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6.xml" ContentType="application/inkml+xml"/>
  <Override PartName="/ppt/ink/ink17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50"/>
  </p:notesMasterIdLst>
  <p:sldIdLst>
    <p:sldId id="256" r:id="rId2"/>
    <p:sldId id="1720" r:id="rId3"/>
    <p:sldId id="979" r:id="rId4"/>
    <p:sldId id="1670" r:id="rId5"/>
    <p:sldId id="1649" r:id="rId6"/>
    <p:sldId id="1650" r:id="rId7"/>
    <p:sldId id="1675" r:id="rId8"/>
    <p:sldId id="1655" r:id="rId9"/>
    <p:sldId id="1715" r:id="rId10"/>
    <p:sldId id="1717" r:id="rId11"/>
    <p:sldId id="1716" r:id="rId12"/>
    <p:sldId id="1719" r:id="rId13"/>
    <p:sldId id="1680" r:id="rId14"/>
    <p:sldId id="1662" r:id="rId15"/>
    <p:sldId id="1682" r:id="rId16"/>
    <p:sldId id="1665" r:id="rId17"/>
    <p:sldId id="1683" r:id="rId18"/>
    <p:sldId id="1684" r:id="rId19"/>
    <p:sldId id="1685" r:id="rId20"/>
    <p:sldId id="1686" r:id="rId21"/>
    <p:sldId id="1585" r:id="rId22"/>
    <p:sldId id="1586" r:id="rId23"/>
    <p:sldId id="1554" r:id="rId24"/>
    <p:sldId id="1702" r:id="rId25"/>
    <p:sldId id="1701" r:id="rId26"/>
    <p:sldId id="1713" r:id="rId27"/>
    <p:sldId id="1556" r:id="rId28"/>
    <p:sldId id="1557" r:id="rId29"/>
    <p:sldId id="1688" r:id="rId30"/>
    <p:sldId id="1689" r:id="rId31"/>
    <p:sldId id="1560" r:id="rId32"/>
    <p:sldId id="1703" r:id="rId33"/>
    <p:sldId id="1707" r:id="rId34"/>
    <p:sldId id="1706" r:id="rId35"/>
    <p:sldId id="1692" r:id="rId36"/>
    <p:sldId id="1693" r:id="rId37"/>
    <p:sldId id="1710" r:id="rId38"/>
    <p:sldId id="1711" r:id="rId39"/>
    <p:sldId id="1712" r:id="rId40"/>
    <p:sldId id="570" r:id="rId41"/>
    <p:sldId id="1561" r:id="rId42"/>
    <p:sldId id="1714" r:id="rId43"/>
    <p:sldId id="1705" r:id="rId44"/>
    <p:sldId id="1708" r:id="rId45"/>
    <p:sldId id="1581" r:id="rId46"/>
    <p:sldId id="1582" r:id="rId47"/>
    <p:sldId id="1583" r:id="rId48"/>
    <p:sldId id="156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40FF"/>
    <a:srgbClr val="95E9EA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2"/>
    <p:restoredTop sz="93954"/>
  </p:normalViewPr>
  <p:slideViewPr>
    <p:cSldViewPr snapToGrid="0" snapToObjects="1">
      <p:cViewPr varScale="1">
        <p:scale>
          <a:sx n="78" d="100"/>
          <a:sy n="78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A0E26-AA41-44BB-8D84-E142B33F84D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A295000-68A4-4B1A-B3F2-E0149845DC8C}">
      <dgm:prSet/>
      <dgm:spPr/>
      <dgm:t>
        <a:bodyPr/>
        <a:lstStyle/>
        <a:p>
          <a:r>
            <a:rPr lang="en-US"/>
            <a:t>The goal of Inter-domain routing is to find any path to the intended destination that is loop-free</a:t>
          </a:r>
        </a:p>
      </dgm:t>
    </dgm:pt>
    <dgm:pt modelId="{367EA67A-8FA5-4809-86DB-02327DBCDB3B}" type="parTrans" cxnId="{101EFF2B-0D37-456B-A758-A217171316F1}">
      <dgm:prSet/>
      <dgm:spPr/>
      <dgm:t>
        <a:bodyPr/>
        <a:lstStyle/>
        <a:p>
          <a:endParaRPr lang="en-US"/>
        </a:p>
      </dgm:t>
    </dgm:pt>
    <dgm:pt modelId="{312AA3B6-C427-48FD-B563-E373DAF5BDE2}" type="sibTrans" cxnId="{101EFF2B-0D37-456B-A758-A217171316F1}">
      <dgm:prSet/>
      <dgm:spPr/>
      <dgm:t>
        <a:bodyPr/>
        <a:lstStyle/>
        <a:p>
          <a:endParaRPr lang="en-US"/>
        </a:p>
      </dgm:t>
    </dgm:pt>
    <dgm:pt modelId="{5F79EF42-E4B5-400E-886D-124E34168C03}">
      <dgm:prSet/>
      <dgm:spPr/>
      <dgm:t>
        <a:bodyPr/>
        <a:lstStyle/>
        <a:p>
          <a:r>
            <a:rPr lang="en-US" dirty="0"/>
            <a:t>Reachability rather than optimality!</a:t>
          </a:r>
        </a:p>
      </dgm:t>
    </dgm:pt>
    <dgm:pt modelId="{2E675CD2-BC9C-453F-BFDC-AC6517040BDB}" type="parTrans" cxnId="{FDE22EFA-DEB9-4C57-A223-9EBD1500C898}">
      <dgm:prSet/>
      <dgm:spPr/>
      <dgm:t>
        <a:bodyPr/>
        <a:lstStyle/>
        <a:p>
          <a:endParaRPr lang="en-US"/>
        </a:p>
      </dgm:t>
    </dgm:pt>
    <dgm:pt modelId="{C7BD27A3-AE29-40DA-A0BE-E2A9DFDDB8E6}" type="sibTrans" cxnId="{FDE22EFA-DEB9-4C57-A223-9EBD1500C898}">
      <dgm:prSet/>
      <dgm:spPr/>
      <dgm:t>
        <a:bodyPr/>
        <a:lstStyle/>
        <a:p>
          <a:endParaRPr lang="en-US"/>
        </a:p>
      </dgm:t>
    </dgm:pt>
    <dgm:pt modelId="{56584FC7-93A6-4A96-840F-2CFCFD418017}">
      <dgm:prSet/>
      <dgm:spPr/>
      <dgm:t>
        <a:bodyPr/>
        <a:lstStyle/>
        <a:p>
          <a:r>
            <a:rPr lang="en-US" dirty="0"/>
            <a:t>Finding a path anywhere close to optimal is considered a great achievement (why?)</a:t>
          </a:r>
        </a:p>
      </dgm:t>
    </dgm:pt>
    <dgm:pt modelId="{F8CCEBD6-82DB-4ECA-BA97-BB4D80E76712}" type="parTrans" cxnId="{E83B9436-29AE-4A38-A7AC-47720D9B9242}">
      <dgm:prSet/>
      <dgm:spPr/>
      <dgm:t>
        <a:bodyPr/>
        <a:lstStyle/>
        <a:p>
          <a:endParaRPr lang="en-US"/>
        </a:p>
      </dgm:t>
    </dgm:pt>
    <dgm:pt modelId="{CDCB0675-58E1-4D61-83A8-872D9D521FB8}" type="sibTrans" cxnId="{E83B9436-29AE-4A38-A7AC-47720D9B9242}">
      <dgm:prSet/>
      <dgm:spPr/>
      <dgm:t>
        <a:bodyPr/>
        <a:lstStyle/>
        <a:p>
          <a:endParaRPr lang="en-US"/>
        </a:p>
      </dgm:t>
    </dgm:pt>
    <dgm:pt modelId="{4930482A-3D6A-F643-9863-FB7EF6E64332}" type="pres">
      <dgm:prSet presAssocID="{E03A0E26-AA41-44BB-8D84-E142B33F84D0}" presName="linear" presStyleCnt="0">
        <dgm:presLayoutVars>
          <dgm:animLvl val="lvl"/>
          <dgm:resizeHandles val="exact"/>
        </dgm:presLayoutVars>
      </dgm:prSet>
      <dgm:spPr/>
    </dgm:pt>
    <dgm:pt modelId="{3A0C71C0-AC0D-DB44-B8A0-62F0A3D7F6F4}" type="pres">
      <dgm:prSet presAssocID="{1A295000-68A4-4B1A-B3F2-E0149845DC8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9F080B-942F-BA46-A652-0FD4C2B7D913}" type="pres">
      <dgm:prSet presAssocID="{312AA3B6-C427-48FD-B563-E373DAF5BDE2}" presName="spacer" presStyleCnt="0"/>
      <dgm:spPr/>
    </dgm:pt>
    <dgm:pt modelId="{9380B068-CFAA-524B-AEED-DDBEE28E9BC2}" type="pres">
      <dgm:prSet presAssocID="{5F79EF42-E4B5-400E-886D-124E34168C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1BB80D3-EA6D-6048-902D-5B7671640C5F}" type="pres">
      <dgm:prSet presAssocID="{5F79EF42-E4B5-400E-886D-124E34168C0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8AD5221-5528-A348-9B94-064EE3BBDBCA}" type="presOf" srcId="{56584FC7-93A6-4A96-840F-2CFCFD418017}" destId="{71BB80D3-EA6D-6048-902D-5B7671640C5F}" srcOrd="0" destOrd="0" presId="urn:microsoft.com/office/officeart/2005/8/layout/vList2"/>
    <dgm:cxn modelId="{101EFF2B-0D37-456B-A758-A217171316F1}" srcId="{E03A0E26-AA41-44BB-8D84-E142B33F84D0}" destId="{1A295000-68A4-4B1A-B3F2-E0149845DC8C}" srcOrd="0" destOrd="0" parTransId="{367EA67A-8FA5-4809-86DB-02327DBCDB3B}" sibTransId="{312AA3B6-C427-48FD-B563-E373DAF5BDE2}"/>
    <dgm:cxn modelId="{E83B9436-29AE-4A38-A7AC-47720D9B9242}" srcId="{5F79EF42-E4B5-400E-886D-124E34168C03}" destId="{56584FC7-93A6-4A96-840F-2CFCFD418017}" srcOrd="0" destOrd="0" parTransId="{F8CCEBD6-82DB-4ECA-BA97-BB4D80E76712}" sibTransId="{CDCB0675-58E1-4D61-83A8-872D9D521FB8}"/>
    <dgm:cxn modelId="{2071B242-C312-1346-9B54-795E875CCBD6}" type="presOf" srcId="{E03A0E26-AA41-44BB-8D84-E142B33F84D0}" destId="{4930482A-3D6A-F643-9863-FB7EF6E64332}" srcOrd="0" destOrd="0" presId="urn:microsoft.com/office/officeart/2005/8/layout/vList2"/>
    <dgm:cxn modelId="{D83F267E-8317-AB42-8A14-04BE18D282A9}" type="presOf" srcId="{1A295000-68A4-4B1A-B3F2-E0149845DC8C}" destId="{3A0C71C0-AC0D-DB44-B8A0-62F0A3D7F6F4}" srcOrd="0" destOrd="0" presId="urn:microsoft.com/office/officeart/2005/8/layout/vList2"/>
    <dgm:cxn modelId="{44AA95CB-8359-F84C-842A-73C23686023B}" type="presOf" srcId="{5F79EF42-E4B5-400E-886D-124E34168C03}" destId="{9380B068-CFAA-524B-AEED-DDBEE28E9BC2}" srcOrd="0" destOrd="0" presId="urn:microsoft.com/office/officeart/2005/8/layout/vList2"/>
    <dgm:cxn modelId="{FDE22EFA-DEB9-4C57-A223-9EBD1500C898}" srcId="{E03A0E26-AA41-44BB-8D84-E142B33F84D0}" destId="{5F79EF42-E4B5-400E-886D-124E34168C03}" srcOrd="1" destOrd="0" parTransId="{2E675CD2-BC9C-453F-BFDC-AC6517040BDB}" sibTransId="{C7BD27A3-AE29-40DA-A0BE-E2A9DFDDB8E6}"/>
    <dgm:cxn modelId="{7279440D-04BC-2944-9E4D-52EC23EAE7F1}" type="presParOf" srcId="{4930482A-3D6A-F643-9863-FB7EF6E64332}" destId="{3A0C71C0-AC0D-DB44-B8A0-62F0A3D7F6F4}" srcOrd="0" destOrd="0" presId="urn:microsoft.com/office/officeart/2005/8/layout/vList2"/>
    <dgm:cxn modelId="{A54208D0-D797-934A-A6B9-612DB520AC06}" type="presParOf" srcId="{4930482A-3D6A-F643-9863-FB7EF6E64332}" destId="{2D9F080B-942F-BA46-A652-0FD4C2B7D913}" srcOrd="1" destOrd="0" presId="urn:microsoft.com/office/officeart/2005/8/layout/vList2"/>
    <dgm:cxn modelId="{600C5847-3680-2D4D-941D-C45D1A6E3FC3}" type="presParOf" srcId="{4930482A-3D6A-F643-9863-FB7EF6E64332}" destId="{9380B068-CFAA-524B-AEED-DDBEE28E9BC2}" srcOrd="2" destOrd="0" presId="urn:microsoft.com/office/officeart/2005/8/layout/vList2"/>
    <dgm:cxn modelId="{9AFC3E82-1C7A-284A-A234-3770EED73FD9}" type="presParOf" srcId="{4930482A-3D6A-F643-9863-FB7EF6E64332}" destId="{71BB80D3-EA6D-6048-902D-5B7671640C5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CB001C-1728-4F01-B9D1-62A1175BC82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755304-8247-4D78-9233-BCD3C1892D09}">
      <dgm:prSet custT="1"/>
      <dgm:spPr/>
      <dgm:t>
        <a:bodyPr/>
        <a:lstStyle/>
        <a:p>
          <a:r>
            <a:rPr lang="en-US" sz="2400" dirty="0"/>
            <a:t>Scalability: a backbone router must be able to forward any packet to anywhere in the Internet</a:t>
          </a:r>
        </a:p>
      </dgm:t>
    </dgm:pt>
    <dgm:pt modelId="{3025347C-0CF7-4914-A04F-8687CC71159D}" type="parTrans" cxnId="{D27D6B78-A737-4643-ADB8-F8BB7BCD416F}">
      <dgm:prSet/>
      <dgm:spPr/>
      <dgm:t>
        <a:bodyPr/>
        <a:lstStyle/>
        <a:p>
          <a:endParaRPr lang="en-US"/>
        </a:p>
      </dgm:t>
    </dgm:pt>
    <dgm:pt modelId="{ED0FDFC0-C647-4AA3-8244-3F943A68D634}" type="sibTrans" cxnId="{D27D6B78-A737-4643-ADB8-F8BB7BCD416F}">
      <dgm:prSet/>
      <dgm:spPr/>
      <dgm:t>
        <a:bodyPr/>
        <a:lstStyle/>
        <a:p>
          <a:endParaRPr lang="en-US"/>
        </a:p>
      </dgm:t>
    </dgm:pt>
    <dgm:pt modelId="{F63AEA37-4318-4369-9E8A-BF49A948F43D}">
      <dgm:prSet custT="1"/>
      <dgm:spPr/>
      <dgm:t>
        <a:bodyPr/>
        <a:lstStyle/>
        <a:p>
          <a:r>
            <a:rPr lang="en-US" sz="2000" dirty="0"/>
            <a:t>Routing table must have a match for any valid IP address</a:t>
          </a:r>
        </a:p>
      </dgm:t>
    </dgm:pt>
    <dgm:pt modelId="{10CE74CE-4447-48CA-A743-7DA501E7518B}" type="parTrans" cxnId="{3DA4CA5D-1A90-4D3D-A03E-B3322E33B239}">
      <dgm:prSet/>
      <dgm:spPr/>
      <dgm:t>
        <a:bodyPr/>
        <a:lstStyle/>
        <a:p>
          <a:endParaRPr lang="en-US"/>
        </a:p>
      </dgm:t>
    </dgm:pt>
    <dgm:pt modelId="{D8ECC4FF-1201-4306-9A01-D287473D430A}" type="sibTrans" cxnId="{3DA4CA5D-1A90-4D3D-A03E-B3322E33B239}">
      <dgm:prSet/>
      <dgm:spPr/>
      <dgm:t>
        <a:bodyPr/>
        <a:lstStyle/>
        <a:p>
          <a:endParaRPr lang="en-US"/>
        </a:p>
      </dgm:t>
    </dgm:pt>
    <dgm:pt modelId="{DD4019D8-1FBE-4469-98CF-672D6C8AB880}">
      <dgm:prSet custT="1"/>
      <dgm:spPr/>
      <dgm:t>
        <a:bodyPr/>
        <a:lstStyle/>
        <a:p>
          <a:r>
            <a:rPr lang="en-US" sz="2400" dirty="0"/>
            <a:t>Full autonomy of the domains</a:t>
          </a:r>
        </a:p>
      </dgm:t>
    </dgm:pt>
    <dgm:pt modelId="{8B352331-6C1E-48D8-8785-A51F8F128D19}" type="parTrans" cxnId="{6EAF9D27-2BEF-4C96-809F-9F8C8D6B77EC}">
      <dgm:prSet/>
      <dgm:spPr/>
      <dgm:t>
        <a:bodyPr/>
        <a:lstStyle/>
        <a:p>
          <a:endParaRPr lang="en-US"/>
        </a:p>
      </dgm:t>
    </dgm:pt>
    <dgm:pt modelId="{CFC2D58C-0813-4F99-8B29-CBE9F44969AD}" type="sibTrans" cxnId="{6EAF9D27-2BEF-4C96-809F-9F8C8D6B77EC}">
      <dgm:prSet/>
      <dgm:spPr/>
      <dgm:t>
        <a:bodyPr/>
        <a:lstStyle/>
        <a:p>
          <a:endParaRPr lang="en-US"/>
        </a:p>
      </dgm:t>
    </dgm:pt>
    <dgm:pt modelId="{CAAAE2C9-EC02-4611-BF85-41A736F69D0B}">
      <dgm:prSet custT="1"/>
      <dgm:spPr/>
      <dgm:t>
        <a:bodyPr/>
        <a:lstStyle/>
        <a:p>
          <a:r>
            <a:rPr lang="en-US" sz="2000" dirty="0"/>
            <a:t>Impossible to calculate meaningful cost for a path that crosses multiple ASs</a:t>
          </a:r>
        </a:p>
      </dgm:t>
    </dgm:pt>
    <dgm:pt modelId="{847B3EB5-496F-46AD-98DF-B11363F31516}" type="parTrans" cxnId="{A8A871C6-572B-4991-8148-0E25CBF41524}">
      <dgm:prSet/>
      <dgm:spPr/>
      <dgm:t>
        <a:bodyPr/>
        <a:lstStyle/>
        <a:p>
          <a:endParaRPr lang="en-US"/>
        </a:p>
      </dgm:t>
    </dgm:pt>
    <dgm:pt modelId="{7137EE0A-7038-407E-8D30-379745A9D440}" type="sibTrans" cxnId="{A8A871C6-572B-4991-8148-0E25CBF41524}">
      <dgm:prSet/>
      <dgm:spPr/>
      <dgm:t>
        <a:bodyPr/>
        <a:lstStyle/>
        <a:p>
          <a:endParaRPr lang="en-US"/>
        </a:p>
      </dgm:t>
    </dgm:pt>
    <dgm:pt modelId="{AF66A857-E1CD-4C14-B84E-35BA72E94B42}">
      <dgm:prSet custT="1"/>
      <dgm:spPr/>
      <dgm:t>
        <a:bodyPr/>
        <a:lstStyle/>
        <a:p>
          <a:r>
            <a:rPr lang="en-US" sz="2000" dirty="0"/>
            <a:t>A cost of 1000 might imply a great path from one provider and unacceptably bad from another provider</a:t>
          </a:r>
        </a:p>
      </dgm:t>
    </dgm:pt>
    <dgm:pt modelId="{085A3E99-7471-4BD0-B66C-85A20B61B4B0}" type="parTrans" cxnId="{1EEBE7EA-8D7A-494C-A051-ADD65B44B327}">
      <dgm:prSet/>
      <dgm:spPr/>
      <dgm:t>
        <a:bodyPr/>
        <a:lstStyle/>
        <a:p>
          <a:endParaRPr lang="en-US"/>
        </a:p>
      </dgm:t>
    </dgm:pt>
    <dgm:pt modelId="{35D46BA2-C9CC-42BB-98AA-5E1F0445CCAC}" type="sibTrans" cxnId="{1EEBE7EA-8D7A-494C-A051-ADD65B44B327}">
      <dgm:prSet/>
      <dgm:spPr/>
      <dgm:t>
        <a:bodyPr/>
        <a:lstStyle/>
        <a:p>
          <a:endParaRPr lang="en-US"/>
        </a:p>
      </dgm:t>
    </dgm:pt>
    <dgm:pt modelId="{58764010-8BD1-4EF2-B1D5-1DF3571646FF}">
      <dgm:prSet custT="1"/>
      <dgm:spPr/>
      <dgm:t>
        <a:bodyPr/>
        <a:lstStyle/>
        <a:p>
          <a:r>
            <a:rPr lang="en-US" sz="2400" dirty="0"/>
            <a:t>Providers may not trust each other</a:t>
          </a:r>
        </a:p>
      </dgm:t>
    </dgm:pt>
    <dgm:pt modelId="{E4719F13-6563-4DFB-BB61-C9847FD34D33}" type="parTrans" cxnId="{7F23D5A8-2AC8-4CB3-BF12-651B82EC7C51}">
      <dgm:prSet/>
      <dgm:spPr/>
      <dgm:t>
        <a:bodyPr/>
        <a:lstStyle/>
        <a:p>
          <a:endParaRPr lang="en-US"/>
        </a:p>
      </dgm:t>
    </dgm:pt>
    <dgm:pt modelId="{A139D41F-CFD5-4AB9-B4CA-9319A238B737}" type="sibTrans" cxnId="{7F23D5A8-2AC8-4CB3-BF12-651B82EC7C51}">
      <dgm:prSet/>
      <dgm:spPr/>
      <dgm:t>
        <a:bodyPr/>
        <a:lstStyle/>
        <a:p>
          <a:endParaRPr lang="en-US"/>
        </a:p>
      </dgm:t>
    </dgm:pt>
    <dgm:pt modelId="{2FB86083-0001-448B-A858-BF46579B7582}">
      <dgm:prSet custT="1"/>
      <dgm:spPr/>
      <dgm:t>
        <a:bodyPr/>
        <a:lstStyle/>
        <a:p>
          <a:r>
            <a:rPr lang="en-US" sz="2000" dirty="0"/>
            <a:t>Providers may not believe each other’s route advertisements</a:t>
          </a:r>
        </a:p>
      </dgm:t>
    </dgm:pt>
    <dgm:pt modelId="{D34AEAC0-3766-4DA6-89F0-C529F040B205}" type="parTrans" cxnId="{83470ED1-E04C-4A81-83FE-0E8D116AE0D8}">
      <dgm:prSet/>
      <dgm:spPr/>
      <dgm:t>
        <a:bodyPr/>
        <a:lstStyle/>
        <a:p>
          <a:endParaRPr lang="en-US"/>
        </a:p>
      </dgm:t>
    </dgm:pt>
    <dgm:pt modelId="{23B8B606-3512-4BDA-934A-6893D2CC1164}" type="sibTrans" cxnId="{83470ED1-E04C-4A81-83FE-0E8D116AE0D8}">
      <dgm:prSet/>
      <dgm:spPr/>
      <dgm:t>
        <a:bodyPr/>
        <a:lstStyle/>
        <a:p>
          <a:endParaRPr lang="en-US"/>
        </a:p>
      </dgm:t>
    </dgm:pt>
    <dgm:pt modelId="{8FAE5FB0-43AC-134B-AAA6-16A1E9B778B2}" type="pres">
      <dgm:prSet presAssocID="{C5CB001C-1728-4F01-B9D1-62A1175BC821}" presName="linear" presStyleCnt="0">
        <dgm:presLayoutVars>
          <dgm:animLvl val="lvl"/>
          <dgm:resizeHandles val="exact"/>
        </dgm:presLayoutVars>
      </dgm:prSet>
      <dgm:spPr/>
    </dgm:pt>
    <dgm:pt modelId="{9DBD8B11-667F-2E4A-B9D8-5857AB0DD037}" type="pres">
      <dgm:prSet presAssocID="{44755304-8247-4D78-9233-BCD3C1892D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CE8C48B-B1D9-EC4B-B436-7785428FF5AB}" type="pres">
      <dgm:prSet presAssocID="{44755304-8247-4D78-9233-BCD3C1892D09}" presName="childText" presStyleLbl="revTx" presStyleIdx="0" presStyleCnt="3">
        <dgm:presLayoutVars>
          <dgm:bulletEnabled val="1"/>
        </dgm:presLayoutVars>
      </dgm:prSet>
      <dgm:spPr/>
    </dgm:pt>
    <dgm:pt modelId="{3F6C6FD9-33BE-524D-82B9-078360E6AA1B}" type="pres">
      <dgm:prSet presAssocID="{DD4019D8-1FBE-4469-98CF-672D6C8AB88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0F9D4C-3D57-6D4E-96AF-A9B8F350BB68}" type="pres">
      <dgm:prSet presAssocID="{DD4019D8-1FBE-4469-98CF-672D6C8AB880}" presName="childText" presStyleLbl="revTx" presStyleIdx="1" presStyleCnt="3">
        <dgm:presLayoutVars>
          <dgm:bulletEnabled val="1"/>
        </dgm:presLayoutVars>
      </dgm:prSet>
      <dgm:spPr/>
    </dgm:pt>
    <dgm:pt modelId="{05968188-0390-5D49-A8DC-194BA89E03D0}" type="pres">
      <dgm:prSet presAssocID="{58764010-8BD1-4EF2-B1D5-1DF3571646F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A488298-4CB7-1B4D-8DAC-4BBDF50408A0}" type="pres">
      <dgm:prSet presAssocID="{58764010-8BD1-4EF2-B1D5-1DF3571646F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EAF9D27-2BEF-4C96-809F-9F8C8D6B77EC}" srcId="{C5CB001C-1728-4F01-B9D1-62A1175BC821}" destId="{DD4019D8-1FBE-4469-98CF-672D6C8AB880}" srcOrd="1" destOrd="0" parTransId="{8B352331-6C1E-48D8-8785-A51F8F128D19}" sibTransId="{CFC2D58C-0813-4F99-8B29-CBE9F44969AD}"/>
    <dgm:cxn modelId="{3DA4CA5D-1A90-4D3D-A03E-B3322E33B239}" srcId="{44755304-8247-4D78-9233-BCD3C1892D09}" destId="{F63AEA37-4318-4369-9E8A-BF49A948F43D}" srcOrd="0" destOrd="0" parTransId="{10CE74CE-4447-48CA-A743-7DA501E7518B}" sibTransId="{D8ECC4FF-1201-4306-9A01-D287473D430A}"/>
    <dgm:cxn modelId="{758B8576-E61F-4845-B50F-7D58191ADBB2}" type="presOf" srcId="{DD4019D8-1FBE-4469-98CF-672D6C8AB880}" destId="{3F6C6FD9-33BE-524D-82B9-078360E6AA1B}" srcOrd="0" destOrd="0" presId="urn:microsoft.com/office/officeart/2005/8/layout/vList2"/>
    <dgm:cxn modelId="{D27D6B78-A737-4643-ADB8-F8BB7BCD416F}" srcId="{C5CB001C-1728-4F01-B9D1-62A1175BC821}" destId="{44755304-8247-4D78-9233-BCD3C1892D09}" srcOrd="0" destOrd="0" parTransId="{3025347C-0CF7-4914-A04F-8687CC71159D}" sibTransId="{ED0FDFC0-C647-4AA3-8244-3F943A68D634}"/>
    <dgm:cxn modelId="{04B8C498-71CE-3D41-A7F2-76CBA65B2829}" type="presOf" srcId="{CAAAE2C9-EC02-4611-BF85-41A736F69D0B}" destId="{CC0F9D4C-3D57-6D4E-96AF-A9B8F350BB68}" srcOrd="0" destOrd="0" presId="urn:microsoft.com/office/officeart/2005/8/layout/vList2"/>
    <dgm:cxn modelId="{7F23D5A8-2AC8-4CB3-BF12-651B82EC7C51}" srcId="{C5CB001C-1728-4F01-B9D1-62A1175BC821}" destId="{58764010-8BD1-4EF2-B1D5-1DF3571646FF}" srcOrd="2" destOrd="0" parTransId="{E4719F13-6563-4DFB-BB61-C9847FD34D33}" sibTransId="{A139D41F-CFD5-4AB9-B4CA-9319A238B737}"/>
    <dgm:cxn modelId="{A8A871C6-572B-4991-8148-0E25CBF41524}" srcId="{DD4019D8-1FBE-4469-98CF-672D6C8AB880}" destId="{CAAAE2C9-EC02-4611-BF85-41A736F69D0B}" srcOrd="0" destOrd="0" parTransId="{847B3EB5-496F-46AD-98DF-B11363F31516}" sibTransId="{7137EE0A-7038-407E-8D30-379745A9D440}"/>
    <dgm:cxn modelId="{83470ED1-E04C-4A81-83FE-0E8D116AE0D8}" srcId="{58764010-8BD1-4EF2-B1D5-1DF3571646FF}" destId="{2FB86083-0001-448B-A858-BF46579B7582}" srcOrd="0" destOrd="0" parTransId="{D34AEAC0-3766-4DA6-89F0-C529F040B205}" sibTransId="{23B8B606-3512-4BDA-934A-6893D2CC1164}"/>
    <dgm:cxn modelId="{34954AD2-42E7-094A-A72E-1299760FD5C3}" type="presOf" srcId="{F63AEA37-4318-4369-9E8A-BF49A948F43D}" destId="{CCE8C48B-B1D9-EC4B-B436-7785428FF5AB}" srcOrd="0" destOrd="0" presId="urn:microsoft.com/office/officeart/2005/8/layout/vList2"/>
    <dgm:cxn modelId="{01A5F6D5-58FD-5B4F-AE2B-560A87FABFD2}" type="presOf" srcId="{AF66A857-E1CD-4C14-B84E-35BA72E94B42}" destId="{CC0F9D4C-3D57-6D4E-96AF-A9B8F350BB68}" srcOrd="0" destOrd="1" presId="urn:microsoft.com/office/officeart/2005/8/layout/vList2"/>
    <dgm:cxn modelId="{2BA57EDB-BADE-EC44-A441-AA71092A43CC}" type="presOf" srcId="{58764010-8BD1-4EF2-B1D5-1DF3571646FF}" destId="{05968188-0390-5D49-A8DC-194BA89E03D0}" srcOrd="0" destOrd="0" presId="urn:microsoft.com/office/officeart/2005/8/layout/vList2"/>
    <dgm:cxn modelId="{1EEBE7EA-8D7A-494C-A051-ADD65B44B327}" srcId="{DD4019D8-1FBE-4469-98CF-672D6C8AB880}" destId="{AF66A857-E1CD-4C14-B84E-35BA72E94B42}" srcOrd="1" destOrd="0" parTransId="{085A3E99-7471-4BD0-B66C-85A20B61B4B0}" sibTransId="{35D46BA2-C9CC-42BB-98AA-5E1F0445CCAC}"/>
    <dgm:cxn modelId="{90F96DEF-1A0A-AD4A-AB0A-FBCD188854B2}" type="presOf" srcId="{2FB86083-0001-448B-A858-BF46579B7582}" destId="{6A488298-4CB7-1B4D-8DAC-4BBDF50408A0}" srcOrd="0" destOrd="0" presId="urn:microsoft.com/office/officeart/2005/8/layout/vList2"/>
    <dgm:cxn modelId="{4C270AF6-311E-334B-800F-EC21ED9F8C08}" type="presOf" srcId="{44755304-8247-4D78-9233-BCD3C1892D09}" destId="{9DBD8B11-667F-2E4A-B9D8-5857AB0DD037}" srcOrd="0" destOrd="0" presId="urn:microsoft.com/office/officeart/2005/8/layout/vList2"/>
    <dgm:cxn modelId="{1C2186F8-07E1-5F4F-B036-F5E747DAF28A}" type="presOf" srcId="{C5CB001C-1728-4F01-B9D1-62A1175BC821}" destId="{8FAE5FB0-43AC-134B-AAA6-16A1E9B778B2}" srcOrd="0" destOrd="0" presId="urn:microsoft.com/office/officeart/2005/8/layout/vList2"/>
    <dgm:cxn modelId="{80D3A072-7A39-DF49-9239-86B39869D963}" type="presParOf" srcId="{8FAE5FB0-43AC-134B-AAA6-16A1E9B778B2}" destId="{9DBD8B11-667F-2E4A-B9D8-5857AB0DD037}" srcOrd="0" destOrd="0" presId="urn:microsoft.com/office/officeart/2005/8/layout/vList2"/>
    <dgm:cxn modelId="{19C9AD53-96DF-D248-B0DE-F18DDC8A61F5}" type="presParOf" srcId="{8FAE5FB0-43AC-134B-AAA6-16A1E9B778B2}" destId="{CCE8C48B-B1D9-EC4B-B436-7785428FF5AB}" srcOrd="1" destOrd="0" presId="urn:microsoft.com/office/officeart/2005/8/layout/vList2"/>
    <dgm:cxn modelId="{EC726654-F193-964B-94DB-4EF64FC2B593}" type="presParOf" srcId="{8FAE5FB0-43AC-134B-AAA6-16A1E9B778B2}" destId="{3F6C6FD9-33BE-524D-82B9-078360E6AA1B}" srcOrd="2" destOrd="0" presId="urn:microsoft.com/office/officeart/2005/8/layout/vList2"/>
    <dgm:cxn modelId="{CB2409FF-B341-514A-B14D-3E20FCD8661F}" type="presParOf" srcId="{8FAE5FB0-43AC-134B-AAA6-16A1E9B778B2}" destId="{CC0F9D4C-3D57-6D4E-96AF-A9B8F350BB68}" srcOrd="3" destOrd="0" presId="urn:microsoft.com/office/officeart/2005/8/layout/vList2"/>
    <dgm:cxn modelId="{FBBA30B1-083E-894F-B4CF-29C14DCC502F}" type="presParOf" srcId="{8FAE5FB0-43AC-134B-AAA6-16A1E9B778B2}" destId="{05968188-0390-5D49-A8DC-194BA89E03D0}" srcOrd="4" destOrd="0" presId="urn:microsoft.com/office/officeart/2005/8/layout/vList2"/>
    <dgm:cxn modelId="{7AAE2E3F-52CC-594E-99F5-F1E64E296EF9}" type="presParOf" srcId="{8FAE5FB0-43AC-134B-AAA6-16A1E9B778B2}" destId="{6A488298-4CB7-1B4D-8DAC-4BBDF50408A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F5739F-D952-4F86-A532-4701CF3F818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0DA517-A1A1-4271-84EF-88B5B46D818B}">
      <dgm:prSet/>
      <dgm:spPr/>
      <dgm:t>
        <a:bodyPr/>
        <a:lstStyle/>
        <a:p>
          <a:r>
            <a:rPr lang="en-US"/>
            <a:t>IP address block assignment</a:t>
          </a:r>
        </a:p>
      </dgm:t>
    </dgm:pt>
    <dgm:pt modelId="{ED3BA62C-35D4-4A80-BD21-598106FD9882}" type="parTrans" cxnId="{70B21CD5-CA78-4FE7-AF42-9E12511A5F28}">
      <dgm:prSet/>
      <dgm:spPr/>
      <dgm:t>
        <a:bodyPr/>
        <a:lstStyle/>
        <a:p>
          <a:endParaRPr lang="en-US"/>
        </a:p>
      </dgm:t>
    </dgm:pt>
    <dgm:pt modelId="{B189C01C-A87A-49F7-BE84-9C21FF0FEDC8}" type="sibTrans" cxnId="{70B21CD5-CA78-4FE7-AF42-9E12511A5F28}">
      <dgm:prSet/>
      <dgm:spPr/>
      <dgm:t>
        <a:bodyPr/>
        <a:lstStyle/>
        <a:p>
          <a:endParaRPr lang="en-US"/>
        </a:p>
      </dgm:t>
    </dgm:pt>
    <dgm:pt modelId="{0113B40D-0D63-4438-8784-A89FBDA5B86C}">
      <dgm:prSet/>
      <dgm:spPr/>
      <dgm:t>
        <a:bodyPr/>
        <a:lstStyle/>
        <a:p>
          <a:r>
            <a:rPr lang="en-US"/>
            <a:t>Regional Internet Registries (ARIN, RIPE, APNIC)</a:t>
          </a:r>
        </a:p>
      </dgm:t>
    </dgm:pt>
    <dgm:pt modelId="{C3F0B868-C154-4FC3-8DAC-A2FE9B2185A6}" type="parTrans" cxnId="{A20A39D4-F153-4F53-9E95-77235E0C527F}">
      <dgm:prSet/>
      <dgm:spPr/>
      <dgm:t>
        <a:bodyPr/>
        <a:lstStyle/>
        <a:p>
          <a:endParaRPr lang="en-US"/>
        </a:p>
      </dgm:t>
    </dgm:pt>
    <dgm:pt modelId="{77D992A2-1E56-41D0-B52B-6F2D9D3929FF}" type="sibTrans" cxnId="{A20A39D4-F153-4F53-9E95-77235E0C527F}">
      <dgm:prSet/>
      <dgm:spPr/>
      <dgm:t>
        <a:bodyPr/>
        <a:lstStyle/>
        <a:p>
          <a:endParaRPr lang="en-US"/>
        </a:p>
      </dgm:t>
    </dgm:pt>
    <dgm:pt modelId="{88B0B6FF-DC79-4EEC-A233-4C27CDDB4423}">
      <dgm:prSet/>
      <dgm:spPr/>
      <dgm:t>
        <a:bodyPr/>
        <a:lstStyle/>
        <a:p>
          <a:r>
            <a:rPr lang="en-US"/>
            <a:t>Internet Service Providers</a:t>
          </a:r>
        </a:p>
      </dgm:t>
    </dgm:pt>
    <dgm:pt modelId="{CCCFAE61-6F3C-4101-A5AA-3717AE526AE6}" type="parTrans" cxnId="{BDFF6A21-38B0-435C-AD31-F8DFB1896CD9}">
      <dgm:prSet/>
      <dgm:spPr/>
      <dgm:t>
        <a:bodyPr/>
        <a:lstStyle/>
        <a:p>
          <a:endParaRPr lang="en-US"/>
        </a:p>
      </dgm:t>
    </dgm:pt>
    <dgm:pt modelId="{B0FB000C-598D-43EC-9A88-CF55D0269AAD}" type="sibTrans" cxnId="{BDFF6A21-38B0-435C-AD31-F8DFB1896CD9}">
      <dgm:prSet/>
      <dgm:spPr/>
      <dgm:t>
        <a:bodyPr/>
        <a:lstStyle/>
        <a:p>
          <a:endParaRPr lang="en-US"/>
        </a:p>
      </dgm:t>
    </dgm:pt>
    <dgm:pt modelId="{E8EEF4EA-8AD4-4876-9A3F-F40BB99C16A2}">
      <dgm:prSet/>
      <dgm:spPr/>
      <dgm:t>
        <a:bodyPr/>
        <a:lstStyle/>
        <a:p>
          <a:r>
            <a:rPr lang="en-US"/>
            <a:t>Proper origination of a prefix into BGP</a:t>
          </a:r>
        </a:p>
      </dgm:t>
    </dgm:pt>
    <dgm:pt modelId="{09AC6FF0-6F43-4F71-B9F1-F939028A3D1E}" type="parTrans" cxnId="{22801543-869B-4631-BBA7-DD887EBE2866}">
      <dgm:prSet/>
      <dgm:spPr/>
      <dgm:t>
        <a:bodyPr/>
        <a:lstStyle/>
        <a:p>
          <a:endParaRPr lang="en-US"/>
        </a:p>
      </dgm:t>
    </dgm:pt>
    <dgm:pt modelId="{CA5D0C68-9EEE-42D5-9BD7-42F6DBAF221C}" type="sibTrans" cxnId="{22801543-869B-4631-BBA7-DD887EBE2866}">
      <dgm:prSet/>
      <dgm:spPr/>
      <dgm:t>
        <a:bodyPr/>
        <a:lstStyle/>
        <a:p>
          <a:endParaRPr lang="en-US"/>
        </a:p>
      </dgm:t>
    </dgm:pt>
    <dgm:pt modelId="{C0F19C44-4A36-4B22-B99C-5D537852D1E9}">
      <dgm:prSet/>
      <dgm:spPr/>
      <dgm:t>
        <a:bodyPr/>
        <a:lstStyle/>
        <a:p>
          <a:r>
            <a:rPr lang="en-US" dirty="0"/>
            <a:t>By the AS who owns the prefix</a:t>
          </a:r>
        </a:p>
      </dgm:t>
    </dgm:pt>
    <dgm:pt modelId="{780FF007-797C-4CF5-B0D1-F1B11CA4BAD8}" type="parTrans" cxnId="{8544840A-67E2-4B4E-B36D-2A88DD49055E}">
      <dgm:prSet/>
      <dgm:spPr/>
      <dgm:t>
        <a:bodyPr/>
        <a:lstStyle/>
        <a:p>
          <a:endParaRPr lang="en-US"/>
        </a:p>
      </dgm:t>
    </dgm:pt>
    <dgm:pt modelId="{B5F09D1E-ACB7-44BE-9A0F-793A54AF9F22}" type="sibTrans" cxnId="{8544840A-67E2-4B4E-B36D-2A88DD49055E}">
      <dgm:prSet/>
      <dgm:spPr/>
      <dgm:t>
        <a:bodyPr/>
        <a:lstStyle/>
        <a:p>
          <a:endParaRPr lang="en-US"/>
        </a:p>
      </dgm:t>
    </dgm:pt>
    <dgm:pt modelId="{C77B3231-5FE7-434D-B2D8-EFC79A1F65AD}">
      <dgm:prSet/>
      <dgm:spPr/>
      <dgm:t>
        <a:bodyPr/>
        <a:lstStyle/>
        <a:p>
          <a:r>
            <a:rPr lang="en-US"/>
            <a:t>However, what’s to stop someone else?</a:t>
          </a:r>
        </a:p>
      </dgm:t>
    </dgm:pt>
    <dgm:pt modelId="{12E8361E-69B9-4B12-8B11-B2050FDCF0CA}" type="parTrans" cxnId="{291F04AC-27A3-466B-83D7-CDB7FDFBD442}">
      <dgm:prSet/>
      <dgm:spPr/>
      <dgm:t>
        <a:bodyPr/>
        <a:lstStyle/>
        <a:p>
          <a:endParaRPr lang="en-US"/>
        </a:p>
      </dgm:t>
    </dgm:pt>
    <dgm:pt modelId="{E02F7793-CF69-47FE-8CE0-054D267B63EA}" type="sibTrans" cxnId="{291F04AC-27A3-466B-83D7-CDB7FDFBD442}">
      <dgm:prSet/>
      <dgm:spPr/>
      <dgm:t>
        <a:bodyPr/>
        <a:lstStyle/>
        <a:p>
          <a:endParaRPr lang="en-US"/>
        </a:p>
      </dgm:t>
    </dgm:pt>
    <dgm:pt modelId="{52E90741-A201-4154-86CA-09BF4E257802}">
      <dgm:prSet/>
      <dgm:spPr/>
      <dgm:t>
        <a:bodyPr/>
        <a:lstStyle/>
        <a:p>
          <a:r>
            <a:rPr lang="en-US" dirty="0"/>
            <a:t>Prefix hijacking: another AS originates the prefix</a:t>
          </a:r>
        </a:p>
      </dgm:t>
    </dgm:pt>
    <dgm:pt modelId="{386F39B1-9483-436F-BB37-370633C832A3}" type="parTrans" cxnId="{A29F6A54-53E4-400E-8519-35E8211959D1}">
      <dgm:prSet/>
      <dgm:spPr/>
      <dgm:t>
        <a:bodyPr/>
        <a:lstStyle/>
        <a:p>
          <a:endParaRPr lang="en-US"/>
        </a:p>
      </dgm:t>
    </dgm:pt>
    <dgm:pt modelId="{4745AEFE-D96E-4384-9A1C-22ECD504C945}" type="sibTrans" cxnId="{A29F6A54-53E4-400E-8519-35E8211959D1}">
      <dgm:prSet/>
      <dgm:spPr/>
      <dgm:t>
        <a:bodyPr/>
        <a:lstStyle/>
        <a:p>
          <a:endParaRPr lang="en-US"/>
        </a:p>
      </dgm:t>
    </dgm:pt>
    <dgm:pt modelId="{6FF6C161-A4B6-4A91-99F8-BEF2FFAAD9F7}">
      <dgm:prSet/>
      <dgm:spPr/>
      <dgm:t>
        <a:bodyPr/>
        <a:lstStyle/>
        <a:p>
          <a:r>
            <a:rPr lang="en-US"/>
            <a:t>BGP does not verify that the AS is authorized</a:t>
          </a:r>
        </a:p>
      </dgm:t>
    </dgm:pt>
    <dgm:pt modelId="{388D2699-0BC0-4B90-97EF-171DC6205F1B}" type="parTrans" cxnId="{AD7CB9FA-189C-4652-BFB8-2BEB859192B8}">
      <dgm:prSet/>
      <dgm:spPr/>
      <dgm:t>
        <a:bodyPr/>
        <a:lstStyle/>
        <a:p>
          <a:endParaRPr lang="en-US"/>
        </a:p>
      </dgm:t>
    </dgm:pt>
    <dgm:pt modelId="{A0A3A1D2-4803-416C-8A8F-759E08113070}" type="sibTrans" cxnId="{AD7CB9FA-189C-4652-BFB8-2BEB859192B8}">
      <dgm:prSet/>
      <dgm:spPr/>
      <dgm:t>
        <a:bodyPr/>
        <a:lstStyle/>
        <a:p>
          <a:endParaRPr lang="en-US"/>
        </a:p>
      </dgm:t>
    </dgm:pt>
    <dgm:pt modelId="{D865FFA5-3A2A-4507-AF14-D62FE8EE5992}">
      <dgm:prSet/>
      <dgm:spPr/>
      <dgm:t>
        <a:bodyPr/>
        <a:lstStyle/>
        <a:p>
          <a:r>
            <a:rPr lang="en-US"/>
            <a:t>Registries of prefix ownership are inaccurate</a:t>
          </a:r>
        </a:p>
      </dgm:t>
    </dgm:pt>
    <dgm:pt modelId="{B842C79E-88A4-4D46-90AB-C3FC48044C7A}" type="parTrans" cxnId="{1E9A9A6A-EE1D-4600-8549-27E73C181A76}">
      <dgm:prSet/>
      <dgm:spPr/>
      <dgm:t>
        <a:bodyPr/>
        <a:lstStyle/>
        <a:p>
          <a:endParaRPr lang="en-US"/>
        </a:p>
      </dgm:t>
    </dgm:pt>
    <dgm:pt modelId="{01187A5B-22B2-490C-AF1E-6A02F5143785}" type="sibTrans" cxnId="{1E9A9A6A-EE1D-4600-8549-27E73C181A76}">
      <dgm:prSet/>
      <dgm:spPr/>
      <dgm:t>
        <a:bodyPr/>
        <a:lstStyle/>
        <a:p>
          <a:endParaRPr lang="en-US"/>
        </a:p>
      </dgm:t>
    </dgm:pt>
    <dgm:pt modelId="{14DDA715-5A47-FC46-B0DD-1E67C35CD8AB}">
      <dgm:prSet/>
      <dgm:spPr/>
      <dgm:t>
        <a:bodyPr/>
        <a:lstStyle/>
        <a:p>
          <a:r>
            <a:rPr lang="en-US" dirty="0"/>
            <a:t>… or, by its upstream provider(s) in its behalf</a:t>
          </a:r>
        </a:p>
      </dgm:t>
    </dgm:pt>
    <dgm:pt modelId="{3DBEAA89-66F1-CF45-BB6A-D0FB4A9F7676}" type="parTrans" cxnId="{1D482F9A-CE1F-8940-A4E0-16750015C368}">
      <dgm:prSet/>
      <dgm:spPr/>
      <dgm:t>
        <a:bodyPr/>
        <a:lstStyle/>
        <a:p>
          <a:endParaRPr lang="en-US"/>
        </a:p>
      </dgm:t>
    </dgm:pt>
    <dgm:pt modelId="{16128615-B559-694B-ABC5-FFE18D293706}" type="sibTrans" cxnId="{1D482F9A-CE1F-8940-A4E0-16750015C368}">
      <dgm:prSet/>
      <dgm:spPr/>
      <dgm:t>
        <a:bodyPr/>
        <a:lstStyle/>
        <a:p>
          <a:endParaRPr lang="en-US"/>
        </a:p>
      </dgm:t>
    </dgm:pt>
    <dgm:pt modelId="{1665CAF4-6E68-4E45-9BF5-69E75426B902}" type="pres">
      <dgm:prSet presAssocID="{D3F5739F-D952-4F86-A532-4701CF3F8183}" presName="linear" presStyleCnt="0">
        <dgm:presLayoutVars>
          <dgm:dir/>
          <dgm:animLvl val="lvl"/>
          <dgm:resizeHandles val="exact"/>
        </dgm:presLayoutVars>
      </dgm:prSet>
      <dgm:spPr/>
    </dgm:pt>
    <dgm:pt modelId="{DD5AB558-396B-7941-BAD2-850B8D50E37F}" type="pres">
      <dgm:prSet presAssocID="{790DA517-A1A1-4271-84EF-88B5B46D818B}" presName="parentLin" presStyleCnt="0"/>
      <dgm:spPr/>
    </dgm:pt>
    <dgm:pt modelId="{7CBE336D-CB8C-F346-94C1-8881AA128B7B}" type="pres">
      <dgm:prSet presAssocID="{790DA517-A1A1-4271-84EF-88B5B46D818B}" presName="parentLeftMargin" presStyleLbl="node1" presStyleIdx="0" presStyleCnt="3"/>
      <dgm:spPr/>
    </dgm:pt>
    <dgm:pt modelId="{6993335B-58EF-1641-B3E0-27B5F929BC55}" type="pres">
      <dgm:prSet presAssocID="{790DA517-A1A1-4271-84EF-88B5B46D818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764EDF7-BF2C-8C4A-91B7-5449D81D1B50}" type="pres">
      <dgm:prSet presAssocID="{790DA517-A1A1-4271-84EF-88B5B46D818B}" presName="negativeSpace" presStyleCnt="0"/>
      <dgm:spPr/>
    </dgm:pt>
    <dgm:pt modelId="{74B6E86A-795F-D641-A0B2-44277F3FC9A3}" type="pres">
      <dgm:prSet presAssocID="{790DA517-A1A1-4271-84EF-88B5B46D818B}" presName="childText" presStyleLbl="conFgAcc1" presStyleIdx="0" presStyleCnt="3">
        <dgm:presLayoutVars>
          <dgm:bulletEnabled val="1"/>
        </dgm:presLayoutVars>
      </dgm:prSet>
      <dgm:spPr/>
    </dgm:pt>
    <dgm:pt modelId="{EAD8AFD5-5F04-7347-8FA9-A68829C8FB3B}" type="pres">
      <dgm:prSet presAssocID="{B189C01C-A87A-49F7-BE84-9C21FF0FEDC8}" presName="spaceBetweenRectangles" presStyleCnt="0"/>
      <dgm:spPr/>
    </dgm:pt>
    <dgm:pt modelId="{60046488-7431-C64F-AD10-58447B87DF64}" type="pres">
      <dgm:prSet presAssocID="{E8EEF4EA-8AD4-4876-9A3F-F40BB99C16A2}" presName="parentLin" presStyleCnt="0"/>
      <dgm:spPr/>
    </dgm:pt>
    <dgm:pt modelId="{7E142C7F-B7E5-C340-BCF7-CF3F0738DC74}" type="pres">
      <dgm:prSet presAssocID="{E8EEF4EA-8AD4-4876-9A3F-F40BB99C16A2}" presName="parentLeftMargin" presStyleLbl="node1" presStyleIdx="0" presStyleCnt="3"/>
      <dgm:spPr/>
    </dgm:pt>
    <dgm:pt modelId="{58170C30-0681-8A4A-AEB5-9F28624BA2A1}" type="pres">
      <dgm:prSet presAssocID="{E8EEF4EA-8AD4-4876-9A3F-F40BB99C16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383ECE1-5E89-754A-AC40-453961C0BA08}" type="pres">
      <dgm:prSet presAssocID="{E8EEF4EA-8AD4-4876-9A3F-F40BB99C16A2}" presName="negativeSpace" presStyleCnt="0"/>
      <dgm:spPr/>
    </dgm:pt>
    <dgm:pt modelId="{59276D53-D302-3E4D-85C8-1540E4738354}" type="pres">
      <dgm:prSet presAssocID="{E8EEF4EA-8AD4-4876-9A3F-F40BB99C16A2}" presName="childText" presStyleLbl="conFgAcc1" presStyleIdx="1" presStyleCnt="3">
        <dgm:presLayoutVars>
          <dgm:bulletEnabled val="1"/>
        </dgm:presLayoutVars>
      </dgm:prSet>
      <dgm:spPr/>
    </dgm:pt>
    <dgm:pt modelId="{9C3677FD-D625-1249-A031-FA0A5727BC78}" type="pres">
      <dgm:prSet presAssocID="{CA5D0C68-9EEE-42D5-9BD7-42F6DBAF221C}" presName="spaceBetweenRectangles" presStyleCnt="0"/>
      <dgm:spPr/>
    </dgm:pt>
    <dgm:pt modelId="{F80DA421-B83E-3D45-9986-DAFD33C52793}" type="pres">
      <dgm:prSet presAssocID="{C77B3231-5FE7-434D-B2D8-EFC79A1F65AD}" presName="parentLin" presStyleCnt="0"/>
      <dgm:spPr/>
    </dgm:pt>
    <dgm:pt modelId="{AAC26B1A-3FA8-9F48-8509-AD34F1535F8E}" type="pres">
      <dgm:prSet presAssocID="{C77B3231-5FE7-434D-B2D8-EFC79A1F65AD}" presName="parentLeftMargin" presStyleLbl="node1" presStyleIdx="1" presStyleCnt="3"/>
      <dgm:spPr/>
    </dgm:pt>
    <dgm:pt modelId="{F4392D3F-1553-1649-BD42-520DEB5AE3E7}" type="pres">
      <dgm:prSet presAssocID="{C77B3231-5FE7-434D-B2D8-EFC79A1F65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49E5BE4-411E-4743-BA22-6258863BB5AA}" type="pres">
      <dgm:prSet presAssocID="{C77B3231-5FE7-434D-B2D8-EFC79A1F65AD}" presName="negativeSpace" presStyleCnt="0"/>
      <dgm:spPr/>
    </dgm:pt>
    <dgm:pt modelId="{75D3DF51-EA36-4C4B-826B-8530BFBED253}" type="pres">
      <dgm:prSet presAssocID="{C77B3231-5FE7-434D-B2D8-EFC79A1F65A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544840A-67E2-4B4E-B36D-2A88DD49055E}" srcId="{E8EEF4EA-8AD4-4876-9A3F-F40BB99C16A2}" destId="{C0F19C44-4A36-4B22-B99C-5D537852D1E9}" srcOrd="0" destOrd="0" parTransId="{780FF007-797C-4CF5-B0D1-F1B11CA4BAD8}" sibTransId="{B5F09D1E-ACB7-44BE-9A0F-793A54AF9F22}"/>
    <dgm:cxn modelId="{BDFF6A21-38B0-435C-AD31-F8DFB1896CD9}" srcId="{790DA517-A1A1-4271-84EF-88B5B46D818B}" destId="{88B0B6FF-DC79-4EEC-A233-4C27CDDB4423}" srcOrd="1" destOrd="0" parTransId="{CCCFAE61-6F3C-4101-A5AA-3717AE526AE6}" sibTransId="{B0FB000C-598D-43EC-9A88-CF55D0269AAD}"/>
    <dgm:cxn modelId="{C1A43723-DA68-8F40-B179-F4DF576EB6DE}" type="presOf" srcId="{E8EEF4EA-8AD4-4876-9A3F-F40BB99C16A2}" destId="{7E142C7F-B7E5-C340-BCF7-CF3F0738DC74}" srcOrd="0" destOrd="0" presId="urn:microsoft.com/office/officeart/2005/8/layout/list1"/>
    <dgm:cxn modelId="{CD7CF526-0474-4E42-A098-92EF41232DE6}" type="presOf" srcId="{D865FFA5-3A2A-4507-AF14-D62FE8EE5992}" destId="{75D3DF51-EA36-4C4B-826B-8530BFBED253}" srcOrd="0" destOrd="2" presId="urn:microsoft.com/office/officeart/2005/8/layout/list1"/>
    <dgm:cxn modelId="{EC50E12A-B1B8-BE44-BFDD-291915261C44}" type="presOf" srcId="{C0F19C44-4A36-4B22-B99C-5D537852D1E9}" destId="{59276D53-D302-3E4D-85C8-1540E4738354}" srcOrd="0" destOrd="0" presId="urn:microsoft.com/office/officeart/2005/8/layout/list1"/>
    <dgm:cxn modelId="{7705B939-1358-E04C-9649-DA3EEB3D0497}" type="presOf" srcId="{C77B3231-5FE7-434D-B2D8-EFC79A1F65AD}" destId="{F4392D3F-1553-1649-BD42-520DEB5AE3E7}" srcOrd="1" destOrd="0" presId="urn:microsoft.com/office/officeart/2005/8/layout/list1"/>
    <dgm:cxn modelId="{5891E63A-8F7A-8941-9C83-809902DBE99D}" type="presOf" srcId="{52E90741-A201-4154-86CA-09BF4E257802}" destId="{75D3DF51-EA36-4C4B-826B-8530BFBED253}" srcOrd="0" destOrd="0" presId="urn:microsoft.com/office/officeart/2005/8/layout/list1"/>
    <dgm:cxn modelId="{22801543-869B-4631-BBA7-DD887EBE2866}" srcId="{D3F5739F-D952-4F86-A532-4701CF3F8183}" destId="{E8EEF4EA-8AD4-4876-9A3F-F40BB99C16A2}" srcOrd="1" destOrd="0" parTransId="{09AC6FF0-6F43-4F71-B9F1-F939028A3D1E}" sibTransId="{CA5D0C68-9EEE-42D5-9BD7-42F6DBAF221C}"/>
    <dgm:cxn modelId="{9B76F14C-3307-E945-BB1F-6F49104B609F}" type="presOf" srcId="{0113B40D-0D63-4438-8784-A89FBDA5B86C}" destId="{74B6E86A-795F-D641-A0B2-44277F3FC9A3}" srcOrd="0" destOrd="0" presId="urn:microsoft.com/office/officeart/2005/8/layout/list1"/>
    <dgm:cxn modelId="{A29F6A54-53E4-400E-8519-35E8211959D1}" srcId="{C77B3231-5FE7-434D-B2D8-EFC79A1F65AD}" destId="{52E90741-A201-4154-86CA-09BF4E257802}" srcOrd="0" destOrd="0" parTransId="{386F39B1-9483-436F-BB37-370633C832A3}" sibTransId="{4745AEFE-D96E-4384-9A1C-22ECD504C945}"/>
    <dgm:cxn modelId="{1E9A9A6A-EE1D-4600-8549-27E73C181A76}" srcId="{C77B3231-5FE7-434D-B2D8-EFC79A1F65AD}" destId="{D865FFA5-3A2A-4507-AF14-D62FE8EE5992}" srcOrd="2" destOrd="0" parTransId="{B842C79E-88A4-4D46-90AB-C3FC48044C7A}" sibTransId="{01187A5B-22B2-490C-AF1E-6A02F5143785}"/>
    <dgm:cxn modelId="{3C850573-6DED-144C-9289-7265623E4852}" type="presOf" srcId="{88B0B6FF-DC79-4EEC-A233-4C27CDDB4423}" destId="{74B6E86A-795F-D641-A0B2-44277F3FC9A3}" srcOrd="0" destOrd="1" presId="urn:microsoft.com/office/officeart/2005/8/layout/list1"/>
    <dgm:cxn modelId="{ACE95685-F120-8443-ACB2-87987134EB16}" type="presOf" srcId="{14DDA715-5A47-FC46-B0DD-1E67C35CD8AB}" destId="{59276D53-D302-3E4D-85C8-1540E4738354}" srcOrd="0" destOrd="1" presId="urn:microsoft.com/office/officeart/2005/8/layout/list1"/>
    <dgm:cxn modelId="{85A68094-BCB5-AE43-AE62-E8A955817AAA}" type="presOf" srcId="{790DA517-A1A1-4271-84EF-88B5B46D818B}" destId="{6993335B-58EF-1641-B3E0-27B5F929BC55}" srcOrd="1" destOrd="0" presId="urn:microsoft.com/office/officeart/2005/8/layout/list1"/>
    <dgm:cxn modelId="{1D482F9A-CE1F-8940-A4E0-16750015C368}" srcId="{E8EEF4EA-8AD4-4876-9A3F-F40BB99C16A2}" destId="{14DDA715-5A47-FC46-B0DD-1E67C35CD8AB}" srcOrd="1" destOrd="0" parTransId="{3DBEAA89-66F1-CF45-BB6A-D0FB4A9F7676}" sibTransId="{16128615-B559-694B-ABC5-FFE18D293706}"/>
    <dgm:cxn modelId="{291F04AC-27A3-466B-83D7-CDB7FDFBD442}" srcId="{D3F5739F-D952-4F86-A532-4701CF3F8183}" destId="{C77B3231-5FE7-434D-B2D8-EFC79A1F65AD}" srcOrd="2" destOrd="0" parTransId="{12E8361E-69B9-4B12-8B11-B2050FDCF0CA}" sibTransId="{E02F7793-CF69-47FE-8CE0-054D267B63EA}"/>
    <dgm:cxn modelId="{4323D8B0-24CF-F84B-B504-EB89FF849270}" type="presOf" srcId="{E8EEF4EA-8AD4-4876-9A3F-F40BB99C16A2}" destId="{58170C30-0681-8A4A-AEB5-9F28624BA2A1}" srcOrd="1" destOrd="0" presId="urn:microsoft.com/office/officeart/2005/8/layout/list1"/>
    <dgm:cxn modelId="{A20A39D4-F153-4F53-9E95-77235E0C527F}" srcId="{790DA517-A1A1-4271-84EF-88B5B46D818B}" destId="{0113B40D-0D63-4438-8784-A89FBDA5B86C}" srcOrd="0" destOrd="0" parTransId="{C3F0B868-C154-4FC3-8DAC-A2FE9B2185A6}" sibTransId="{77D992A2-1E56-41D0-B52B-6F2D9D3929FF}"/>
    <dgm:cxn modelId="{70B21CD5-CA78-4FE7-AF42-9E12511A5F28}" srcId="{D3F5739F-D952-4F86-A532-4701CF3F8183}" destId="{790DA517-A1A1-4271-84EF-88B5B46D818B}" srcOrd="0" destOrd="0" parTransId="{ED3BA62C-35D4-4A80-BD21-598106FD9882}" sibTransId="{B189C01C-A87A-49F7-BE84-9C21FF0FEDC8}"/>
    <dgm:cxn modelId="{DBFB19D6-C2FC-E540-B30B-C1D89520821C}" type="presOf" srcId="{790DA517-A1A1-4271-84EF-88B5B46D818B}" destId="{7CBE336D-CB8C-F346-94C1-8881AA128B7B}" srcOrd="0" destOrd="0" presId="urn:microsoft.com/office/officeart/2005/8/layout/list1"/>
    <dgm:cxn modelId="{AB675CD8-8F6E-F445-9242-FF4F24F1420D}" type="presOf" srcId="{6FF6C161-A4B6-4A91-99F8-BEF2FFAAD9F7}" destId="{75D3DF51-EA36-4C4B-826B-8530BFBED253}" srcOrd="0" destOrd="1" presId="urn:microsoft.com/office/officeart/2005/8/layout/list1"/>
    <dgm:cxn modelId="{211973D9-EA9C-9E4C-874E-A6D7793E15DD}" type="presOf" srcId="{D3F5739F-D952-4F86-A532-4701CF3F8183}" destId="{1665CAF4-6E68-4E45-9BF5-69E75426B902}" srcOrd="0" destOrd="0" presId="urn:microsoft.com/office/officeart/2005/8/layout/list1"/>
    <dgm:cxn modelId="{D7456EDD-2F17-B84A-A1B6-CB3FEA279B54}" type="presOf" srcId="{C77B3231-5FE7-434D-B2D8-EFC79A1F65AD}" destId="{AAC26B1A-3FA8-9F48-8509-AD34F1535F8E}" srcOrd="0" destOrd="0" presId="urn:microsoft.com/office/officeart/2005/8/layout/list1"/>
    <dgm:cxn modelId="{AD7CB9FA-189C-4652-BFB8-2BEB859192B8}" srcId="{C77B3231-5FE7-434D-B2D8-EFC79A1F65AD}" destId="{6FF6C161-A4B6-4A91-99F8-BEF2FFAAD9F7}" srcOrd="1" destOrd="0" parTransId="{388D2699-0BC0-4B90-97EF-171DC6205F1B}" sibTransId="{A0A3A1D2-4803-416C-8A8F-759E08113070}"/>
    <dgm:cxn modelId="{14A98A42-E8CA-BC4C-AAC2-7CEDB43A3134}" type="presParOf" srcId="{1665CAF4-6E68-4E45-9BF5-69E75426B902}" destId="{DD5AB558-396B-7941-BAD2-850B8D50E37F}" srcOrd="0" destOrd="0" presId="urn:microsoft.com/office/officeart/2005/8/layout/list1"/>
    <dgm:cxn modelId="{9B20A5FC-4C34-6149-9916-F9800D369618}" type="presParOf" srcId="{DD5AB558-396B-7941-BAD2-850B8D50E37F}" destId="{7CBE336D-CB8C-F346-94C1-8881AA128B7B}" srcOrd="0" destOrd="0" presId="urn:microsoft.com/office/officeart/2005/8/layout/list1"/>
    <dgm:cxn modelId="{1F0D00E7-ED2C-E949-AEA4-0B3D607068D6}" type="presParOf" srcId="{DD5AB558-396B-7941-BAD2-850B8D50E37F}" destId="{6993335B-58EF-1641-B3E0-27B5F929BC55}" srcOrd="1" destOrd="0" presId="urn:microsoft.com/office/officeart/2005/8/layout/list1"/>
    <dgm:cxn modelId="{B687C3FE-38B9-284D-BED7-A22A8BDC6ABA}" type="presParOf" srcId="{1665CAF4-6E68-4E45-9BF5-69E75426B902}" destId="{E764EDF7-BF2C-8C4A-91B7-5449D81D1B50}" srcOrd="1" destOrd="0" presId="urn:microsoft.com/office/officeart/2005/8/layout/list1"/>
    <dgm:cxn modelId="{3F250C7D-BA6C-4542-B924-3F516671A4A1}" type="presParOf" srcId="{1665CAF4-6E68-4E45-9BF5-69E75426B902}" destId="{74B6E86A-795F-D641-A0B2-44277F3FC9A3}" srcOrd="2" destOrd="0" presId="urn:microsoft.com/office/officeart/2005/8/layout/list1"/>
    <dgm:cxn modelId="{6A619EF0-BEF3-6A43-9514-562724601C6F}" type="presParOf" srcId="{1665CAF4-6E68-4E45-9BF5-69E75426B902}" destId="{EAD8AFD5-5F04-7347-8FA9-A68829C8FB3B}" srcOrd="3" destOrd="0" presId="urn:microsoft.com/office/officeart/2005/8/layout/list1"/>
    <dgm:cxn modelId="{C9657864-8D04-4A40-805D-90142C9EE77E}" type="presParOf" srcId="{1665CAF4-6E68-4E45-9BF5-69E75426B902}" destId="{60046488-7431-C64F-AD10-58447B87DF64}" srcOrd="4" destOrd="0" presId="urn:microsoft.com/office/officeart/2005/8/layout/list1"/>
    <dgm:cxn modelId="{2F87DA44-52C3-AA41-AB2D-C7B8DA2F0CF2}" type="presParOf" srcId="{60046488-7431-C64F-AD10-58447B87DF64}" destId="{7E142C7F-B7E5-C340-BCF7-CF3F0738DC74}" srcOrd="0" destOrd="0" presId="urn:microsoft.com/office/officeart/2005/8/layout/list1"/>
    <dgm:cxn modelId="{DD500EC4-9CC2-C04C-8597-FB3BB85B6FB1}" type="presParOf" srcId="{60046488-7431-C64F-AD10-58447B87DF64}" destId="{58170C30-0681-8A4A-AEB5-9F28624BA2A1}" srcOrd="1" destOrd="0" presId="urn:microsoft.com/office/officeart/2005/8/layout/list1"/>
    <dgm:cxn modelId="{1FD2BF7A-96B9-2844-B4A3-D20859C9124C}" type="presParOf" srcId="{1665CAF4-6E68-4E45-9BF5-69E75426B902}" destId="{8383ECE1-5E89-754A-AC40-453961C0BA08}" srcOrd="5" destOrd="0" presId="urn:microsoft.com/office/officeart/2005/8/layout/list1"/>
    <dgm:cxn modelId="{D49B6FEA-E4C0-584F-8860-E62ECCE39F4E}" type="presParOf" srcId="{1665CAF4-6E68-4E45-9BF5-69E75426B902}" destId="{59276D53-D302-3E4D-85C8-1540E4738354}" srcOrd="6" destOrd="0" presId="urn:microsoft.com/office/officeart/2005/8/layout/list1"/>
    <dgm:cxn modelId="{0C6F6349-0329-594F-AE60-90D8C45E0F1B}" type="presParOf" srcId="{1665CAF4-6E68-4E45-9BF5-69E75426B902}" destId="{9C3677FD-D625-1249-A031-FA0A5727BC78}" srcOrd="7" destOrd="0" presId="urn:microsoft.com/office/officeart/2005/8/layout/list1"/>
    <dgm:cxn modelId="{78202D66-02ED-F445-A792-8C4455D497F4}" type="presParOf" srcId="{1665CAF4-6E68-4E45-9BF5-69E75426B902}" destId="{F80DA421-B83E-3D45-9986-DAFD33C52793}" srcOrd="8" destOrd="0" presId="urn:microsoft.com/office/officeart/2005/8/layout/list1"/>
    <dgm:cxn modelId="{FB384377-FA7B-594E-BC99-20D978997850}" type="presParOf" srcId="{F80DA421-B83E-3D45-9986-DAFD33C52793}" destId="{AAC26B1A-3FA8-9F48-8509-AD34F1535F8E}" srcOrd="0" destOrd="0" presId="urn:microsoft.com/office/officeart/2005/8/layout/list1"/>
    <dgm:cxn modelId="{937E4DD0-813B-A743-929A-61DE337D3B44}" type="presParOf" srcId="{F80DA421-B83E-3D45-9986-DAFD33C52793}" destId="{F4392D3F-1553-1649-BD42-520DEB5AE3E7}" srcOrd="1" destOrd="0" presId="urn:microsoft.com/office/officeart/2005/8/layout/list1"/>
    <dgm:cxn modelId="{7C84A738-9E07-9B4D-A3AE-A72A017F0AB2}" type="presParOf" srcId="{1665CAF4-6E68-4E45-9BF5-69E75426B902}" destId="{149E5BE4-411E-4743-BA22-6258863BB5AA}" srcOrd="9" destOrd="0" presId="urn:microsoft.com/office/officeart/2005/8/layout/list1"/>
    <dgm:cxn modelId="{56926339-EBAE-2141-97A9-DDE8DCE5C1CE}" type="presParOf" srcId="{1665CAF4-6E68-4E45-9BF5-69E75426B902}" destId="{75D3DF51-EA36-4C4B-826B-8530BFBED25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37AF65-11AB-41E1-9589-DCA6980E8E1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DC1E619-864D-4C1B-BDF2-3062C6E9D3ED}">
      <dgm:prSet custT="1"/>
      <dgm:spPr/>
      <dgm:t>
        <a:bodyPr/>
        <a:lstStyle/>
        <a:p>
          <a:r>
            <a:rPr lang="en-US" sz="2400" dirty="0">
              <a:latin typeface="+mn-lt"/>
            </a:rPr>
            <a:t>Address attestation</a:t>
          </a:r>
        </a:p>
      </dgm:t>
    </dgm:pt>
    <dgm:pt modelId="{147B3257-12D7-4754-BB55-81D61E3368F0}" type="parTrans" cxnId="{ADF45847-6408-4D05-AE0E-B06C4AF15674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C5E87655-4C59-4DB6-8B77-5C3C4DB0E968}" type="sibTrans" cxnId="{ADF45847-6408-4D05-AE0E-B06C4AF15674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58B751F-C4CD-450B-8309-75DD5ED0C99A}">
      <dgm:prSet custT="1"/>
      <dgm:spPr/>
      <dgm:t>
        <a:bodyPr/>
        <a:lstStyle/>
        <a:p>
          <a:r>
            <a:rPr lang="en-US" sz="2000" dirty="0">
              <a:latin typeface="+mn-lt"/>
            </a:rPr>
            <a:t>Owner of one or more prefixes certifies that the origin AS is authorized to advertise the prefixes</a:t>
          </a:r>
        </a:p>
      </dgm:t>
    </dgm:pt>
    <dgm:pt modelId="{F33C7ADB-2090-4A1F-8757-424503CABB2B}" type="parTrans" cxnId="{57209312-C27D-4F11-B232-5221AB701F6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5B983AF7-3A72-4DA2-ABA3-8831FAA6019C}" type="sibTrans" cxnId="{57209312-C27D-4F11-B232-5221AB701F6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14D958B-6E00-478B-B7F2-1E26B135404D}">
      <dgm:prSet custT="1"/>
      <dgm:spPr/>
      <dgm:t>
        <a:bodyPr/>
        <a:lstStyle/>
        <a:p>
          <a:r>
            <a:rPr lang="en-US" sz="2000" dirty="0">
              <a:latin typeface="+mn-lt"/>
            </a:rPr>
            <a:t>Need a public-key infrastructure (PKI)</a:t>
          </a:r>
        </a:p>
      </dgm:t>
    </dgm:pt>
    <dgm:pt modelId="{B8E06104-89CD-4C6B-973A-8F38531ED53F}" type="parTrans" cxnId="{8EEAC42F-C4BB-495B-B833-D268D441ED49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B1C8633B-F795-4F3E-8E3F-52E578C07FFB}" type="sibTrans" cxnId="{8EEAC42F-C4BB-495B-B833-D268D441ED49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AC431FE3-D017-4CF1-B5EB-9FD8B3F7292B}">
      <dgm:prSet custT="1"/>
      <dgm:spPr/>
      <dgm:t>
        <a:bodyPr/>
        <a:lstStyle/>
        <a:p>
          <a:r>
            <a:rPr lang="en-US" sz="1800" dirty="0">
              <a:latin typeface="+mn-lt"/>
            </a:rPr>
            <a:t>X.509 certificates prove prefix ownership; owner can then delegate his “prefix advertising rights” to his ISP</a:t>
          </a:r>
        </a:p>
      </dgm:t>
    </dgm:pt>
    <dgm:pt modelId="{E4C6823D-7271-4FB7-8A49-E18BAEF6A205}" type="parTrans" cxnId="{65D1508A-67A0-4CCE-B3D2-4EFAA41A0309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10905B8-2B14-4BE5-9398-1AF7C9B014AD}" type="sibTrans" cxnId="{65D1508A-67A0-4CCE-B3D2-4EFAA41A0309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74AD8FA3-407B-42E6-8A0F-900A48A6F5A0}">
      <dgm:prSet custT="1"/>
      <dgm:spPr/>
      <dgm:t>
        <a:bodyPr/>
        <a:lstStyle/>
        <a:p>
          <a:r>
            <a:rPr lang="en-US" sz="2400" dirty="0">
              <a:latin typeface="+mn-lt"/>
            </a:rPr>
            <a:t>Route attestation</a:t>
          </a:r>
        </a:p>
      </dgm:t>
    </dgm:pt>
    <dgm:pt modelId="{0F91F8B7-FBFD-44AE-B511-F274C631A86B}" type="parTrans" cxnId="{0A2EA060-8050-4F50-A230-9DAF1FB6FB0E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EA0D7EAB-DCBE-4D5E-9E85-7E1C3B7BCF2B}" type="sibTrans" cxnId="{0A2EA060-8050-4F50-A230-9DAF1FB6FB0E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3E4FC297-6FE0-411C-95CD-5D4A0AB77F0D}">
      <dgm:prSet custT="1"/>
      <dgm:spPr/>
      <dgm:t>
        <a:bodyPr/>
        <a:lstStyle/>
        <a:p>
          <a:r>
            <a:rPr lang="en-US" sz="2000" dirty="0">
              <a:latin typeface="+mn-lt"/>
            </a:rPr>
            <a:t>Router belonging to an AS certifies (using digital signatures) that the next AS is authorized to propagate this route advertisement to its neighbors</a:t>
          </a:r>
        </a:p>
      </dgm:t>
    </dgm:pt>
    <dgm:pt modelId="{0F086AB0-1CF3-42A9-AC8E-3341094979C5}" type="parTrans" cxnId="{F37146CD-2C0A-4C32-8C5F-4E8F9E5106E4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70C51F76-81BC-4E7F-8860-79F131F683AA}" type="sibTrans" cxnId="{F37146CD-2C0A-4C32-8C5F-4E8F9E5106E4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9B31669B-EF75-441A-B31F-DC94CDB08040}">
      <dgm:prSet custT="1"/>
      <dgm:spPr/>
      <dgm:t>
        <a:bodyPr/>
        <a:lstStyle/>
        <a:p>
          <a:r>
            <a:rPr lang="en-US" sz="2000" dirty="0">
              <a:latin typeface="+mn-lt"/>
            </a:rPr>
            <a:t>Need a separate public-key infrastructure</a:t>
          </a:r>
        </a:p>
      </dgm:t>
    </dgm:pt>
    <dgm:pt modelId="{0A4E3E36-96E8-41CB-98A9-983132B485E1}" type="parTrans" cxnId="{2F21DA62-0909-483A-8976-2F57EF6BE61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92D1D404-E2CA-47B7-8058-5B8B2CFA1291}" type="sibTrans" cxnId="{2F21DA62-0909-483A-8976-2F57EF6BE61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10B8E816-0D1E-4A77-80A4-BA8E125665B2}">
      <dgm:prSet custT="1"/>
      <dgm:spPr/>
      <dgm:t>
        <a:bodyPr/>
        <a:lstStyle/>
        <a:p>
          <a:r>
            <a:rPr lang="en-US" sz="1800" dirty="0">
              <a:latin typeface="+mn-lt"/>
            </a:rPr>
            <a:t>Certificates prove that AS owns a particular router</a:t>
          </a:r>
        </a:p>
      </dgm:t>
    </dgm:pt>
    <dgm:pt modelId="{BB04BE4F-89C7-4CBC-A3AE-1DCB915E498D}" type="parTrans" cxnId="{9BFDD83B-F069-4B2A-AA4D-FC2DD5627E04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A06FF300-6770-4920-A870-73EFBBF93B89}" type="sibTrans" cxnId="{9BFDD83B-F069-4B2A-AA4D-FC2DD5627E04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5E9AE296-6F09-9C4F-85E7-3F1AAA1E391E}" type="pres">
      <dgm:prSet presAssocID="{1A37AF65-11AB-41E1-9589-DCA6980E8E12}" presName="linear" presStyleCnt="0">
        <dgm:presLayoutVars>
          <dgm:dir/>
          <dgm:animLvl val="lvl"/>
          <dgm:resizeHandles val="exact"/>
        </dgm:presLayoutVars>
      </dgm:prSet>
      <dgm:spPr/>
    </dgm:pt>
    <dgm:pt modelId="{8A2E9351-F242-5249-9646-5AD1856CFF61}" type="pres">
      <dgm:prSet presAssocID="{BDC1E619-864D-4C1B-BDF2-3062C6E9D3ED}" presName="parentLin" presStyleCnt="0"/>
      <dgm:spPr/>
    </dgm:pt>
    <dgm:pt modelId="{31E5A116-B5C8-8048-9D0A-1A1A8CBA03BE}" type="pres">
      <dgm:prSet presAssocID="{BDC1E619-864D-4C1B-BDF2-3062C6E9D3ED}" presName="parentLeftMargin" presStyleLbl="node1" presStyleIdx="0" presStyleCnt="2"/>
      <dgm:spPr/>
    </dgm:pt>
    <dgm:pt modelId="{FE21015F-BCEE-1349-8A77-4F184DBD52E7}" type="pres">
      <dgm:prSet presAssocID="{BDC1E619-864D-4C1B-BDF2-3062C6E9D3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BB13A13-845D-954F-8936-97E6C53025C1}" type="pres">
      <dgm:prSet presAssocID="{BDC1E619-864D-4C1B-BDF2-3062C6E9D3ED}" presName="negativeSpace" presStyleCnt="0"/>
      <dgm:spPr/>
    </dgm:pt>
    <dgm:pt modelId="{3285ADF8-4DB3-534F-82B5-79E4B93A19E7}" type="pres">
      <dgm:prSet presAssocID="{BDC1E619-864D-4C1B-BDF2-3062C6E9D3ED}" presName="childText" presStyleLbl="conFgAcc1" presStyleIdx="0" presStyleCnt="2">
        <dgm:presLayoutVars>
          <dgm:bulletEnabled val="1"/>
        </dgm:presLayoutVars>
      </dgm:prSet>
      <dgm:spPr/>
    </dgm:pt>
    <dgm:pt modelId="{09FAF744-AD71-FB4F-8F9B-F2FCA82FA134}" type="pres">
      <dgm:prSet presAssocID="{C5E87655-4C59-4DB6-8B77-5C3C4DB0E968}" presName="spaceBetweenRectangles" presStyleCnt="0"/>
      <dgm:spPr/>
    </dgm:pt>
    <dgm:pt modelId="{175B862F-36D6-A74D-B9FC-393FD1BAC75A}" type="pres">
      <dgm:prSet presAssocID="{74AD8FA3-407B-42E6-8A0F-900A48A6F5A0}" presName="parentLin" presStyleCnt="0"/>
      <dgm:spPr/>
    </dgm:pt>
    <dgm:pt modelId="{BF95711E-6145-0748-A1BD-8BFEE8D1CF35}" type="pres">
      <dgm:prSet presAssocID="{74AD8FA3-407B-42E6-8A0F-900A48A6F5A0}" presName="parentLeftMargin" presStyleLbl="node1" presStyleIdx="0" presStyleCnt="2"/>
      <dgm:spPr/>
    </dgm:pt>
    <dgm:pt modelId="{E7F45DD7-7863-EE44-962A-37F710B7D142}" type="pres">
      <dgm:prSet presAssocID="{74AD8FA3-407B-42E6-8A0F-900A48A6F5A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E0EDF83-6CFB-3F49-9768-0629DD3EAE1B}" type="pres">
      <dgm:prSet presAssocID="{74AD8FA3-407B-42E6-8A0F-900A48A6F5A0}" presName="negativeSpace" presStyleCnt="0"/>
      <dgm:spPr/>
    </dgm:pt>
    <dgm:pt modelId="{5455807C-393F-2341-9D47-36C23117688A}" type="pres">
      <dgm:prSet presAssocID="{74AD8FA3-407B-42E6-8A0F-900A48A6F5A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2C52C04-8BF9-5A44-89C8-E2405EEF226A}" type="presOf" srcId="{74AD8FA3-407B-42E6-8A0F-900A48A6F5A0}" destId="{BF95711E-6145-0748-A1BD-8BFEE8D1CF35}" srcOrd="0" destOrd="0" presId="urn:microsoft.com/office/officeart/2005/8/layout/list1"/>
    <dgm:cxn modelId="{B7C2C805-214B-4E4F-ABA7-C875A32CC1E6}" type="presOf" srcId="{BDC1E619-864D-4C1B-BDF2-3062C6E9D3ED}" destId="{FE21015F-BCEE-1349-8A77-4F184DBD52E7}" srcOrd="1" destOrd="0" presId="urn:microsoft.com/office/officeart/2005/8/layout/list1"/>
    <dgm:cxn modelId="{C13CE10B-6023-944F-B669-EAC26187871C}" type="presOf" srcId="{3E4FC297-6FE0-411C-95CD-5D4A0AB77F0D}" destId="{5455807C-393F-2341-9D47-36C23117688A}" srcOrd="0" destOrd="0" presId="urn:microsoft.com/office/officeart/2005/8/layout/list1"/>
    <dgm:cxn modelId="{C3FF6710-D55A-B846-8438-D9BB3A542B25}" type="presOf" srcId="{1A37AF65-11AB-41E1-9589-DCA6980E8E12}" destId="{5E9AE296-6F09-9C4F-85E7-3F1AAA1E391E}" srcOrd="0" destOrd="0" presId="urn:microsoft.com/office/officeart/2005/8/layout/list1"/>
    <dgm:cxn modelId="{57209312-C27D-4F11-B232-5221AB701F63}" srcId="{BDC1E619-864D-4C1B-BDF2-3062C6E9D3ED}" destId="{458B751F-C4CD-450B-8309-75DD5ED0C99A}" srcOrd="0" destOrd="0" parTransId="{F33C7ADB-2090-4A1F-8757-424503CABB2B}" sibTransId="{5B983AF7-3A72-4DA2-ABA3-8831FAA6019C}"/>
    <dgm:cxn modelId="{97FE692A-D876-8147-8835-43DFB7D68325}" type="presOf" srcId="{9B31669B-EF75-441A-B31F-DC94CDB08040}" destId="{5455807C-393F-2341-9D47-36C23117688A}" srcOrd="0" destOrd="1" presId="urn:microsoft.com/office/officeart/2005/8/layout/list1"/>
    <dgm:cxn modelId="{8EEAC42F-C4BB-495B-B833-D268D441ED49}" srcId="{BDC1E619-864D-4C1B-BDF2-3062C6E9D3ED}" destId="{414D958B-6E00-478B-B7F2-1E26B135404D}" srcOrd="1" destOrd="0" parTransId="{B8E06104-89CD-4C6B-973A-8F38531ED53F}" sibTransId="{B1C8633B-F795-4F3E-8E3F-52E578C07FFB}"/>
    <dgm:cxn modelId="{9BFDD83B-F069-4B2A-AA4D-FC2DD5627E04}" srcId="{9B31669B-EF75-441A-B31F-DC94CDB08040}" destId="{10B8E816-0D1E-4A77-80A4-BA8E125665B2}" srcOrd="0" destOrd="0" parTransId="{BB04BE4F-89C7-4CBC-A3AE-1DCB915E498D}" sibTransId="{A06FF300-6770-4920-A870-73EFBBF93B89}"/>
    <dgm:cxn modelId="{05270043-0992-E049-BF24-6337D5594DF4}" type="presOf" srcId="{414D958B-6E00-478B-B7F2-1E26B135404D}" destId="{3285ADF8-4DB3-534F-82B5-79E4B93A19E7}" srcOrd="0" destOrd="1" presId="urn:microsoft.com/office/officeart/2005/8/layout/list1"/>
    <dgm:cxn modelId="{ADF45847-6408-4D05-AE0E-B06C4AF15674}" srcId="{1A37AF65-11AB-41E1-9589-DCA6980E8E12}" destId="{BDC1E619-864D-4C1B-BDF2-3062C6E9D3ED}" srcOrd="0" destOrd="0" parTransId="{147B3257-12D7-4754-BB55-81D61E3368F0}" sibTransId="{C5E87655-4C59-4DB6-8B77-5C3C4DB0E968}"/>
    <dgm:cxn modelId="{0A2EA060-8050-4F50-A230-9DAF1FB6FB0E}" srcId="{1A37AF65-11AB-41E1-9589-DCA6980E8E12}" destId="{74AD8FA3-407B-42E6-8A0F-900A48A6F5A0}" srcOrd="1" destOrd="0" parTransId="{0F91F8B7-FBFD-44AE-B511-F274C631A86B}" sibTransId="{EA0D7EAB-DCBE-4D5E-9E85-7E1C3B7BCF2B}"/>
    <dgm:cxn modelId="{2F21DA62-0909-483A-8976-2F57EF6BE61A}" srcId="{74AD8FA3-407B-42E6-8A0F-900A48A6F5A0}" destId="{9B31669B-EF75-441A-B31F-DC94CDB08040}" srcOrd="1" destOrd="0" parTransId="{0A4E3E36-96E8-41CB-98A9-983132B485E1}" sibTransId="{92D1D404-E2CA-47B7-8058-5B8B2CFA1291}"/>
    <dgm:cxn modelId="{5954816C-8D80-6C48-BDE7-2B38386492C8}" type="presOf" srcId="{458B751F-C4CD-450B-8309-75DD5ED0C99A}" destId="{3285ADF8-4DB3-534F-82B5-79E4B93A19E7}" srcOrd="0" destOrd="0" presId="urn:microsoft.com/office/officeart/2005/8/layout/list1"/>
    <dgm:cxn modelId="{65D1508A-67A0-4CCE-B3D2-4EFAA41A0309}" srcId="{414D958B-6E00-478B-B7F2-1E26B135404D}" destId="{AC431FE3-D017-4CF1-B5EB-9FD8B3F7292B}" srcOrd="0" destOrd="0" parTransId="{E4C6823D-7271-4FB7-8A49-E18BAEF6A205}" sibTransId="{410905B8-2B14-4BE5-9398-1AF7C9B014AD}"/>
    <dgm:cxn modelId="{1F30B1AE-4B0C-0542-87D7-0B905471F61F}" type="presOf" srcId="{BDC1E619-864D-4C1B-BDF2-3062C6E9D3ED}" destId="{31E5A116-B5C8-8048-9D0A-1A1A8CBA03BE}" srcOrd="0" destOrd="0" presId="urn:microsoft.com/office/officeart/2005/8/layout/list1"/>
    <dgm:cxn modelId="{F37146CD-2C0A-4C32-8C5F-4E8F9E5106E4}" srcId="{74AD8FA3-407B-42E6-8A0F-900A48A6F5A0}" destId="{3E4FC297-6FE0-411C-95CD-5D4A0AB77F0D}" srcOrd="0" destOrd="0" parTransId="{0F086AB0-1CF3-42A9-AC8E-3341094979C5}" sibTransId="{70C51F76-81BC-4E7F-8860-79F131F683AA}"/>
    <dgm:cxn modelId="{56CB08CE-E3BC-6F4A-A534-78D867CCB659}" type="presOf" srcId="{74AD8FA3-407B-42E6-8A0F-900A48A6F5A0}" destId="{E7F45DD7-7863-EE44-962A-37F710B7D142}" srcOrd="1" destOrd="0" presId="urn:microsoft.com/office/officeart/2005/8/layout/list1"/>
    <dgm:cxn modelId="{41C438E5-8BB6-9147-AF94-A03AF6FB888A}" type="presOf" srcId="{AC431FE3-D017-4CF1-B5EB-9FD8B3F7292B}" destId="{3285ADF8-4DB3-534F-82B5-79E4B93A19E7}" srcOrd="0" destOrd="2" presId="urn:microsoft.com/office/officeart/2005/8/layout/list1"/>
    <dgm:cxn modelId="{4E4BAEF2-789B-9142-A6E7-822F128CC22F}" type="presOf" srcId="{10B8E816-0D1E-4A77-80A4-BA8E125665B2}" destId="{5455807C-393F-2341-9D47-36C23117688A}" srcOrd="0" destOrd="2" presId="urn:microsoft.com/office/officeart/2005/8/layout/list1"/>
    <dgm:cxn modelId="{D6801C51-46C4-634A-8D38-5040E7D59C32}" type="presParOf" srcId="{5E9AE296-6F09-9C4F-85E7-3F1AAA1E391E}" destId="{8A2E9351-F242-5249-9646-5AD1856CFF61}" srcOrd="0" destOrd="0" presId="urn:microsoft.com/office/officeart/2005/8/layout/list1"/>
    <dgm:cxn modelId="{F6F995BD-22C6-7949-BFD0-CAFC01D90E2B}" type="presParOf" srcId="{8A2E9351-F242-5249-9646-5AD1856CFF61}" destId="{31E5A116-B5C8-8048-9D0A-1A1A8CBA03BE}" srcOrd="0" destOrd="0" presId="urn:microsoft.com/office/officeart/2005/8/layout/list1"/>
    <dgm:cxn modelId="{53FB40A3-EB7B-C045-91DB-411186CD69FD}" type="presParOf" srcId="{8A2E9351-F242-5249-9646-5AD1856CFF61}" destId="{FE21015F-BCEE-1349-8A77-4F184DBD52E7}" srcOrd="1" destOrd="0" presId="urn:microsoft.com/office/officeart/2005/8/layout/list1"/>
    <dgm:cxn modelId="{C70FF936-2F3D-1741-BC2E-61ECB66CA993}" type="presParOf" srcId="{5E9AE296-6F09-9C4F-85E7-3F1AAA1E391E}" destId="{BBB13A13-845D-954F-8936-97E6C53025C1}" srcOrd="1" destOrd="0" presId="urn:microsoft.com/office/officeart/2005/8/layout/list1"/>
    <dgm:cxn modelId="{73D965A0-7FF3-D948-850F-3EC8E946887D}" type="presParOf" srcId="{5E9AE296-6F09-9C4F-85E7-3F1AAA1E391E}" destId="{3285ADF8-4DB3-534F-82B5-79E4B93A19E7}" srcOrd="2" destOrd="0" presId="urn:microsoft.com/office/officeart/2005/8/layout/list1"/>
    <dgm:cxn modelId="{4E0D7BD2-609C-844E-9421-CD0BED23C174}" type="presParOf" srcId="{5E9AE296-6F09-9C4F-85E7-3F1AAA1E391E}" destId="{09FAF744-AD71-FB4F-8F9B-F2FCA82FA134}" srcOrd="3" destOrd="0" presId="urn:microsoft.com/office/officeart/2005/8/layout/list1"/>
    <dgm:cxn modelId="{A624CE07-B8AA-E54F-8CA4-3DE2BB477FCB}" type="presParOf" srcId="{5E9AE296-6F09-9C4F-85E7-3F1AAA1E391E}" destId="{175B862F-36D6-A74D-B9FC-393FD1BAC75A}" srcOrd="4" destOrd="0" presId="urn:microsoft.com/office/officeart/2005/8/layout/list1"/>
    <dgm:cxn modelId="{04DA15D6-01FE-B145-99A3-3C5FD77533BF}" type="presParOf" srcId="{175B862F-36D6-A74D-B9FC-393FD1BAC75A}" destId="{BF95711E-6145-0748-A1BD-8BFEE8D1CF35}" srcOrd="0" destOrd="0" presId="urn:microsoft.com/office/officeart/2005/8/layout/list1"/>
    <dgm:cxn modelId="{583AAF31-1F4E-8D4E-8FAA-E9E08EC3D542}" type="presParOf" srcId="{175B862F-36D6-A74D-B9FC-393FD1BAC75A}" destId="{E7F45DD7-7863-EE44-962A-37F710B7D142}" srcOrd="1" destOrd="0" presId="urn:microsoft.com/office/officeart/2005/8/layout/list1"/>
    <dgm:cxn modelId="{C33FDC49-6289-AD49-8B5E-80A18FA26956}" type="presParOf" srcId="{5E9AE296-6F09-9C4F-85E7-3F1AAA1E391E}" destId="{5E0EDF83-6CFB-3F49-9768-0629DD3EAE1B}" srcOrd="5" destOrd="0" presId="urn:microsoft.com/office/officeart/2005/8/layout/list1"/>
    <dgm:cxn modelId="{B28C34FE-9922-8F45-816C-B2A63DE496A2}" type="presParOf" srcId="{5E9AE296-6F09-9C4F-85E7-3F1AAA1E391E}" destId="{5455807C-393F-2341-9D47-36C23117688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C71C0-AC0D-DB44-B8A0-62F0A3D7F6F4}">
      <dsp:nvSpPr>
        <dsp:cNvPr id="0" name=""/>
        <dsp:cNvSpPr/>
      </dsp:nvSpPr>
      <dsp:spPr>
        <a:xfrm>
          <a:off x="0" y="311865"/>
          <a:ext cx="6140467" cy="18497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goal of Inter-domain routing is to find any path to the intended destination that is loop-free</a:t>
          </a:r>
        </a:p>
      </dsp:txBody>
      <dsp:txXfrm>
        <a:off x="90298" y="402163"/>
        <a:ext cx="5959871" cy="1669174"/>
      </dsp:txXfrm>
    </dsp:sp>
    <dsp:sp modelId="{9380B068-CFAA-524B-AEED-DDBEE28E9BC2}">
      <dsp:nvSpPr>
        <dsp:cNvPr id="0" name=""/>
        <dsp:cNvSpPr/>
      </dsp:nvSpPr>
      <dsp:spPr>
        <a:xfrm>
          <a:off x="0" y="2250915"/>
          <a:ext cx="6140467" cy="1849770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Reachability rather than optimality!</a:t>
          </a:r>
        </a:p>
      </dsp:txBody>
      <dsp:txXfrm>
        <a:off x="90298" y="2341213"/>
        <a:ext cx="5959871" cy="1669174"/>
      </dsp:txXfrm>
    </dsp:sp>
    <dsp:sp modelId="{71BB80D3-EA6D-6048-902D-5B7671640C5F}">
      <dsp:nvSpPr>
        <dsp:cNvPr id="0" name=""/>
        <dsp:cNvSpPr/>
      </dsp:nvSpPr>
      <dsp:spPr>
        <a:xfrm>
          <a:off x="0" y="4100685"/>
          <a:ext cx="6140467" cy="818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96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Finding a path anywhere close to optimal is considered a great achievement (why?)</a:t>
          </a:r>
        </a:p>
      </dsp:txBody>
      <dsp:txXfrm>
        <a:off x="0" y="4100685"/>
        <a:ext cx="6140467" cy="8181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D8B11-667F-2E4A-B9D8-5857AB0DD037}">
      <dsp:nvSpPr>
        <dsp:cNvPr id="0" name=""/>
        <dsp:cNvSpPr/>
      </dsp:nvSpPr>
      <dsp:spPr>
        <a:xfrm>
          <a:off x="0" y="23745"/>
          <a:ext cx="7068313" cy="1015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Scalability: a backbone router must be able to forward any packet to anywhere in the Internet</a:t>
          </a:r>
        </a:p>
      </dsp:txBody>
      <dsp:txXfrm>
        <a:off x="49576" y="73321"/>
        <a:ext cx="6969161" cy="916408"/>
      </dsp:txXfrm>
    </dsp:sp>
    <dsp:sp modelId="{CCE8C48B-B1D9-EC4B-B436-7785428FF5AB}">
      <dsp:nvSpPr>
        <dsp:cNvPr id="0" name=""/>
        <dsp:cNvSpPr/>
      </dsp:nvSpPr>
      <dsp:spPr>
        <a:xfrm>
          <a:off x="0" y="1039305"/>
          <a:ext cx="7068313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41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Routing table must have a match for any valid IP address</a:t>
          </a:r>
        </a:p>
      </dsp:txBody>
      <dsp:txXfrm>
        <a:off x="0" y="1039305"/>
        <a:ext cx="7068313" cy="513360"/>
      </dsp:txXfrm>
    </dsp:sp>
    <dsp:sp modelId="{3F6C6FD9-33BE-524D-82B9-078360E6AA1B}">
      <dsp:nvSpPr>
        <dsp:cNvPr id="0" name=""/>
        <dsp:cNvSpPr/>
      </dsp:nvSpPr>
      <dsp:spPr>
        <a:xfrm>
          <a:off x="0" y="1552665"/>
          <a:ext cx="7068313" cy="1015560"/>
        </a:xfrm>
        <a:prstGeom prst="roundRect">
          <a:avLst/>
        </a:prstGeom>
        <a:solidFill>
          <a:schemeClr val="accent2">
            <a:hueOff val="560596"/>
            <a:satOff val="-25182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Full autonomy of the domains</a:t>
          </a:r>
        </a:p>
      </dsp:txBody>
      <dsp:txXfrm>
        <a:off x="49576" y="1602241"/>
        <a:ext cx="6969161" cy="916408"/>
      </dsp:txXfrm>
    </dsp:sp>
    <dsp:sp modelId="{CC0F9D4C-3D57-6D4E-96AF-A9B8F350BB68}">
      <dsp:nvSpPr>
        <dsp:cNvPr id="0" name=""/>
        <dsp:cNvSpPr/>
      </dsp:nvSpPr>
      <dsp:spPr>
        <a:xfrm>
          <a:off x="0" y="2568225"/>
          <a:ext cx="7068313" cy="1347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41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Impossible to calculate meaningful cost for a path that crosses multiple ASs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 cost of 1000 might imply a great path from one provider and unacceptably bad from another provider</a:t>
          </a:r>
        </a:p>
      </dsp:txBody>
      <dsp:txXfrm>
        <a:off x="0" y="2568225"/>
        <a:ext cx="7068313" cy="1347570"/>
      </dsp:txXfrm>
    </dsp:sp>
    <dsp:sp modelId="{05968188-0390-5D49-A8DC-194BA89E03D0}">
      <dsp:nvSpPr>
        <dsp:cNvPr id="0" name=""/>
        <dsp:cNvSpPr/>
      </dsp:nvSpPr>
      <dsp:spPr>
        <a:xfrm>
          <a:off x="0" y="3915795"/>
          <a:ext cx="7068313" cy="1015560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Providers may not trust each other</a:t>
          </a:r>
        </a:p>
      </dsp:txBody>
      <dsp:txXfrm>
        <a:off x="49576" y="3965371"/>
        <a:ext cx="6969161" cy="916408"/>
      </dsp:txXfrm>
    </dsp:sp>
    <dsp:sp modelId="{6A488298-4CB7-1B4D-8DAC-4BBDF50408A0}">
      <dsp:nvSpPr>
        <dsp:cNvPr id="0" name=""/>
        <dsp:cNvSpPr/>
      </dsp:nvSpPr>
      <dsp:spPr>
        <a:xfrm>
          <a:off x="0" y="4931355"/>
          <a:ext cx="7068313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41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Providers may not believe each other’s route advertisements</a:t>
          </a:r>
        </a:p>
      </dsp:txBody>
      <dsp:txXfrm>
        <a:off x="0" y="4931355"/>
        <a:ext cx="7068313" cy="513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6E86A-795F-D641-A0B2-44277F3FC9A3}">
      <dsp:nvSpPr>
        <dsp:cNvPr id="0" name=""/>
        <dsp:cNvSpPr/>
      </dsp:nvSpPr>
      <dsp:spPr>
        <a:xfrm>
          <a:off x="0" y="570918"/>
          <a:ext cx="5906181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374904" rIns="4583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Regional Internet Registries (ARIN, RIPE, APNIC)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Internet Service Providers</a:t>
          </a:r>
        </a:p>
      </dsp:txBody>
      <dsp:txXfrm>
        <a:off x="0" y="570918"/>
        <a:ext cx="5906181" cy="1105650"/>
      </dsp:txXfrm>
    </dsp:sp>
    <dsp:sp modelId="{6993335B-58EF-1641-B3E0-27B5F929BC55}">
      <dsp:nvSpPr>
        <dsp:cNvPr id="0" name=""/>
        <dsp:cNvSpPr/>
      </dsp:nvSpPr>
      <dsp:spPr>
        <a:xfrm>
          <a:off x="295309" y="305238"/>
          <a:ext cx="4134326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IP address block assignment</a:t>
          </a:r>
        </a:p>
      </dsp:txBody>
      <dsp:txXfrm>
        <a:off x="321248" y="331177"/>
        <a:ext cx="4082448" cy="479482"/>
      </dsp:txXfrm>
    </dsp:sp>
    <dsp:sp modelId="{59276D53-D302-3E4D-85C8-1540E4738354}">
      <dsp:nvSpPr>
        <dsp:cNvPr id="0" name=""/>
        <dsp:cNvSpPr/>
      </dsp:nvSpPr>
      <dsp:spPr>
        <a:xfrm>
          <a:off x="0" y="2039449"/>
          <a:ext cx="5906181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661560"/>
              <a:satOff val="6060"/>
              <a:lumOff val="-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374904" rIns="4583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By the AS who owns the prefix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… or, by its upstream provider(s) in its behalf</a:t>
          </a:r>
        </a:p>
      </dsp:txBody>
      <dsp:txXfrm>
        <a:off x="0" y="2039449"/>
        <a:ext cx="5906181" cy="1105650"/>
      </dsp:txXfrm>
    </dsp:sp>
    <dsp:sp modelId="{58170C30-0681-8A4A-AEB5-9F28624BA2A1}">
      <dsp:nvSpPr>
        <dsp:cNvPr id="0" name=""/>
        <dsp:cNvSpPr/>
      </dsp:nvSpPr>
      <dsp:spPr>
        <a:xfrm>
          <a:off x="295309" y="1773768"/>
          <a:ext cx="4134326" cy="531360"/>
        </a:xfrm>
        <a:prstGeom prst="roundRect">
          <a:avLst/>
        </a:prstGeom>
        <a:solidFill>
          <a:schemeClr val="accent5">
            <a:hueOff val="-10661560"/>
            <a:satOff val="6060"/>
            <a:lumOff val="-5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Proper origination of a prefix into BGP</a:t>
          </a:r>
        </a:p>
      </dsp:txBody>
      <dsp:txXfrm>
        <a:off x="321248" y="1799707"/>
        <a:ext cx="4082448" cy="479482"/>
      </dsp:txXfrm>
    </dsp:sp>
    <dsp:sp modelId="{75D3DF51-EA36-4C4B-826B-8530BFBED253}">
      <dsp:nvSpPr>
        <dsp:cNvPr id="0" name=""/>
        <dsp:cNvSpPr/>
      </dsp:nvSpPr>
      <dsp:spPr>
        <a:xfrm>
          <a:off x="0" y="3507979"/>
          <a:ext cx="5906181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385" tIns="374904" rIns="4583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Prefix hijacking: another AS originates the prefix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BGP does not verify that the AS is authorized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Registries of prefix ownership are inaccurate</a:t>
          </a:r>
        </a:p>
      </dsp:txBody>
      <dsp:txXfrm>
        <a:off x="0" y="3507979"/>
        <a:ext cx="5906181" cy="1417500"/>
      </dsp:txXfrm>
    </dsp:sp>
    <dsp:sp modelId="{F4392D3F-1553-1649-BD42-520DEB5AE3E7}">
      <dsp:nvSpPr>
        <dsp:cNvPr id="0" name=""/>
        <dsp:cNvSpPr/>
      </dsp:nvSpPr>
      <dsp:spPr>
        <a:xfrm>
          <a:off x="295309" y="3242299"/>
          <a:ext cx="4134326" cy="531360"/>
        </a:xfrm>
        <a:prstGeom prst="round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68" tIns="0" rIns="156268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However, what’s to stop someone else?</a:t>
          </a:r>
        </a:p>
      </dsp:txBody>
      <dsp:txXfrm>
        <a:off x="321248" y="3268238"/>
        <a:ext cx="4082448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5ADF8-4DB3-534F-82B5-79E4B93A19E7}">
      <dsp:nvSpPr>
        <dsp:cNvPr id="0" name=""/>
        <dsp:cNvSpPr/>
      </dsp:nvSpPr>
      <dsp:spPr>
        <a:xfrm>
          <a:off x="0" y="415185"/>
          <a:ext cx="6835866" cy="229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539" tIns="562356" rIns="53053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Owner of one or more prefixes certifies that the origin AS is authorized to advertise the prefixes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Need a public-key infrastructure (PKI)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+mn-lt"/>
            </a:rPr>
            <a:t>X.509 certificates prove prefix ownership; owner can then delegate his “prefix advertising rights” to his ISP</a:t>
          </a:r>
        </a:p>
      </dsp:txBody>
      <dsp:txXfrm>
        <a:off x="0" y="415185"/>
        <a:ext cx="6835866" cy="2296350"/>
      </dsp:txXfrm>
    </dsp:sp>
    <dsp:sp modelId="{FE21015F-BCEE-1349-8A77-4F184DBD52E7}">
      <dsp:nvSpPr>
        <dsp:cNvPr id="0" name=""/>
        <dsp:cNvSpPr/>
      </dsp:nvSpPr>
      <dsp:spPr>
        <a:xfrm>
          <a:off x="341793" y="16665"/>
          <a:ext cx="4785106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866" tIns="0" rIns="18086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</a:rPr>
            <a:t>Address attestation</a:t>
          </a:r>
        </a:p>
      </dsp:txBody>
      <dsp:txXfrm>
        <a:off x="380701" y="55573"/>
        <a:ext cx="4707290" cy="719224"/>
      </dsp:txXfrm>
    </dsp:sp>
    <dsp:sp modelId="{5455807C-393F-2341-9D47-36C23117688A}">
      <dsp:nvSpPr>
        <dsp:cNvPr id="0" name=""/>
        <dsp:cNvSpPr/>
      </dsp:nvSpPr>
      <dsp:spPr>
        <a:xfrm>
          <a:off x="0" y="3255855"/>
          <a:ext cx="6835866" cy="229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1323121"/>
              <a:satOff val="12119"/>
              <a:lumOff val="-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0539" tIns="562356" rIns="53053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Router belonging to an AS certifies (using digital signatures) that the next AS is authorized to propagate this route advertisement to its neighbors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Need a separate public-key infrastructure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+mn-lt"/>
            </a:rPr>
            <a:t>Certificates prove that AS owns a particular router</a:t>
          </a:r>
        </a:p>
      </dsp:txBody>
      <dsp:txXfrm>
        <a:off x="0" y="3255855"/>
        <a:ext cx="6835866" cy="2296350"/>
      </dsp:txXfrm>
    </dsp:sp>
    <dsp:sp modelId="{E7F45DD7-7863-EE44-962A-37F710B7D142}">
      <dsp:nvSpPr>
        <dsp:cNvPr id="0" name=""/>
        <dsp:cNvSpPr/>
      </dsp:nvSpPr>
      <dsp:spPr>
        <a:xfrm>
          <a:off x="341793" y="2857335"/>
          <a:ext cx="4785106" cy="797040"/>
        </a:xfrm>
        <a:prstGeom prst="roundRect">
          <a:avLst/>
        </a:prstGeom>
        <a:solidFill>
          <a:schemeClr val="accent5">
            <a:hueOff val="-21323121"/>
            <a:satOff val="12119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866" tIns="0" rIns="18086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</a:rPr>
            <a:t>Route attestation</a:t>
          </a:r>
        </a:p>
      </dsp:txBody>
      <dsp:txXfrm>
        <a:off x="380701" y="2896243"/>
        <a:ext cx="4707290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4T21:13:09.3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0 105 24575,'18'0'0,"-1"0"0,-6 0 0,1 0 0,-1 0 0,6 0 0,1 0 0,0 0 0,4 0 0,-9 0 0,3 0 0,-4 0 0,-1 0 0,1 0 0,5 0 0,-5 0 0,10 0 0,-4 0 0,0 0 0,-1 0 0,0 0 0,-4 0 0,3 0 0,-4 5 0,-1-3 0,1 3 0,5-5 0,-5 5 0,5-4 0,-5 4 0,-1-5 0,6 0 0,-4 0 0,3 0 0,-4 0 0,-1 0 0,6 0 0,-4 0 0,4-5 0,-6 4 0,1-4 0,-1 5 0,1 0 0,4 0 0,-3 0 0,9 0 0,-9-6 0,9 5 0,-9-9 0,9 8 0,-10-3 0,10 5 0,-4 0 0,5-5 0,-5 4 0,-1-5 0,-5 6 0,-1 0 0,1 0 0,15 0 0,-12 0 0,17 0 0,-14 0 0,6 0 0,-1 0 0,-5-5 0,13 4 0,-16-4 0,17 5 0,-9 0 0,1 0 0,14 0 0,-18 0 0,11 0 0,-13 0 0,15 0 0,-7 5 0,6-4 0,-9 9 0,1-8 0,-1 8 0,0-9 0,-5 9 0,4-8 0,-4 3 0,5-5 0,0 5 0,20-4 0,-20 9 0,19-8 0,-29 3 0,9-5 0,-10 0 0,5 0 0,-5 0 0,4-5 0,2 3 0,0-3 0,-1 5 0,0 0 0,-4 0 0,3-5 0,1 4 0,-4-5 0,9 6 0,-10 0 0,10 0 0,-9 0 0,9 0 0,-9 0 0,4 0 0,-6 0 0,6 0 0,-4 0 0,3 0 0,-4 0 0,-1 0 0,1 0 0,-1 0 0,1 0 0,-1-5 0,6 4 0,-4-4 0,4-1 0,-6 5 0,32-13 0,-18 11 0,24-6 0,-30 9 0,2 0 0,-8-5 0,4 4 0,-6-5 0,1 6 0,5 0 0,1 0 0,0 0 0,4 0 0,5 0 0,-1 0 0,15 0 0,-15 5 0,16-3 0,-17 3 0,18-5 0,-7 0 0,9 6 0,-1-4 0,-9 5 0,7-7 0,-7 6 0,-6-4 0,3 4 0,-5-6 0,-1 0 0,6 0 0,-9-5 0,10 4 0,2-11 0,0 10 0,-3-4 0,-8 0 0,-1 5 0,-5-4 0,-2 5 0,-4 0 0,5 0 0,-5 0 0,10 0 0,-9 0 0,4 0 0,-6 0 0,6 0 0,-4 0 0,9 0 0,-4-5 0,5 3 0,0-3 0,1 0 0,-6 4 0,3-4 0,-3 5 0,6 0 0,-1 0 0,0 0 0,10 0 0,-13 0 0,21 0 0,-21 0 0,22 0 0,-7 0 0,9 0 0,0 0 0,-9 0 0,24 0 0,-20 0 0,40 0 0,-31 0 0,13 0 0,-26 0 0,7-7 0,-7 5 0,0-10 0,-2 11 0,-10-4 0,0 0 0,10 3 0,-8-3 0,17 5 0,-16 0 0,16 0 0,-17 5 0,2-3 0,-5 8 0,-9-9 0,4 4 0,-6-5 0,6 0 0,-4 0 0,9 0 0,5 0 0,8 0 0,9 0 0,1 0 0,16 0 0,-13 0 0,31 0 0,-40 0 0,20 0 0,-7 0 0,30 0 0,-21 0 0,5 0 0,-33 0 0,-8 0 0,3 5 0,-6-3 0,5 3 0,-1 0 0,6-4 0,-9 9 0,10-8 0,2 3 0,9 1 0,37 2 0,-37 1 0,52-3 0,-57-6 0,22 0 0,34 0 0,-38 0 0,29 0 0,-44 0 0,-16 5 0,6-3 0,-8 3 0,-1-5 0,0 0 0,-5 0 0,-1 0 0,-1 0 0,2 0 0,0 0 0,4 0 0,6 0 0,-3-6 0,17 5 0,-7-4 0,9 5 0,-14 0 0,11 0 0,-12 0 0,16 0 0,-10 0 0,7 0 0,-21 0 0,6 0 0,-10 0 0,1 0 0,5 0 0,0 0 0,0 0 0,10 0 0,-7 0 0,6 0 0,1 0 0,2 0 0,9 0 0,0 0 0,-9 0 0,7 0 0,-17 0 0,8 0 0,-10 0 0,10 0 0,-8 0 0,17 0 0,-16 0 0,16 0 0,-7 0 0,0 0 0,6-7 0,-15 6 0,7-6 0,-10 7 0,5-5 0,6 4 0,-3-5 0,1 6 0,1 0 0,-13 0 0,6 0 0,-14 0 0,-1 0 0,1 0 0,-1 0 0,6 5 0,-4-3 0,18 9 0,-11-9 0,22 5 0,-16-2 0,6-4 0,1 4 0,-13-5 0,12 5 0,-5-4 0,-2 5 0,8-1 0,-10-4 0,-5 9 0,-1-9 0,-16-1 0,-13-11 0,-2 3 0,-3-8 0,12 15 0,5-4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07.5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1826 1 24575,'-30'5'0,"6"1"0,2 1 0,-1-2 0,-11 1 0,3-4 0,-2 10 0,-17-2 0,20 8 0,-37 21 0,30-9 0,-1 7 0,1 0 0,1-8 0,-28 28 0,43-43 0,-21 7 0,7-1 0,-9-4 0,-1 5 0,1-6 0,-1 6 0,10-6 0,-7 13 0,16-20 0,-6 11 0,-1-5 0,12-6 0,-20 19 0,12-18 0,-16 19 0,-16 1 0,-5 7 0,0-7 0,5 4 0,16-16 0,10 8 0,-7-3 0,7-2 0,0 5 0,2-11 0,15 3 0,1-11 0,5 5 0,1-10 0,-1 9 0,0-9 0,0 10 0,1-5 0,-1 0 0,5 5 0,-3-10 0,9 9 0,-15-3 0,8-1 0,-9-1 0,6 0 0,-1 2 0,0-1 0,16-41 0,-7 14 0,14-59 0,-11 41 0,0-23 0,6 18 0,-4-18 0,4 23 0,-6-20 0,7 24 0,-6 0 0,6 2 0,-2 15 0,-4 1 0,10 5 0,-5 0 0,0 1 0,5-1 0,-10 5 0,4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3T18:06:09.0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7 24575,'36'-7'0,"-3"7"0,34 12 0,-38 1 0,46 6 0,-50-8 0,4-3 0,-13 3 0,-5-10 0,-5 9 0,6-9 0,-1 10 0,1-5 0,4 5 0,7 11 0,2-2 0,-2 3 0,-11-7 0,3-9 0,-12 3 0,34 19 0,-25-12 0,28 17 0,-22-23 0,0 1 0,-2-6 0,-9 4 0,-2-8 0,-5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9:08:06.6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1221 0 24575,'-17'17'0,"1"-1"0,5-5 0,-5 4 0,-2-2 0,-4 7 0,-16 13 0,3-4 0,-14 12 0,7-13 0,0 0 0,-7 14 0,5-11 0,3 8 0,1-12 0,16-4 0,-2-4 0,3 11 0,-4-8 0,-3 18 0,-20-1 0,26-5 0,-16-5 0,28-8 0,-9-9 0,9 4 0,-4-5 0,0-1 0,4-4 0,-4 4 0,9-4 0,-2 0 0,3-1 0,-6 0 0,-3 1 0,-11 6 0,1-1 0,-6 6 0,9 0 0,-16 21 0,12-16 0,-13 14 0,17-19 0,10 0 0,-3-6 0,9-6 0,0 0 0,-4-4 0,9 9 0,-4-4 0,0 0 0,4 4 0,-4-38 0,5 21 0,0-41 0,0 28 0,0-10 0,0-17 0,-6-25 0,4 14 0,-9-8 0,10 49 0,-4-4 0,5 9 0,-5-4 0,4 5 0,-4-5 0,5-1 0,0-5 0,0 5 0,0-4 0,0 8 0,0-3 0,-5 5 0,4 0 0,-4 0 0,5 0 0,0 5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9:08:08.5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24 12 24575,'-18'-7'0,"12"2"0,31 16 0,5-8 0,54 28 0,-43-26 0,30 16 0,-38-15 0,0-5 0,-7 6 0,-10-7 0,-5 0 0,0 0 0,-1 4 0,1-2 0,0 2 0,0-4 0,5 5 0,1-4 0,5 9 0,0-9 0,-1 9 0,1-4 0,9 0 0,-7 4 0,2-9 0,-10 4 0,-5-1 0,0-2 0,-1 3 0,1-5 0,0 0 0,0 0 0,0 0 0,0 0 0,0 0 0,-5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9:08:58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3211 24575,'6'-42'0,"-1"7"0,-5 19 0,0-10 0,0 2 0,0-16 0,0 7 0,0-25 0,0-4 0,5 8 0,5 2 0,3 1 0,4 5-220,6-22 0,0-2 220,-5 16-449,3-4 1,2-6 448,-7 15 0,1 0 0,12-16 0,1-4 0,-3-5 0,-1-2 0,5-1 0,-1 4 0,-10 21 0,0 2 0,1-4 0,1 2 0,15-26 0,-6-5 0,3 5 0,-9 20 0,-5 30 0,-2-1 0,1 3 420,-5-8-420,5 1 917,-2 2-917,-4 0 0,11-2 0,11-16 0,-6 14 0,30-29 0,-1 4 0,-13 5 0,23-15 0,-16 24 0,3-1 0,8 1 0,-30 21 0,1-9 0,4-6 0,-6-4 0,7 4 0,-12 0 0,-5 16 0,-1-16 0,0 20 0,-2-9 0,-2 17 0,-2-4 0,-4 0 0,0 3 0,5-8 0,1 4 0,0-5 0,-1 5 0,-5 1 0,-1 5 0,1-5 0,14-4 0,-6-3 0,7 4 0,-11 8 0,-9 1 0,-1 4 0,-5 4 0,-5 8 0,-1 6 0,-67 10 0,8 1 0,-7 0-912,0-7 0,-2-1 912,-18 11 0,5-1 0,36-13 0,4-3 0,-47 12 0,32-4 0,4 0 0,16-4 0,9-5 0,2 3 0,0-10 1824,-2 4-1824,0 0 0,7-4 0,10 9 0,5-9 0,0 4 0,0 0 0,0-4 0,-1 8 0,1-7 0,5 7 0,1-7 0,5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9:09:00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24575,'-5'33'0,"3"7"0,-2 11 0,4 14 0,0-14 0,0 22 0,-9-25 0,7 30 0,-7 0 0,9 0 0,0-16 0,0-4 0,0-26 0,0-1 0,0-14 0,0-1 0,0-5 0,0-15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9:21:41.6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1 982 24575,'16'0'0,"0"-5"0,-5-6 0,10-7 0,-3-4 0,9 0 0,11-16 0,-4 9 0,38-31 0,-25 28 0,24-28 0,-27 29 0,-4-8 0,-1 11 0,-14 6 0,0 2 0,5-4 0,-16 11 0,16-5 0,-18 12 0,8-4 0,-8 4 0,9-10 0,-9 3 0,9-7 0,-9 2 0,9-4 0,-4 5 0,5-4 0,18 3 0,-13 0 0,8 1 0,-19 11 0,-5-4 0,0 4 0,-5-5 0,3 5 0,-8-4 0,9 9 0,-4-9 0,5 4 0,5-5 0,-4 0 0,9 0 0,-4-1 0,0 1 0,-2-5 0,-4 4 0,-5-4 0,4 5 0,-4 5 0,0-4 0,4 4 0,-4-5 0,4 0 0,1 0 0,0 5 0,5-4 0,-4 9 0,9-9 0,-9 9 0,-1-9 0,-11 4 0,-7 0 0,-4 1 0,-5 10 0,4-4 0,-4 4 0,0-1 0,-10-2 0,-7 2 0,-9-4 0,0 0 0,0 0 0,9 0 0,2 0 0,9 0 0,0 5 0,5-3 0,1 2 0,5-4 0,-5 0 0,4 0 0,-9 0 0,-1 5 0,-1-4 0,0 4 0,12-10 0,11-1 0,1 0 0,4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9:21:42.9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 1 24575,'6'22'0,"-1"0"0,-5-1 0,0-4 0,0 4 0,0-9 0,0 9 0,0-9 0,0 8 0,-5-12 0,4 6 0,-4-8 0,5 5 0,0 0 0,0 0 0,0 0 0,0 0 0,0-1 0,0 1 0,0 0 0,0 0 0,0 0 0,-5-5 0,4 4 0,-4-4 0,5 4 0,0 1 0,0 0 0,0 0 0,-5-5 0,4 4 0,-4-4 0,5 5 0,0-1 0,0 1 0,-5 0 0,3 0 0,-2 0 0,4 0 0,0 0 0,0-10 0,0-3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20:31:22.8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24575,'11'22'0,"5"-1"0,-4 1 0,11 9 0,11 9 0,23 30 0,-24-31 0,0 0 0,23 25 0,-24-23 0,-1 1-643,17 29 643,-21-28 0,1 2 0,5 10 0,-1 0 0,10 27 0,-15-35 0,-2 0 0,9 14 0,7 29 0,7-18 0,-24-17 0,0 2 0,1-14 0,3 1-535,7 21 1,2 1 534,-8-19 0,1-1 0,3 4 0,1-1 0,0-4 0,-4-4 0,3 6 0,10 8 0,-24-29 0,-3-10 454,0-1-454,-4-7 1258,-1 6-1258,-1-13 0,-9 9 0,8-14 0,-3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20:31:23.9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37 0 24575,'0'38'0,"0"-14"0,0 15 0,0-11 0,0 5 0,-6 7 0,-1-11 0,-5-7 0,6 2 0,1-17 0,5 9 0,0-5 0,0-5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20:31:24.8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24575,'22'11'0,"8"1"0,45 19 0,-7-10 0,-1-2 0,2 1 0,-17-4 0,-2-1 0,0-3 0,-2-1 0,26 10 0,-41-10 0,-8-9 0,-14 2 0,-6-4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8:50:11.0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1 114 24575,'11'-12'0,"-1"2"0,1 10 0,0 0 0,-5-5 0,4 4 0,-9-9 0,9 9 0,-9-9 0,9 9 0,-4-4 0,0 0 0,3 4 0,-7-9 0,7 9 0,-8-9 0,9 9 0,-4-4 0,0 0 0,4 3 0,-4-2 0,5 4 0,4 0 0,11 0 0,-2 0 0,16 0 0,-7-7 0,0 6 0,6-5 0,-15 6 0,7 0 0,-14 0 0,-1 0 0,-5 0 0,0 0 0,-1 4 0,1-2 0,0 7 0,5-8 0,1 4 0,5-5 0,0 5 0,13-4 0,-1 10 0,13-9 0,-5 4 0,-1-6 0,-8 0 0,-2 0 0,-9 5 0,0-4 0,0 4 0,-5-5 0,3 0 0,-7 0 0,7 0 0,-8 0 0,9 0 0,15 0 0,-1 0 0,16 6 0,-18-4 0,7 4 0,41 5 0,-36-8 0,29 7 0,4 2 0,-13 0 0,-17-5 0,5 0 0,18 4 0,-3-2 0,1-7-318,3 4 1,1 0 317,5-6 0,-17 0 0,13 0 0,-12 0 0,-9-5 0,35 3 0,-31-3 0,37-3 0,-32 6 0,-12-4 0,6 3-726,1 7 0,4 4 726,15-1 0,2 0 0,-3-1 0,0 2 0,-1 3 0,-2 0 0,-14-4 0,2-1 0,29 1 0,3 0 0,-20-1 0,-2-2 0,-5-4 0,-2 0 0,-8 0 0,-6 0 589,4 0-589,9 0 0,-13 0 0,-10 0 0,-20 0 0,11 0 1498,-13 0-1498,13 0 0,-5 0 0,5 0 0,11 0 0,-6 0 0,3 0 0,-9 0 0,-17 0 0,9-5 0,-9-1 0,4 0 0,-5-4 0,-5 9 0,-1-4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8:50:14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0 24575,'-18'0'0,"7"5"0,1-4 0,9 9 0,-9-4 0,9 5 0,-9 5 0,9 10 0,-4 7 0,5 10 0,0-15 0,0 2 0,0-18 0,0 17 0,0-15 0,0 25 0,0-20 0,0 21 0,0-16 0,0 6 0,0 1 0,0 2 0,0 9 0,0-9 0,0 6 0,0-15 0,-6 34 0,4-4 0,-4 10 0,6 10 0,0-12 0,-5-9 0,4 3 0,-4-23 0,5 0 0,0-8 0,0-9 0,0-5 0,5-5 0,-4 4 0,4 1 0,0 1 0,-4 3 0,4-4 0,0-5 0,-4 9 0,9-8 0,-9 9 0,4-5 0,-5 0 0,0 4 0,0-3 0,0 9 0,0-9 0,0 4 0,4 0 0,-2-4 0,2 4 0,1-10 0,-4 3 0,9-7 0,-4 7 0,0-3 0,4 0 0,-9-1 0,4-5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8:50:17.8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12 24575,'22'-7'0,"0"3"0,-1 4 0,10 0 0,2 6 0,9-5 0,16 14 0,20 7-335,-31-10 0,3 0 335,7 5 0,0-1 0,41-3-188,-20 3 188,-20-15 0,-16 5 0,-9-6 0,-2 0 0,-15 0 0,5 0 664,-14-4-664,8 2 194,-4-3-194,1 5 0,4 0 0,8 0 0,-4-4 0,10 2 0,-8-7 0,9 7 0,-7-8 0,7 4 0,-14-5 0,-1 5 0,-6 1 0,1 0 0,0 4 0,0-4 0,0 5 0,0 0 0,0-5 0,4 4 0,2-4 0,5 5 0,0-5 0,0 4 0,0-4 0,0 5 0,0 0 0,-5 0 0,-2 0 0,1 0 0,1 0 0,14 0 0,-7 0 0,16 0 0,-7 6 0,8-4 0,1 10 0,16-10 0,4 4 0,-1-6 0,29 10 0,-24-8 0,28 17 0,-16-17 0,0 7 0,-16-9 0,-4 0 0,-17 0 0,1 0 0,0 0 0,-9 0 0,6-6 0,-20-1 0,11-5 0,-18 6 0,4 1 0,0 5 0,-4-5 0,8 4 0,25-4 0,-17 5 0,47-9 0,-38 7 0,20-7 0,1 9 0,-12 0 0,28 0 0,-28 0 0,11 0 0,-15 0 0,0 0 0,-9 0 0,6 0 0,45 0 0,-39 5 0,7-5 0,3 1 0,14 14 0,13-12 0,12 15 0,-16-16 0,-17 7 0,-12-9 0,-9 6 0,9-4 0,-3 10 0,11-10 0,-15 10 0,-9-11 0,-2 6 0,-9-7 0,-5 0 0,-6-5 0,-2 3 0,-3-2 0,5 4 0,5 0 0,-4 0 0,4 0 0,-5 0 0,0 0 0,4 0 0,-3 0 0,4 0 0,-5 0 0,0 0 0,0 0 0,4 0 0,-2 0 0,-3 4 0,-5 2 0,0 0 0,-4 4 0,9-9 0,-9 9 0,9 1 0,-4 1 0,0 4 0,4-6 0,-9 1 0,4 0 0,-1 5 0,2-4 0,1 4 0,-3 0 0,-4-4 0,5 8 0,-4-3 0,4 0 0,-5-1 0,0-5 0,5 0 0,-4 0 0,4 4 0,-5-3 0,0 14 0,5-8 0,-4 4 0,4-1 0,-5-4 0,5 0 0,-4-2 0,4-4 0,-5 0 0,5 5 0,-4-4 0,4 9 0,-5 1 0,0-4 0,0 7 0,0-8 0,0 0 0,0 4 0,0-9 0,0 9 0,0-9 0,0 8 0,0-3 0,0 14 0,0-12 0,0 36 0,0-23 0,0 17 0,0-10 0,0-15 0,0 2 0,0-5 0,0-4 0,0 5 0,0 0 0,0 0 0,0-5 0,0 3 0,0-8 0,0 4 0,-5-5 0,3 0 0,-2 5 0,4-4 0,0 8 0,0-8 0,0 4 0,0-5 0,0 0 0,0 0 0,0 0 0,0-1 0,0 1 0,0 0 0,0 0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9:05:12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748 1 24575,'-6'34'0,"-4"-8"0,9-5 0,-9-9 0,9 9 0,-9-9 0,4 8 0,-5-8 0,0 9 0,5-4 0,-4 5 0,2 9 0,-3-7 0,-3 15 0,3-15 0,-2 7 0,-3-9 0,-1 0 0,0 0 0,-4-5 0,8 12 0,-4-14 0,-3 23 0,6-10 0,-6 14 0,0 0 0,5-10 0,-3-1 0,7-9 0,0-5 0,0 4 0,0-4 0,-1 0 0,1 3 0,0-3 0,0 5 0,-5 0 0,4 0 0,1-5 0,1-1 0,4-10 0,-5 4 0,0-4 0,0 4 0,0 1 0,-5-5 0,4 4 0,-4-4 0,5 0 0,0 4 0,0-4 0,0 0 0,0 3 0,-1-3 0,1 5 0,5 0 0,-4-5 0,9-6 0,-4-6 0,5-10 0,-11-20 0,8 9 0,-13-8 0,15 14 0,-9 9 0,9-4 0,-4 0 0,0 3 0,4-3 0,-4 5 0,0-5 0,4 4 0,-4-4 0,5 5 0,0 0 0,0 5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8T19:05:13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24575,'72'6'0,"-20"1"0,21 6 0,11-7 0,-4 1 0,-28-3 0,0 0 0,17-2 0,-3 7 0,-1-9 0,-35 0 0,-13 0 0,-1 0 0,-5 0 0,0 0 0,0 0 0,4 5 0,-7-4 0,1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2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9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0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9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8">
            <a:extLst>
              <a:ext uri="{FF2B5EF4-FFF2-40B4-BE49-F238E27FC236}">
                <a16:creationId xmlns:a16="http://schemas.microsoft.com/office/drawing/2014/main" id="{C22AB2A3-46B5-DE4E-8836-12687DADED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DDDEE-CAE0-A24B-A15C-825B383A33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752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10/13/21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5.xml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customXml" Target="../ink/ink7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9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3.xml"/><Relationship Id="rId7" Type="http://schemas.openxmlformats.org/officeDocument/2006/relationships/customXml" Target="../ink/ink16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7.png"/><Relationship Id="rId4" Type="http://schemas.openxmlformats.org/officeDocument/2006/relationships/diagramQuickStyle" Target="../diagrams/quickStyle3.xml"/><Relationship Id="rId9" Type="http://schemas.openxmlformats.org/officeDocument/2006/relationships/customXml" Target="../ink/ink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.jpeg"/><Relationship Id="rId3" Type="http://schemas.openxmlformats.org/officeDocument/2006/relationships/customXml" Target="../ink/ink2.xml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4.xml"/><Relationship Id="rId10" Type="http://schemas.openxmlformats.org/officeDocument/2006/relationships/image" Target="../media/image8.png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ber-optic wires are connected to a central router. The backbone server of the Internet provider. Powerful computer equipment is. In the center of data stock images">
            <a:extLst>
              <a:ext uri="{FF2B5EF4-FFF2-40B4-BE49-F238E27FC236}">
                <a16:creationId xmlns:a16="http://schemas.microsoft.com/office/drawing/2014/main" id="{D77C8691-B8AC-F248-A70C-4841C834A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8B5B03-F558-411B-B23E-B65754A8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rgbClr val="FF07D5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BGP Security</a:t>
            </a:r>
            <a:br>
              <a:rPr lang="en-US" sz="3700" dirty="0">
                <a:solidFill>
                  <a:schemeClr val="tx1"/>
                </a:solidFill>
              </a:rPr>
            </a:br>
            <a:br>
              <a:rPr lang="en-US" sz="37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Vitaly Shmatikov</a:t>
            </a:r>
            <a:endParaRPr lang="en-US" sz="3700" dirty="0">
              <a:solidFill>
                <a:schemeClr val="tx1"/>
              </a:solidFill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96F2174-E60F-47D9-9BF3-8B9E7EF54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5814" y="5852160"/>
            <a:ext cx="548640" cy="548640"/>
          </a:xfrm>
          <a:prstGeom prst="ellipse">
            <a:avLst/>
          </a:prstGeom>
          <a:solidFill>
            <a:srgbClr val="FF07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8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FB37-45B1-3443-9636-C4AD3444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620" y="1210210"/>
            <a:ext cx="7030648" cy="3901063"/>
          </a:xfrm>
          <a:prstGeom prst="rect">
            <a:avLst/>
          </a:prstGeom>
        </p:spPr>
      </p:pic>
      <p:pic>
        <p:nvPicPr>
          <p:cNvPr id="11266" name="Picture 2" descr="Edward Snowden - Wikipedia">
            <a:extLst>
              <a:ext uri="{FF2B5EF4-FFF2-40B4-BE49-F238E27FC236}">
                <a16:creationId xmlns:a16="http://schemas.microsoft.com/office/drawing/2014/main" id="{46603DE4-3E63-2441-B62A-BE691143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08" y="534838"/>
            <a:ext cx="1751696" cy="21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BBA2B0-3261-D249-BFCA-4F4FE313C424}"/>
              </a:ext>
            </a:extLst>
          </p:cNvPr>
          <p:cNvSpPr txBox="1"/>
          <p:nvPr/>
        </p:nvSpPr>
        <p:spPr>
          <a:xfrm>
            <a:off x="5227607" y="5984608"/>
            <a:ext cx="6617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www.dailydot.com</a:t>
            </a:r>
            <a:r>
              <a:rPr lang="en-US" sz="1600" i="1" dirty="0"/>
              <a:t>/debug/</a:t>
            </a:r>
            <a:r>
              <a:rPr lang="en-US" sz="1600" i="1" dirty="0" err="1"/>
              <a:t>nsa</a:t>
            </a:r>
            <a:r>
              <a:rPr lang="en-US" sz="1600" i="1" dirty="0"/>
              <a:t>-spy-</a:t>
            </a:r>
            <a:r>
              <a:rPr lang="en-US" sz="1600" i="1" dirty="0" err="1"/>
              <a:t>prgrams</a:t>
            </a:r>
            <a:r>
              <a:rPr lang="en-US" sz="1600" i="1" dirty="0"/>
              <a:t>-prism-</a:t>
            </a:r>
            <a:r>
              <a:rPr lang="en-US" sz="1600" i="1" dirty="0" err="1"/>
              <a:t>fairview</a:t>
            </a:r>
            <a:r>
              <a:rPr lang="en-US" sz="1600" i="1" dirty="0"/>
              <a:t>-blarney/</a:t>
            </a:r>
          </a:p>
        </p:txBody>
      </p:sp>
    </p:spTree>
    <p:extLst>
      <p:ext uri="{BB962C8B-B14F-4D97-AF65-F5344CB8AC3E}">
        <p14:creationId xmlns:p14="http://schemas.microsoft.com/office/powerpoint/2010/main" val="3811709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FB2DFB37-45B1-3443-9636-C4AD3444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0" y="534837"/>
            <a:ext cx="7030648" cy="5251809"/>
          </a:xfrm>
          <a:prstGeom prst="rect">
            <a:avLst/>
          </a:prstGeom>
        </p:spPr>
      </p:pic>
      <p:pic>
        <p:nvPicPr>
          <p:cNvPr id="11266" name="Picture 2" descr="Edward Snowden - Wikipedia">
            <a:extLst>
              <a:ext uri="{FF2B5EF4-FFF2-40B4-BE49-F238E27FC236}">
                <a16:creationId xmlns:a16="http://schemas.microsoft.com/office/drawing/2014/main" id="{46603DE4-3E63-2441-B62A-BE691143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08" y="534838"/>
            <a:ext cx="1751696" cy="21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BBA2B0-3261-D249-BFCA-4F4FE313C424}"/>
              </a:ext>
            </a:extLst>
          </p:cNvPr>
          <p:cNvSpPr txBox="1"/>
          <p:nvPr/>
        </p:nvSpPr>
        <p:spPr>
          <a:xfrm>
            <a:off x="5227607" y="5984608"/>
            <a:ext cx="6617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www.dailydot.com</a:t>
            </a:r>
            <a:r>
              <a:rPr lang="en-US" sz="1600" i="1" dirty="0"/>
              <a:t>/debug/</a:t>
            </a:r>
            <a:r>
              <a:rPr lang="en-US" sz="1600" i="1" dirty="0" err="1"/>
              <a:t>nsa</a:t>
            </a:r>
            <a:r>
              <a:rPr lang="en-US" sz="1600" i="1" dirty="0"/>
              <a:t>-spy-</a:t>
            </a:r>
            <a:r>
              <a:rPr lang="en-US" sz="1600" i="1" dirty="0" err="1"/>
              <a:t>prgrams</a:t>
            </a:r>
            <a:r>
              <a:rPr lang="en-US" sz="1600" i="1" dirty="0"/>
              <a:t>-prism-</a:t>
            </a:r>
            <a:r>
              <a:rPr lang="en-US" sz="1600" i="1" dirty="0" err="1"/>
              <a:t>fairview</a:t>
            </a:r>
            <a:r>
              <a:rPr lang="en-US" sz="1600" i="1" dirty="0"/>
              <a:t>-blarney/</a:t>
            </a:r>
          </a:p>
        </p:txBody>
      </p:sp>
    </p:spTree>
    <p:extLst>
      <p:ext uri="{BB962C8B-B14F-4D97-AF65-F5344CB8AC3E}">
        <p14:creationId xmlns:p14="http://schemas.microsoft.com/office/powerpoint/2010/main" val="341907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DFB37-45B1-3443-9636-C4AD3444F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2738" y="534837"/>
            <a:ext cx="7002412" cy="5251809"/>
          </a:xfrm>
          <a:prstGeom prst="rect">
            <a:avLst/>
          </a:prstGeom>
        </p:spPr>
      </p:pic>
      <p:pic>
        <p:nvPicPr>
          <p:cNvPr id="11266" name="Picture 2" descr="Edward Snowden - Wikipedia">
            <a:extLst>
              <a:ext uri="{FF2B5EF4-FFF2-40B4-BE49-F238E27FC236}">
                <a16:creationId xmlns:a16="http://schemas.microsoft.com/office/drawing/2014/main" id="{46603DE4-3E63-2441-B62A-BE691143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08" y="534838"/>
            <a:ext cx="1751696" cy="21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BBA2B0-3261-D249-BFCA-4F4FE313C424}"/>
              </a:ext>
            </a:extLst>
          </p:cNvPr>
          <p:cNvSpPr txBox="1"/>
          <p:nvPr/>
        </p:nvSpPr>
        <p:spPr>
          <a:xfrm>
            <a:off x="5227607" y="5984608"/>
            <a:ext cx="6617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www.dailydot.com</a:t>
            </a:r>
            <a:r>
              <a:rPr lang="en-US" sz="1600" i="1" dirty="0"/>
              <a:t>/debug/</a:t>
            </a:r>
            <a:r>
              <a:rPr lang="en-US" sz="1600" i="1" dirty="0" err="1"/>
              <a:t>nsa</a:t>
            </a:r>
            <a:r>
              <a:rPr lang="en-US" sz="1600" i="1" dirty="0"/>
              <a:t>-spy-</a:t>
            </a:r>
            <a:r>
              <a:rPr lang="en-US" sz="1600" i="1" dirty="0" err="1"/>
              <a:t>prgrams</a:t>
            </a:r>
            <a:r>
              <a:rPr lang="en-US" sz="1600" i="1" dirty="0"/>
              <a:t>-prism-</a:t>
            </a:r>
            <a:r>
              <a:rPr lang="en-US" sz="1600" i="1" dirty="0" err="1"/>
              <a:t>fairview</a:t>
            </a:r>
            <a:r>
              <a:rPr lang="en-US" sz="1600" i="1" dirty="0"/>
              <a:t>-blarney/</a:t>
            </a:r>
          </a:p>
        </p:txBody>
      </p:sp>
    </p:spTree>
    <p:extLst>
      <p:ext uri="{BB962C8B-B14F-4D97-AF65-F5344CB8AC3E}">
        <p14:creationId xmlns:p14="http://schemas.microsoft.com/office/powerpoint/2010/main" val="209812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C141E2D-B9B2-3E4C-9B42-3E472364C0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Goals of BGP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35845" name="Rectangle 3">
            <a:extLst>
              <a:ext uri="{FF2B5EF4-FFF2-40B4-BE49-F238E27FC236}">
                <a16:creationId xmlns:a16="http://schemas.microsoft.com/office/drawing/2014/main" id="{C072C224-3616-4EE0-8C19-2DE4D56345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621796"/>
              </p:ext>
            </p:extLst>
          </p:nvPr>
        </p:nvGraphicFramePr>
        <p:xfrm>
          <a:off x="5478124" y="800947"/>
          <a:ext cx="6140467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E6F23C-6C03-4841-99F2-11F3B45E7181}"/>
                  </a:ext>
                </a:extLst>
              </p14:cNvPr>
              <p14:cNvContentPartPr/>
              <p14:nvPr/>
            </p14:nvContentPartPr>
            <p14:xfrm>
              <a:off x="8708026" y="2736501"/>
              <a:ext cx="1646280" cy="85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E6F23C-6C03-4841-99F2-11F3B45E71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2026" y="2700348"/>
                <a:ext cx="1717920" cy="157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E1E5B1-649F-E14F-9AE4-804DC105E3CC}"/>
                  </a:ext>
                </a:extLst>
              </p14:cNvPr>
              <p14:cNvContentPartPr/>
              <p14:nvPr/>
            </p14:nvContentPartPr>
            <p14:xfrm>
              <a:off x="8599666" y="2202405"/>
              <a:ext cx="35640" cy="52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E1E5B1-649F-E14F-9AE4-804DC105E3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63666" y="2166405"/>
                <a:ext cx="1072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00666E-4DD0-FF4C-A79C-46E2EC2F9694}"/>
                  </a:ext>
                </a:extLst>
              </p14:cNvPr>
              <p14:cNvContentPartPr/>
              <p14:nvPr/>
            </p14:nvContentPartPr>
            <p14:xfrm>
              <a:off x="8642866" y="2207985"/>
              <a:ext cx="1711800" cy="538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00666E-4DD0-FF4C-A79C-46E2EC2F969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6866" y="2171985"/>
                <a:ext cx="1783440" cy="6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782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8154A11-0E10-A14D-95BE-CFAC2ED17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BGP Challenges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36869" name="Rectangle 3">
            <a:extLst>
              <a:ext uri="{FF2B5EF4-FFF2-40B4-BE49-F238E27FC236}">
                <a16:creationId xmlns:a16="http://schemas.microsoft.com/office/drawing/2014/main" id="{CF74D65B-E7EA-42F5-A267-19ED7E974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318042"/>
              </p:ext>
            </p:extLst>
          </p:nvPr>
        </p:nvGraphicFramePr>
        <p:xfrm>
          <a:off x="4888991" y="800946"/>
          <a:ext cx="7068313" cy="5468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997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F5739C0-21AF-9D47-9FC6-FCD5842C6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Overview of BGP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14C530D-8089-0142-B566-6D43C177D8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265920" cy="4289070"/>
          </a:xfrm>
        </p:spPr>
        <p:txBody>
          <a:bodyPr>
            <a:no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  <a:sym typeface="Symbol" pitchFamily="2" charset="2"/>
              </a:rPr>
              <a:t>BGP is a </a:t>
            </a:r>
            <a:r>
              <a:rPr lang="en-US" altLang="en-US" sz="2800" dirty="0">
                <a:solidFill>
                  <a:srgbClr val="C00000"/>
                </a:solidFill>
                <a:ea typeface="ＭＳ Ｐゴシック" panose="020B0600070205080204" pitchFamily="34" charset="-128"/>
                <a:sym typeface="Symbol" pitchFamily="2" charset="2"/>
              </a:rPr>
              <a:t>path-vector</a:t>
            </a:r>
            <a:r>
              <a:rPr lang="en-US" altLang="en-US" sz="2800" dirty="0">
                <a:solidFill>
                  <a:schemeClr val="hlink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800" dirty="0">
                <a:ea typeface="ＭＳ Ｐゴシック" panose="020B0600070205080204" pitchFamily="34" charset="-128"/>
                <a:sym typeface="Symbol" pitchFamily="2" charset="2"/>
              </a:rPr>
              <a:t>protocol between </a:t>
            </a:r>
            <a:r>
              <a:rPr lang="en-US" altLang="en-US" sz="2800" dirty="0" err="1">
                <a:ea typeface="ＭＳ Ｐゴシック" panose="020B0600070205080204" pitchFamily="34" charset="-128"/>
                <a:sym typeface="Symbol" pitchFamily="2" charset="2"/>
              </a:rPr>
              <a:t>ASes</a:t>
            </a:r>
            <a:endParaRPr lang="en-US" altLang="en-US" sz="280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Just like distance-vector, but routing updates contain an actual path to destination node, </a:t>
            </a:r>
            <a:r>
              <a:rPr lang="en-US" altLang="en-US" sz="2000" dirty="0" err="1">
                <a:ea typeface="ＭＳ Ｐゴシック" panose="020B0600070205080204" pitchFamily="34" charset="-128"/>
                <a:sym typeface="Symbol" pitchFamily="2" charset="2"/>
              </a:rPr>
              <a:t>ie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, the list of traversed </a:t>
            </a:r>
            <a:r>
              <a:rPr lang="en-US" altLang="en-US" sz="2000" dirty="0" err="1">
                <a:ea typeface="ＭＳ Ｐゴシック" panose="020B0600070205080204" pitchFamily="34" charset="-128"/>
                <a:sym typeface="Symbol" pitchFamily="2" charset="2"/>
              </a:rPr>
              <a:t>ASes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and the set of network prefixes belonging to the first AS on the list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  <a:sym typeface="Symbol" pitchFamily="2" charset="2"/>
              </a:rPr>
              <a:t>Each BGP router receives update messages from neighbors, selects one “</a:t>
            </a:r>
            <a:r>
              <a:rPr lang="en-US" altLang="ja-JP" sz="2800" dirty="0">
                <a:ea typeface="ＭＳ Ｐゴシック" panose="020B0600070205080204" pitchFamily="34" charset="-128"/>
                <a:sym typeface="Symbol" pitchFamily="2" charset="2"/>
              </a:rPr>
              <a:t>best” path for each prefix, and advertises this path to its neighbors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Can be the shortest path, but doesn’</a:t>
            </a:r>
            <a:r>
              <a:rPr lang="en-US" altLang="ja-JP" sz="2000" dirty="0">
                <a:ea typeface="ＭＳ Ｐゴシック" panose="020B0600070205080204" pitchFamily="34" charset="-128"/>
                <a:sym typeface="Symbol" pitchFamily="2" charset="2"/>
              </a:rPr>
              <a:t>t have to be (“hot potato” vs. “cold potato”)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Always route to the </a:t>
            </a:r>
            <a:r>
              <a:rPr lang="en-US" altLang="en-US" sz="2000" dirty="0">
                <a:solidFill>
                  <a:srgbClr val="C00000"/>
                </a:solidFill>
                <a:ea typeface="ＭＳ Ｐゴシック" panose="020B0600070205080204" pitchFamily="34" charset="-128"/>
                <a:sym typeface="Symbol" pitchFamily="2" charset="2"/>
              </a:rPr>
              <a:t>most specific prefix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for a destination</a:t>
            </a:r>
          </a:p>
        </p:txBody>
      </p:sp>
      <p:pic>
        <p:nvPicPr>
          <p:cNvPr id="1026" name="Picture 2" descr="MPLS &amp;amp; Ethernet 2013 - Keynote by Yakov Rekhter - YouTube">
            <a:extLst>
              <a:ext uri="{FF2B5EF4-FFF2-40B4-BE49-F238E27FC236}">
                <a16:creationId xmlns:a16="http://schemas.microsoft.com/office/drawing/2014/main" id="{1AAFA4EC-0E6A-5942-80DE-95EE04D15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944" y="465810"/>
            <a:ext cx="2064512" cy="154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F4868-D25C-764A-823E-C7E5433ED776}"/>
              </a:ext>
            </a:extLst>
          </p:cNvPr>
          <p:cNvSpPr txBox="1"/>
          <p:nvPr/>
        </p:nvSpPr>
        <p:spPr>
          <a:xfrm>
            <a:off x="10194220" y="204825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Yakov</a:t>
            </a:r>
            <a:r>
              <a:rPr lang="en-US" dirty="0"/>
              <a:t> </a:t>
            </a:r>
            <a:r>
              <a:rPr lang="en-US" dirty="0" err="1"/>
              <a:t>Rekhter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2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>
            <a:extLst>
              <a:ext uri="{FF2B5EF4-FFF2-40B4-BE49-F238E27FC236}">
                <a16:creationId xmlns:a16="http://schemas.microsoft.com/office/drawing/2014/main" id="{86A62DC0-A472-774B-8057-C10DB3301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4953000"/>
            <a:ext cx="7848600" cy="114300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   AS 2 provides </a:t>
            </a:r>
            <a:r>
              <a:rPr lang="en-US" altLang="en-US" sz="24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transit</a:t>
            </a:r>
            <a:r>
              <a:rPr lang="en-US" altLang="en-US" sz="2400" dirty="0">
                <a:ea typeface="ＭＳ Ｐゴシック" panose="020B0600070205080204" pitchFamily="34" charset="-128"/>
              </a:rPr>
              <a:t> for AS 7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Traffic to and from AS 7 travels through AS 2</a:t>
            </a: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08CE58-C7FB-5A4B-A194-9D59552BBE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33528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1" name="Line 5">
            <a:extLst>
              <a:ext uri="{FF2B5EF4-FFF2-40B4-BE49-F238E27FC236}">
                <a16:creationId xmlns:a16="http://schemas.microsoft.com/office/drawing/2014/main" id="{B4A4251E-2540-1946-9290-F05324D318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3276600"/>
            <a:ext cx="609600" cy="685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2" name="Line 6">
            <a:extLst>
              <a:ext uri="{FF2B5EF4-FFF2-40B4-BE49-F238E27FC236}">
                <a16:creationId xmlns:a16="http://schemas.microsoft.com/office/drawing/2014/main" id="{1BA8E607-C7EA-C94F-86F6-D4969BBAC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2438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3" name="Line 7">
            <a:extLst>
              <a:ext uri="{FF2B5EF4-FFF2-40B4-BE49-F238E27FC236}">
                <a16:creationId xmlns:a16="http://schemas.microsoft.com/office/drawing/2014/main" id="{8ADC3315-4BAA-5E48-9293-4BA30F6EDA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3528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4" name="Line 8">
            <a:extLst>
              <a:ext uri="{FF2B5EF4-FFF2-40B4-BE49-F238E27FC236}">
                <a16:creationId xmlns:a16="http://schemas.microsoft.com/office/drawing/2014/main" id="{31FD3BB7-9C43-9841-81A0-31EB59E8C1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2286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5" name="Line 9">
            <a:extLst>
              <a:ext uri="{FF2B5EF4-FFF2-40B4-BE49-F238E27FC236}">
                <a16:creationId xmlns:a16="http://schemas.microsoft.com/office/drawing/2014/main" id="{6D2ED103-2107-E843-85CF-CDF7F981B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24384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D7BADA83-2C51-FF4D-8E18-03944A0420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2133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374CB260-8FD3-9448-B0E5-AFE1C5BA3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4038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8" name="Oval 12">
            <a:extLst>
              <a:ext uri="{FF2B5EF4-FFF2-40B4-BE49-F238E27FC236}">
                <a16:creationId xmlns:a16="http://schemas.microsoft.com/office/drawing/2014/main" id="{850F7385-3D89-7D49-B006-6DA538B08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870919"/>
            <a:ext cx="990600" cy="649188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9949" name="Oval 13">
            <a:extLst>
              <a:ext uri="{FF2B5EF4-FFF2-40B4-BE49-F238E27FC236}">
                <a16:creationId xmlns:a16="http://schemas.microsoft.com/office/drawing/2014/main" id="{3112897A-0FE3-494B-8F24-EE3A60E48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870919"/>
            <a:ext cx="990600" cy="649188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39950" name="Oval 14">
            <a:extLst>
              <a:ext uri="{FF2B5EF4-FFF2-40B4-BE49-F238E27FC236}">
                <a16:creationId xmlns:a16="http://schemas.microsoft.com/office/drawing/2014/main" id="{89740655-3ECC-B741-AB86-22212BE9B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699719"/>
            <a:ext cx="990600" cy="649188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chemeClr val="bg1"/>
                </a:solidFill>
                <a:latin typeface="+mn-lt"/>
              </a:rPr>
              <a:t>6</a:t>
            </a:r>
          </a:p>
        </p:txBody>
      </p:sp>
      <p:sp>
        <p:nvSpPr>
          <p:cNvPr id="39951" name="Oval 15">
            <a:extLst>
              <a:ext uri="{FF2B5EF4-FFF2-40B4-BE49-F238E27FC236}">
                <a16:creationId xmlns:a16="http://schemas.microsoft.com/office/drawing/2014/main" id="{6ED7295F-A51D-E942-AE53-E5EDECAC4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623519"/>
            <a:ext cx="990600" cy="649188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chemeClr val="bg1"/>
                </a:solidFill>
                <a:latin typeface="+mn-lt"/>
              </a:rPr>
              <a:t>5</a:t>
            </a:r>
          </a:p>
        </p:txBody>
      </p:sp>
      <p:sp>
        <p:nvSpPr>
          <p:cNvPr id="39952" name="Oval 16">
            <a:extLst>
              <a:ext uri="{FF2B5EF4-FFF2-40B4-BE49-F238E27FC236}">
                <a16:creationId xmlns:a16="http://schemas.microsoft.com/office/drawing/2014/main" id="{C3B6F5D3-3822-084A-BE40-02CADF59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852119"/>
            <a:ext cx="990600" cy="649188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chemeClr val="bg1"/>
                </a:solidFill>
                <a:latin typeface="+mn-lt"/>
              </a:rPr>
              <a:t>7</a:t>
            </a:r>
          </a:p>
        </p:txBody>
      </p:sp>
      <p:sp>
        <p:nvSpPr>
          <p:cNvPr id="39953" name="Oval 17">
            <a:extLst>
              <a:ext uri="{FF2B5EF4-FFF2-40B4-BE49-F238E27FC236}">
                <a16:creationId xmlns:a16="http://schemas.microsoft.com/office/drawing/2014/main" id="{357E34E4-ECFA-8447-AD9E-3B3491A90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947119"/>
            <a:ext cx="990600" cy="649188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39954" name="Oval 18">
            <a:extLst>
              <a:ext uri="{FF2B5EF4-FFF2-40B4-BE49-F238E27FC236}">
                <a16:creationId xmlns:a16="http://schemas.microsoft.com/office/drawing/2014/main" id="{713FB6A9-D748-164B-AB7C-CCDBB84B2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785319"/>
            <a:ext cx="990600" cy="649188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chemeClr val="bg1"/>
                </a:solidFill>
                <a:latin typeface="+mn-lt"/>
              </a:rPr>
              <a:t>8</a:t>
            </a:r>
          </a:p>
        </p:txBody>
      </p:sp>
      <p:sp>
        <p:nvSpPr>
          <p:cNvPr id="39955" name="Oval 19">
            <a:extLst>
              <a:ext uri="{FF2B5EF4-FFF2-40B4-BE49-F238E27FC236}">
                <a16:creationId xmlns:a16="http://schemas.microsoft.com/office/drawing/2014/main" id="{805308A3-2D41-464F-933F-E7174078E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785319"/>
            <a:ext cx="990600" cy="649188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E1BB4070-6283-E349-A236-4EB042662590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254375"/>
            <a:ext cx="1911350" cy="769938"/>
            <a:chOff x="1248" y="2050"/>
            <a:chExt cx="1204" cy="485"/>
          </a:xfrm>
        </p:grpSpPr>
        <p:sp>
          <p:nvSpPr>
            <p:cNvPr id="39990" name="Text Box 21">
              <a:extLst>
                <a:ext uri="{FF2B5EF4-FFF2-40B4-BE49-F238E27FC236}">
                  <a16:creationId xmlns:a16="http://schemas.microsoft.com/office/drawing/2014/main" id="{27F9A34F-5E0C-8447-B931-F0E605C28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15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chemeClr val="accent2"/>
                  </a:solidFill>
                  <a:latin typeface="+mn-lt"/>
                </a:rPr>
                <a:t>7</a:t>
              </a:r>
            </a:p>
          </p:txBody>
        </p:sp>
        <p:sp>
          <p:nvSpPr>
            <p:cNvPr id="39991" name="Text Box 22">
              <a:extLst>
                <a:ext uri="{FF2B5EF4-FFF2-40B4-BE49-F238E27FC236}">
                  <a16:creationId xmlns:a16="http://schemas.microsoft.com/office/drawing/2014/main" id="{A407252E-FD1D-8149-9D0C-66FBF3DC2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30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chemeClr val="accent2"/>
                  </a:solidFill>
                  <a:latin typeface="+mn-lt"/>
                </a:rPr>
                <a:t>7</a:t>
              </a:r>
            </a:p>
          </p:txBody>
        </p:sp>
        <p:sp>
          <p:nvSpPr>
            <p:cNvPr id="39992" name="Freeform 23">
              <a:extLst>
                <a:ext uri="{FF2B5EF4-FFF2-40B4-BE49-F238E27FC236}">
                  <a16:creationId xmlns:a16="http://schemas.microsoft.com/office/drawing/2014/main" id="{2E9318AD-2DE0-6F4F-98AD-652AA086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2103"/>
              <a:ext cx="384" cy="233"/>
            </a:xfrm>
            <a:custGeom>
              <a:avLst/>
              <a:gdLst>
                <a:gd name="T0" fmla="*/ 384 w 384"/>
                <a:gd name="T1" fmla="*/ 432 h 432"/>
                <a:gd name="T2" fmla="*/ 0 w 384"/>
                <a:gd name="T3" fmla="*/ 0 h 432"/>
                <a:gd name="T4" fmla="*/ 0 60000 65536"/>
                <a:gd name="T5" fmla="*/ 0 60000 65536"/>
                <a:gd name="T6" fmla="*/ 0 w 384"/>
                <a:gd name="T7" fmla="*/ 0 h 432"/>
                <a:gd name="T8" fmla="*/ 384 w 384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4" h="432">
                  <a:moveTo>
                    <a:pt x="384" y="432"/>
                  </a:moveTo>
                  <a:cubicBezTo>
                    <a:pt x="384" y="432"/>
                    <a:pt x="192" y="216"/>
                    <a:pt x="0" y="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93" name="Freeform 24">
              <a:extLst>
                <a:ext uri="{FF2B5EF4-FFF2-40B4-BE49-F238E27FC236}">
                  <a16:creationId xmlns:a16="http://schemas.microsoft.com/office/drawing/2014/main" id="{36F6D022-67BA-4140-8FF7-ECCFF0482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72" y="2050"/>
              <a:ext cx="528" cy="233"/>
            </a:xfrm>
            <a:custGeom>
              <a:avLst/>
              <a:gdLst>
                <a:gd name="T0" fmla="*/ 36579873 w 384"/>
                <a:gd name="T1" fmla="*/ 27875 h 432"/>
                <a:gd name="T2" fmla="*/ 0 w 384"/>
                <a:gd name="T3" fmla="*/ 0 h 432"/>
                <a:gd name="T4" fmla="*/ 0 60000 65536"/>
                <a:gd name="T5" fmla="*/ 0 60000 65536"/>
                <a:gd name="T6" fmla="*/ 0 w 384"/>
                <a:gd name="T7" fmla="*/ 0 h 432"/>
                <a:gd name="T8" fmla="*/ 384 w 384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4" h="432">
                  <a:moveTo>
                    <a:pt x="384" y="432"/>
                  </a:moveTo>
                  <a:cubicBezTo>
                    <a:pt x="384" y="432"/>
                    <a:pt x="192" y="216"/>
                    <a:pt x="0" y="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25">
            <a:extLst>
              <a:ext uri="{FF2B5EF4-FFF2-40B4-BE49-F238E27FC236}">
                <a16:creationId xmlns:a16="http://schemas.microsoft.com/office/drawing/2014/main" id="{ACEDD6D9-3ED1-554A-97ED-BBBD9C6028E7}"/>
              </a:ext>
            </a:extLst>
          </p:cNvPr>
          <p:cNvGrpSpPr>
            <a:grpSpLocks/>
          </p:cNvGrpSpPr>
          <p:nvPr/>
        </p:nvGrpSpPr>
        <p:grpSpPr bwMode="auto">
          <a:xfrm>
            <a:off x="4953001" y="2133602"/>
            <a:ext cx="1741488" cy="1589088"/>
            <a:chOff x="2160" y="1344"/>
            <a:chExt cx="1097" cy="1001"/>
          </a:xfrm>
        </p:grpSpPr>
        <p:sp>
          <p:nvSpPr>
            <p:cNvPr id="39984" name="Text Box 26">
              <a:extLst>
                <a:ext uri="{FF2B5EF4-FFF2-40B4-BE49-F238E27FC236}">
                  <a16:creationId xmlns:a16="http://schemas.microsoft.com/office/drawing/2014/main" id="{7CE18B45-EB74-AA4A-A8F6-0C6E6E72B7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2" y="1344"/>
              <a:ext cx="3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chemeClr val="accent2"/>
                  </a:solidFill>
                  <a:latin typeface="+mn-lt"/>
                </a:rPr>
                <a:t>2 7</a:t>
              </a:r>
            </a:p>
          </p:txBody>
        </p:sp>
        <p:sp>
          <p:nvSpPr>
            <p:cNvPr id="39985" name="Text Box 27">
              <a:extLst>
                <a:ext uri="{FF2B5EF4-FFF2-40B4-BE49-F238E27FC236}">
                  <a16:creationId xmlns:a16="http://schemas.microsoft.com/office/drawing/2014/main" id="{125DCE0F-78CE-2246-A197-0D0B2F203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0" y="1680"/>
              <a:ext cx="3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chemeClr val="accent2"/>
                  </a:solidFill>
                  <a:latin typeface="+mn-lt"/>
                </a:rPr>
                <a:t>2 7</a:t>
              </a:r>
            </a:p>
          </p:txBody>
        </p:sp>
        <p:sp>
          <p:nvSpPr>
            <p:cNvPr id="39986" name="Text Box 28">
              <a:extLst>
                <a:ext uri="{FF2B5EF4-FFF2-40B4-BE49-F238E27FC236}">
                  <a16:creationId xmlns:a16="http://schemas.microsoft.com/office/drawing/2014/main" id="{EDAD413E-A7BD-DC4F-B640-C84E70500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4" y="2112"/>
              <a:ext cx="3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chemeClr val="accent2"/>
                  </a:solidFill>
                  <a:latin typeface="+mn-lt"/>
                </a:rPr>
                <a:t>2 7</a:t>
              </a:r>
            </a:p>
          </p:txBody>
        </p:sp>
        <p:sp>
          <p:nvSpPr>
            <p:cNvPr id="39987" name="Freeform 29">
              <a:extLst>
                <a:ext uri="{FF2B5EF4-FFF2-40B4-BE49-F238E27FC236}">
                  <a16:creationId xmlns:a16="http://schemas.microsoft.com/office/drawing/2014/main" id="{5F945E3E-1E86-2D4B-983E-0B10BE407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1527"/>
              <a:ext cx="264" cy="233"/>
            </a:xfrm>
            <a:custGeom>
              <a:avLst/>
              <a:gdLst>
                <a:gd name="T0" fmla="*/ 144 w 264"/>
                <a:gd name="T1" fmla="*/ 2 h 528"/>
                <a:gd name="T2" fmla="*/ 240 w 264"/>
                <a:gd name="T3" fmla="*/ 2 h 528"/>
                <a:gd name="T4" fmla="*/ 0 w 264"/>
                <a:gd name="T5" fmla="*/ 0 h 528"/>
                <a:gd name="T6" fmla="*/ 0 60000 65536"/>
                <a:gd name="T7" fmla="*/ 0 60000 65536"/>
                <a:gd name="T8" fmla="*/ 0 60000 65536"/>
                <a:gd name="T9" fmla="*/ 0 w 264"/>
                <a:gd name="T10" fmla="*/ 0 h 528"/>
                <a:gd name="T11" fmla="*/ 264 w 264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528">
                  <a:moveTo>
                    <a:pt x="144" y="528"/>
                  </a:moveTo>
                  <a:cubicBezTo>
                    <a:pt x="204" y="404"/>
                    <a:pt x="264" y="280"/>
                    <a:pt x="240" y="192"/>
                  </a:cubicBezTo>
                  <a:cubicBezTo>
                    <a:pt x="216" y="104"/>
                    <a:pt x="108" y="52"/>
                    <a:pt x="0" y="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88" name="Freeform 30">
              <a:extLst>
                <a:ext uri="{FF2B5EF4-FFF2-40B4-BE49-F238E27FC236}">
                  <a16:creationId xmlns:a16="http://schemas.microsoft.com/office/drawing/2014/main" id="{590CA5BC-E405-B64C-B67B-A7C0536116A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640" y="2040"/>
              <a:ext cx="336" cy="233"/>
            </a:xfrm>
            <a:custGeom>
              <a:avLst/>
              <a:gdLst>
                <a:gd name="T0" fmla="*/ 4 w 384"/>
                <a:gd name="T1" fmla="*/ 2 h 432"/>
                <a:gd name="T2" fmla="*/ 0 w 384"/>
                <a:gd name="T3" fmla="*/ 0 h 432"/>
                <a:gd name="T4" fmla="*/ 0 60000 65536"/>
                <a:gd name="T5" fmla="*/ 0 60000 65536"/>
                <a:gd name="T6" fmla="*/ 0 w 384"/>
                <a:gd name="T7" fmla="*/ 0 h 432"/>
                <a:gd name="T8" fmla="*/ 384 w 384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4" h="432">
                  <a:moveTo>
                    <a:pt x="384" y="432"/>
                  </a:moveTo>
                  <a:cubicBezTo>
                    <a:pt x="384" y="432"/>
                    <a:pt x="192" y="216"/>
                    <a:pt x="0" y="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89" name="Freeform 31">
              <a:extLst>
                <a:ext uri="{FF2B5EF4-FFF2-40B4-BE49-F238E27FC236}">
                  <a16:creationId xmlns:a16="http://schemas.microsoft.com/office/drawing/2014/main" id="{C95C23F5-39BF-4B4C-BD9C-30D7D8D16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88" y="1488"/>
              <a:ext cx="192" cy="233"/>
            </a:xfrm>
            <a:custGeom>
              <a:avLst/>
              <a:gdLst>
                <a:gd name="T0" fmla="*/ 1 w 384"/>
                <a:gd name="T1" fmla="*/ 2 h 432"/>
                <a:gd name="T2" fmla="*/ 0 w 384"/>
                <a:gd name="T3" fmla="*/ 0 h 432"/>
                <a:gd name="T4" fmla="*/ 0 60000 65536"/>
                <a:gd name="T5" fmla="*/ 0 60000 65536"/>
                <a:gd name="T6" fmla="*/ 0 w 384"/>
                <a:gd name="T7" fmla="*/ 0 h 432"/>
                <a:gd name="T8" fmla="*/ 384 w 384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4" h="432">
                  <a:moveTo>
                    <a:pt x="384" y="432"/>
                  </a:moveTo>
                  <a:cubicBezTo>
                    <a:pt x="384" y="432"/>
                    <a:pt x="192" y="216"/>
                    <a:pt x="0" y="0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2">
            <a:extLst>
              <a:ext uri="{FF2B5EF4-FFF2-40B4-BE49-F238E27FC236}">
                <a16:creationId xmlns:a16="http://schemas.microsoft.com/office/drawing/2014/main" id="{76F7D017-7C47-CE44-9FD6-18CBC5B6CE6F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1828801"/>
            <a:ext cx="762000" cy="2108200"/>
            <a:chOff x="3312" y="1152"/>
            <a:chExt cx="480" cy="1328"/>
          </a:xfrm>
        </p:grpSpPr>
        <p:sp>
          <p:nvSpPr>
            <p:cNvPr id="39980" name="Text Box 33">
              <a:extLst>
                <a:ext uri="{FF2B5EF4-FFF2-40B4-BE49-F238E27FC236}">
                  <a16:creationId xmlns:a16="http://schemas.microsoft.com/office/drawing/2014/main" id="{54BECC83-F206-2E41-B8E1-E38F30187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9" y="1152"/>
              <a:ext cx="4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chemeClr val="accent2"/>
                  </a:solidFill>
                  <a:latin typeface="+mn-lt"/>
                </a:rPr>
                <a:t>3 2 7</a:t>
              </a:r>
            </a:p>
          </p:txBody>
        </p:sp>
        <p:sp>
          <p:nvSpPr>
            <p:cNvPr id="39981" name="Text Box 34">
              <a:extLst>
                <a:ext uri="{FF2B5EF4-FFF2-40B4-BE49-F238E27FC236}">
                  <a16:creationId xmlns:a16="http://schemas.microsoft.com/office/drawing/2014/main" id="{821A3B09-4566-3B4E-9A08-7DFED5A5E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9" y="2247"/>
              <a:ext cx="4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solidFill>
                    <a:schemeClr val="accent2"/>
                  </a:solidFill>
                  <a:latin typeface="+mn-lt"/>
                </a:rPr>
                <a:t>6 2 7</a:t>
              </a:r>
            </a:p>
          </p:txBody>
        </p:sp>
        <p:sp>
          <p:nvSpPr>
            <p:cNvPr id="39982" name="Line 35">
              <a:extLst>
                <a:ext uri="{FF2B5EF4-FFF2-40B4-BE49-F238E27FC236}">
                  <a16:creationId xmlns:a16="http://schemas.microsoft.com/office/drawing/2014/main" id="{ED0A3D4A-2666-4949-A484-6C3EB11CF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478"/>
              <a:ext cx="4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9983" name="Line 36">
              <a:extLst>
                <a:ext uri="{FF2B5EF4-FFF2-40B4-BE49-F238E27FC236}">
                  <a16:creationId xmlns:a16="http://schemas.microsoft.com/office/drawing/2014/main" id="{A1F071D4-034F-2241-AD84-E1DCCC1BD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392"/>
              <a:ext cx="4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37">
            <a:extLst>
              <a:ext uri="{FF2B5EF4-FFF2-40B4-BE49-F238E27FC236}">
                <a16:creationId xmlns:a16="http://schemas.microsoft.com/office/drawing/2014/main" id="{C4C70CE1-5EDD-3F48-839A-5685D745CCD7}"/>
              </a:ext>
            </a:extLst>
          </p:cNvPr>
          <p:cNvGrpSpPr>
            <a:grpSpLocks/>
          </p:cNvGrpSpPr>
          <p:nvPr/>
        </p:nvGrpSpPr>
        <p:grpSpPr bwMode="auto">
          <a:xfrm>
            <a:off x="4495801" y="2424113"/>
            <a:ext cx="2354263" cy="1665287"/>
            <a:chOff x="1872" y="1527"/>
            <a:chExt cx="1483" cy="1049"/>
          </a:xfrm>
        </p:grpSpPr>
        <p:sp>
          <p:nvSpPr>
            <p:cNvPr id="39974" name="Freeform 38">
              <a:extLst>
                <a:ext uri="{FF2B5EF4-FFF2-40B4-BE49-F238E27FC236}">
                  <a16:creationId xmlns:a16="http://schemas.microsoft.com/office/drawing/2014/main" id="{2C06FB19-B4C5-8A40-83CC-45ADEC10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527"/>
              <a:ext cx="336" cy="233"/>
            </a:xfrm>
            <a:custGeom>
              <a:avLst/>
              <a:gdLst>
                <a:gd name="T0" fmla="*/ 0 w 336"/>
                <a:gd name="T1" fmla="*/ 384 h 384"/>
                <a:gd name="T2" fmla="*/ 96 w 336"/>
                <a:gd name="T3" fmla="*/ 144 h 384"/>
                <a:gd name="T4" fmla="*/ 336 w 336"/>
                <a:gd name="T5" fmla="*/ 0 h 384"/>
                <a:gd name="T6" fmla="*/ 0 60000 65536"/>
                <a:gd name="T7" fmla="*/ 0 60000 65536"/>
                <a:gd name="T8" fmla="*/ 0 60000 65536"/>
                <a:gd name="T9" fmla="*/ 0 w 336"/>
                <a:gd name="T10" fmla="*/ 0 h 384"/>
                <a:gd name="T11" fmla="*/ 336 w 336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384">
                  <a:moveTo>
                    <a:pt x="0" y="384"/>
                  </a:moveTo>
                  <a:cubicBezTo>
                    <a:pt x="20" y="296"/>
                    <a:pt x="40" y="208"/>
                    <a:pt x="96" y="144"/>
                  </a:cubicBezTo>
                  <a:cubicBezTo>
                    <a:pt x="152" y="80"/>
                    <a:pt x="244" y="40"/>
                    <a:pt x="336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5" name="Freeform 39">
              <a:extLst>
                <a:ext uri="{FF2B5EF4-FFF2-40B4-BE49-F238E27FC236}">
                  <a16:creationId xmlns:a16="http://schemas.microsoft.com/office/drawing/2014/main" id="{AC0B071D-97F1-C54D-836C-31CE003BC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1527"/>
              <a:ext cx="288" cy="233"/>
            </a:xfrm>
            <a:custGeom>
              <a:avLst/>
              <a:gdLst>
                <a:gd name="T0" fmla="*/ 288 w 288"/>
                <a:gd name="T1" fmla="*/ 336 h 336"/>
                <a:gd name="T2" fmla="*/ 0 w 288"/>
                <a:gd name="T3" fmla="*/ 0 h 336"/>
                <a:gd name="T4" fmla="*/ 0 60000 65536"/>
                <a:gd name="T5" fmla="*/ 0 60000 65536"/>
                <a:gd name="T6" fmla="*/ 0 w 288"/>
                <a:gd name="T7" fmla="*/ 0 h 336"/>
                <a:gd name="T8" fmla="*/ 288 w 288"/>
                <a:gd name="T9" fmla="*/ 336 h 3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88" h="336">
                  <a:moveTo>
                    <a:pt x="288" y="336"/>
                  </a:moveTo>
                  <a:cubicBezTo>
                    <a:pt x="288" y="336"/>
                    <a:pt x="144" y="168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6" name="Freeform 40">
              <a:extLst>
                <a:ext uri="{FF2B5EF4-FFF2-40B4-BE49-F238E27FC236}">
                  <a16:creationId xmlns:a16="http://schemas.microsoft.com/office/drawing/2014/main" id="{476CC414-6DC2-4B44-AE8A-38D72C575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2055"/>
              <a:ext cx="432" cy="233"/>
            </a:xfrm>
            <a:custGeom>
              <a:avLst/>
              <a:gdLst>
                <a:gd name="T0" fmla="*/ 432 w 432"/>
                <a:gd name="T1" fmla="*/ 0 h 480"/>
                <a:gd name="T2" fmla="*/ 0 w 432"/>
                <a:gd name="T3" fmla="*/ 480 h 480"/>
                <a:gd name="T4" fmla="*/ 0 60000 65536"/>
                <a:gd name="T5" fmla="*/ 0 60000 65536"/>
                <a:gd name="T6" fmla="*/ 0 w 432"/>
                <a:gd name="T7" fmla="*/ 0 h 480"/>
                <a:gd name="T8" fmla="*/ 432 w 432"/>
                <a:gd name="T9" fmla="*/ 480 h 4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32" h="480">
                  <a:moveTo>
                    <a:pt x="432" y="0"/>
                  </a:moveTo>
                  <a:cubicBezTo>
                    <a:pt x="432" y="0"/>
                    <a:pt x="216" y="240"/>
                    <a:pt x="0" y="48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7" name="Text Box 41">
              <a:extLst>
                <a:ext uri="{FF2B5EF4-FFF2-40B4-BE49-F238E27FC236}">
                  <a16:creationId xmlns:a16="http://schemas.microsoft.com/office/drawing/2014/main" id="{E34C30DF-B549-EF40-9957-35811849E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6" y="1536"/>
              <a:ext cx="4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latin typeface="+mn-lt"/>
                </a:rPr>
                <a:t>2 6 5</a:t>
              </a:r>
            </a:p>
          </p:txBody>
        </p:sp>
        <p:sp>
          <p:nvSpPr>
            <p:cNvPr id="39978" name="Text Box 42">
              <a:extLst>
                <a:ext uri="{FF2B5EF4-FFF2-40B4-BE49-F238E27FC236}">
                  <a16:creationId xmlns:a16="http://schemas.microsoft.com/office/drawing/2014/main" id="{B388CCE7-97A1-B242-9477-53BDC47E9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4" y="1536"/>
              <a:ext cx="4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latin typeface="+mn-lt"/>
                </a:rPr>
                <a:t>2 6 5</a:t>
              </a:r>
            </a:p>
          </p:txBody>
        </p:sp>
        <p:sp>
          <p:nvSpPr>
            <p:cNvPr id="39979" name="Text Box 43">
              <a:extLst>
                <a:ext uri="{FF2B5EF4-FFF2-40B4-BE49-F238E27FC236}">
                  <a16:creationId xmlns:a16="http://schemas.microsoft.com/office/drawing/2014/main" id="{D604641E-A9A1-0F4B-A093-F9B43522B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2343"/>
              <a:ext cx="4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latin typeface="+mn-lt"/>
                </a:rPr>
                <a:t>2 6 5</a:t>
              </a:r>
            </a:p>
          </p:txBody>
        </p:sp>
      </p:grpSp>
      <p:grpSp>
        <p:nvGrpSpPr>
          <p:cNvPr id="6" name="Group 44">
            <a:extLst>
              <a:ext uri="{FF2B5EF4-FFF2-40B4-BE49-F238E27FC236}">
                <a16:creationId xmlns:a16="http://schemas.microsoft.com/office/drawing/2014/main" id="{0F8FFCA4-9695-E04F-9B9F-C1E21E95E712}"/>
              </a:ext>
            </a:extLst>
          </p:cNvPr>
          <p:cNvGrpSpPr>
            <a:grpSpLocks/>
          </p:cNvGrpSpPr>
          <p:nvPr/>
        </p:nvGrpSpPr>
        <p:grpSpPr bwMode="auto">
          <a:xfrm>
            <a:off x="2686050" y="2424114"/>
            <a:ext cx="5207000" cy="1360488"/>
            <a:chOff x="732" y="1527"/>
            <a:chExt cx="3280" cy="857"/>
          </a:xfrm>
        </p:grpSpPr>
        <p:sp>
          <p:nvSpPr>
            <p:cNvPr id="39970" name="Freeform 45">
              <a:extLst>
                <a:ext uri="{FF2B5EF4-FFF2-40B4-BE49-F238E27FC236}">
                  <a16:creationId xmlns:a16="http://schemas.microsoft.com/office/drawing/2014/main" id="{729911F0-B554-5E4B-ACC8-07E3ECBA4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" y="1527"/>
              <a:ext cx="736" cy="233"/>
            </a:xfrm>
            <a:custGeom>
              <a:avLst/>
              <a:gdLst>
                <a:gd name="T0" fmla="*/ 64 w 736"/>
                <a:gd name="T1" fmla="*/ 0 h 1"/>
                <a:gd name="T2" fmla="*/ 112 w 736"/>
                <a:gd name="T3" fmla="*/ 0 h 1"/>
                <a:gd name="T4" fmla="*/ 736 w 736"/>
                <a:gd name="T5" fmla="*/ 0 h 1"/>
                <a:gd name="T6" fmla="*/ 0 60000 65536"/>
                <a:gd name="T7" fmla="*/ 0 60000 65536"/>
                <a:gd name="T8" fmla="*/ 0 60000 65536"/>
                <a:gd name="T9" fmla="*/ 0 w 736"/>
                <a:gd name="T10" fmla="*/ 0 h 1"/>
                <a:gd name="T11" fmla="*/ 736 w 736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6" h="1">
                  <a:moveTo>
                    <a:pt x="64" y="0"/>
                  </a:moveTo>
                  <a:cubicBezTo>
                    <a:pt x="32" y="0"/>
                    <a:pt x="0" y="0"/>
                    <a:pt x="112" y="0"/>
                  </a:cubicBezTo>
                  <a:cubicBezTo>
                    <a:pt x="224" y="0"/>
                    <a:pt x="480" y="0"/>
                    <a:pt x="736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1" name="Freeform 46">
              <a:extLst>
                <a:ext uri="{FF2B5EF4-FFF2-40B4-BE49-F238E27FC236}">
                  <a16:creationId xmlns:a16="http://schemas.microsoft.com/office/drawing/2014/main" id="{682773CC-798C-2B4B-B5CD-00854FC9C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151"/>
              <a:ext cx="432" cy="233"/>
            </a:xfrm>
            <a:custGeom>
              <a:avLst/>
              <a:gdLst>
                <a:gd name="T0" fmla="*/ 432 w 432"/>
                <a:gd name="T1" fmla="*/ 432 h 432"/>
                <a:gd name="T2" fmla="*/ 0 w 432"/>
                <a:gd name="T3" fmla="*/ 0 h 432"/>
                <a:gd name="T4" fmla="*/ 0 60000 65536"/>
                <a:gd name="T5" fmla="*/ 0 60000 65536"/>
                <a:gd name="T6" fmla="*/ 0 w 432"/>
                <a:gd name="T7" fmla="*/ 0 h 432"/>
                <a:gd name="T8" fmla="*/ 432 w 432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32" h="432">
                  <a:moveTo>
                    <a:pt x="432" y="432"/>
                  </a:moveTo>
                  <a:cubicBezTo>
                    <a:pt x="432" y="432"/>
                    <a:pt x="216" y="216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2" name="Text Box 47">
              <a:extLst>
                <a:ext uri="{FF2B5EF4-FFF2-40B4-BE49-F238E27FC236}">
                  <a16:creationId xmlns:a16="http://schemas.microsoft.com/office/drawing/2014/main" id="{E2B93FF3-BBA9-CF4B-B3D1-69E3D3684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9" y="1527"/>
              <a:ext cx="53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latin typeface="+mn-lt"/>
                </a:rPr>
                <a:t>3 2 6 5</a:t>
              </a:r>
            </a:p>
          </p:txBody>
        </p:sp>
        <p:sp>
          <p:nvSpPr>
            <p:cNvPr id="39973" name="Text Box 48">
              <a:extLst>
                <a:ext uri="{FF2B5EF4-FFF2-40B4-BE49-F238E27FC236}">
                  <a16:creationId xmlns:a16="http://schemas.microsoft.com/office/drawing/2014/main" id="{3BA6907B-9763-7042-BE48-708194982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" y="2112"/>
              <a:ext cx="5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latin typeface="+mn-lt"/>
                </a:rPr>
                <a:t>7 2 6 5</a:t>
              </a:r>
            </a:p>
          </p:txBody>
        </p:sp>
      </p:grpSp>
      <p:grpSp>
        <p:nvGrpSpPr>
          <p:cNvPr id="7" name="Group 49">
            <a:extLst>
              <a:ext uri="{FF2B5EF4-FFF2-40B4-BE49-F238E27FC236}">
                <a16:creationId xmlns:a16="http://schemas.microsoft.com/office/drawing/2014/main" id="{56549B14-EDA9-AC4F-A459-50A1E143FCA3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3033716"/>
            <a:ext cx="609600" cy="522288"/>
            <a:chOff x="2784" y="1911"/>
            <a:chExt cx="384" cy="329"/>
          </a:xfrm>
        </p:grpSpPr>
        <p:sp>
          <p:nvSpPr>
            <p:cNvPr id="39968" name="Freeform 50">
              <a:extLst>
                <a:ext uri="{FF2B5EF4-FFF2-40B4-BE49-F238E27FC236}">
                  <a16:creationId xmlns:a16="http://schemas.microsoft.com/office/drawing/2014/main" id="{92424B68-6153-4F4B-B9F6-4472ADC26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2007"/>
              <a:ext cx="240" cy="233"/>
            </a:xfrm>
            <a:custGeom>
              <a:avLst/>
              <a:gdLst>
                <a:gd name="T0" fmla="*/ 240 w 240"/>
                <a:gd name="T1" fmla="*/ 432 h 432"/>
                <a:gd name="T2" fmla="*/ 0 w 240"/>
                <a:gd name="T3" fmla="*/ 0 h 432"/>
                <a:gd name="T4" fmla="*/ 0 60000 65536"/>
                <a:gd name="T5" fmla="*/ 0 60000 65536"/>
                <a:gd name="T6" fmla="*/ 0 w 240"/>
                <a:gd name="T7" fmla="*/ 0 h 432"/>
                <a:gd name="T8" fmla="*/ 240 w 240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0" h="432">
                  <a:moveTo>
                    <a:pt x="240" y="432"/>
                  </a:moveTo>
                  <a:cubicBezTo>
                    <a:pt x="240" y="432"/>
                    <a:pt x="120" y="216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69" name="Text Box 51">
              <a:extLst>
                <a:ext uri="{FF2B5EF4-FFF2-40B4-BE49-F238E27FC236}">
                  <a16:creationId xmlns:a16="http://schemas.microsoft.com/office/drawing/2014/main" id="{74F8E326-B7BC-2B45-9B8F-BBC044267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2" y="1911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latin typeface="+mn-lt"/>
                </a:rPr>
                <a:t>6 5</a:t>
              </a:r>
            </a:p>
          </p:txBody>
        </p:sp>
      </p:grpSp>
      <p:grpSp>
        <p:nvGrpSpPr>
          <p:cNvPr id="8" name="Group 52">
            <a:extLst>
              <a:ext uri="{FF2B5EF4-FFF2-40B4-BE49-F238E27FC236}">
                <a16:creationId xmlns:a16="http://schemas.microsoft.com/office/drawing/2014/main" id="{6961112C-F2F7-E543-8762-D747FF7E5BA4}"/>
              </a:ext>
            </a:extLst>
          </p:cNvPr>
          <p:cNvGrpSpPr>
            <a:grpSpLocks/>
          </p:cNvGrpSpPr>
          <p:nvPr/>
        </p:nvGrpSpPr>
        <p:grpSpPr bwMode="auto">
          <a:xfrm>
            <a:off x="6470650" y="2347913"/>
            <a:ext cx="2139950" cy="2271712"/>
            <a:chOff x="3116" y="1479"/>
            <a:chExt cx="1348" cy="1431"/>
          </a:xfrm>
        </p:grpSpPr>
        <p:sp>
          <p:nvSpPr>
            <p:cNvPr id="39964" name="Freeform 53">
              <a:extLst>
                <a:ext uri="{FF2B5EF4-FFF2-40B4-BE49-F238E27FC236}">
                  <a16:creationId xmlns:a16="http://schemas.microsoft.com/office/drawing/2014/main" id="{A3A40F37-8011-A74E-A576-D22CA61C08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3" y="1479"/>
              <a:ext cx="29" cy="652"/>
            </a:xfrm>
            <a:custGeom>
              <a:avLst/>
              <a:gdLst>
                <a:gd name="T0" fmla="*/ 0 w 1"/>
                <a:gd name="T1" fmla="*/ 912 h 912"/>
                <a:gd name="T2" fmla="*/ 0 w 1"/>
                <a:gd name="T3" fmla="*/ 0 h 912"/>
                <a:gd name="T4" fmla="*/ 0 60000 65536"/>
                <a:gd name="T5" fmla="*/ 0 60000 65536"/>
                <a:gd name="T6" fmla="*/ 0 w 1"/>
                <a:gd name="T7" fmla="*/ 0 h 912"/>
                <a:gd name="T8" fmla="*/ 1 w 1"/>
                <a:gd name="T9" fmla="*/ 912 h 9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12">
                  <a:moveTo>
                    <a:pt x="0" y="912"/>
                  </a:moveTo>
                  <a:cubicBezTo>
                    <a:pt x="0" y="532"/>
                    <a:pt x="0" y="152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39965" name="Freeform 54">
              <a:extLst>
                <a:ext uri="{FF2B5EF4-FFF2-40B4-BE49-F238E27FC236}">
                  <a16:creationId xmlns:a16="http://schemas.microsoft.com/office/drawing/2014/main" id="{FC215DB2-379F-4D41-B9F1-CC76CFB99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2535"/>
              <a:ext cx="720" cy="233"/>
            </a:xfrm>
            <a:custGeom>
              <a:avLst/>
              <a:gdLst>
                <a:gd name="T0" fmla="*/ 720 w 720"/>
                <a:gd name="T1" fmla="*/ 0 h 96"/>
                <a:gd name="T2" fmla="*/ 192 w 720"/>
                <a:gd name="T3" fmla="*/ 48 h 96"/>
                <a:gd name="T4" fmla="*/ 0 w 720"/>
                <a:gd name="T5" fmla="*/ 96 h 96"/>
                <a:gd name="T6" fmla="*/ 0 60000 65536"/>
                <a:gd name="T7" fmla="*/ 0 60000 65536"/>
                <a:gd name="T8" fmla="*/ 0 60000 65536"/>
                <a:gd name="T9" fmla="*/ 0 w 720"/>
                <a:gd name="T10" fmla="*/ 0 h 96"/>
                <a:gd name="T11" fmla="*/ 720 w 720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96">
                  <a:moveTo>
                    <a:pt x="720" y="0"/>
                  </a:moveTo>
                  <a:cubicBezTo>
                    <a:pt x="516" y="16"/>
                    <a:pt x="312" y="32"/>
                    <a:pt x="192" y="48"/>
                  </a:cubicBezTo>
                  <a:cubicBezTo>
                    <a:pt x="72" y="64"/>
                    <a:pt x="36" y="80"/>
                    <a:pt x="0" y="9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66" name="Text Box 55">
              <a:extLst>
                <a:ext uri="{FF2B5EF4-FFF2-40B4-BE49-F238E27FC236}">
                  <a16:creationId xmlns:a16="http://schemas.microsoft.com/office/drawing/2014/main" id="{69D8A8AE-C916-564D-B353-71EE748B8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8" y="157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latin typeface="+mn-lt"/>
                </a:rPr>
                <a:t>5</a:t>
              </a:r>
            </a:p>
          </p:txBody>
        </p:sp>
        <p:sp>
          <p:nvSpPr>
            <p:cNvPr id="39967" name="Text Box 56">
              <a:extLst>
                <a:ext uri="{FF2B5EF4-FFF2-40B4-BE49-F238E27FC236}">
                  <a16:creationId xmlns:a16="http://schemas.microsoft.com/office/drawing/2014/main" id="{1AFEF392-BA06-444F-8583-AF7B7A9ED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6" y="267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Char char="u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–"/>
                <a:defRPr kumimoji="1" sz="2000">
                  <a:solidFill>
                    <a:schemeClr val="accent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800">
                  <a:latin typeface="+mn-lt"/>
                </a:rPr>
                <a:t>5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AB543D-616F-A442-9673-7780EE6DDB05}"/>
              </a:ext>
            </a:extLst>
          </p:cNvPr>
          <p:cNvSpPr txBox="1"/>
          <p:nvPr/>
        </p:nvSpPr>
        <p:spPr>
          <a:xfrm>
            <a:off x="9471804" y="6107502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David </a:t>
            </a:r>
            <a:r>
              <a:rPr lang="en-US" sz="1600" i="1" dirty="0" err="1"/>
              <a:t>Wetherall</a:t>
            </a:r>
            <a:endParaRPr lang="en-US" sz="1600" i="1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3039DBB-5CFC-ED42-A13B-298865034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Example</a:t>
            </a:r>
          </a:p>
        </p:txBody>
      </p:sp>
    </p:spTree>
    <p:extLst>
      <p:ext uri="{BB962C8B-B14F-4D97-AF65-F5344CB8AC3E}">
        <p14:creationId xmlns:p14="http://schemas.microsoft.com/office/powerpoint/2010/main" val="138519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47FADEE5-3068-3B49-92B5-1DF4B5BF35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  <a:ea typeface="ＭＳ Ｐゴシック" panose="020B0600070205080204" pitchFamily="34" charset="-128"/>
              </a:rPr>
              <a:t>Some (Old) BGP Statistics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962A80C-DF9F-3243-821C-6286233B7E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BGP routing tables contain about 125,000 address prefixes mapping to about 17-18,000 paths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Approx. 10,000 BGP routers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Approx. 2,000 organizations own AS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Approx. 6,000 organizations own prefixes 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Average route length is about 3.7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50% of routes have length less than 4 </a:t>
            </a:r>
            <a:r>
              <a:rPr lang="en-US" altLang="en-US" sz="2400" dirty="0" err="1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ASes</a:t>
            </a:r>
            <a:endParaRPr lang="en-US" altLang="en-US" sz="2400" dirty="0">
              <a:solidFill>
                <a:srgbClr val="FFFFFF"/>
              </a:solidFill>
              <a:ea typeface="ＭＳ Ｐゴシック" panose="020B0600070205080204" pitchFamily="34" charset="-128"/>
              <a:sym typeface="Symbol" pitchFamily="2" charset="2"/>
            </a:endParaRP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95% of routes have length less than 5 </a:t>
            </a:r>
            <a:r>
              <a:rPr lang="en-US" altLang="en-US" sz="2400" dirty="0" err="1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ASes</a:t>
            </a:r>
            <a:endParaRPr lang="en-US" altLang="en-US" sz="2400" dirty="0">
              <a:solidFill>
                <a:srgbClr val="FFFFFF"/>
              </a:solidFill>
              <a:ea typeface="ＭＳ Ｐゴシック" panose="020B0600070205080204" pitchFamily="34" charset="-128"/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259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81">
            <a:extLst>
              <a:ext uri="{FF2B5EF4-FFF2-40B4-BE49-F238E27FC236}">
                <a16:creationId xmlns:a16="http://schemas.microsoft.com/office/drawing/2014/main" id="{C5614D75-B54C-E643-A4A5-C71817271627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4439731"/>
            <a:ext cx="609600" cy="866773"/>
            <a:chOff x="2514601" y="3733800"/>
            <a:chExt cx="609599" cy="867488"/>
          </a:xfrm>
        </p:grpSpPr>
        <p:cxnSp>
          <p:nvCxnSpPr>
            <p:cNvPr id="42039" name="Straight Arrow Connector 27">
              <a:extLst>
                <a:ext uri="{FF2B5EF4-FFF2-40B4-BE49-F238E27FC236}">
                  <a16:creationId xmlns:a16="http://schemas.microsoft.com/office/drawing/2014/main" id="{990341AA-AED7-EA48-85D1-4ECC113C9F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V="1">
              <a:off x="2556420" y="3768180"/>
              <a:ext cx="602160" cy="533400"/>
            </a:xfrm>
            <a:prstGeom prst="straightConnector1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ADED578-4710-1B48-8E2A-BBD6A077A42C}"/>
                </a:ext>
              </a:extLst>
            </p:cNvPr>
            <p:cNvSpPr/>
            <p:nvPr/>
          </p:nvSpPr>
          <p:spPr>
            <a:xfrm>
              <a:off x="2514601" y="3954643"/>
              <a:ext cx="380999" cy="6466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sz="3600" b="1">
                  <a:solidFill>
                    <a:srgbClr val="008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rPr>
                <a:t>$</a:t>
              </a:r>
              <a:endParaRPr lang="en-US" sz="3600"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3" name="Cloud 62">
            <a:extLst>
              <a:ext uri="{FF2B5EF4-FFF2-40B4-BE49-F238E27FC236}">
                <a16:creationId xmlns:a16="http://schemas.microsoft.com/office/drawing/2014/main" id="{50DA5945-0F94-7149-833D-E1B6F4354AEA}"/>
              </a:ext>
            </a:extLst>
          </p:cNvPr>
          <p:cNvSpPr/>
          <p:nvPr/>
        </p:nvSpPr>
        <p:spPr bwMode="auto">
          <a:xfrm>
            <a:off x="2438400" y="2306130"/>
            <a:ext cx="1828800" cy="1066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Verizon</a:t>
            </a:r>
          </a:p>
        </p:txBody>
      </p:sp>
      <p:sp>
        <p:nvSpPr>
          <p:cNvPr id="64" name="Cloud 63">
            <a:extLst>
              <a:ext uri="{FF2B5EF4-FFF2-40B4-BE49-F238E27FC236}">
                <a16:creationId xmlns:a16="http://schemas.microsoft.com/office/drawing/2014/main" id="{1768B7F9-BC78-5F43-81F6-D3089DD9BF2C}"/>
              </a:ext>
            </a:extLst>
          </p:cNvPr>
          <p:cNvSpPr/>
          <p:nvPr/>
        </p:nvSpPr>
        <p:spPr bwMode="auto">
          <a:xfrm>
            <a:off x="7315200" y="4134930"/>
            <a:ext cx="1295400" cy="685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43284</a:t>
            </a:r>
          </a:p>
        </p:txBody>
      </p:sp>
      <p:sp>
        <p:nvSpPr>
          <p:cNvPr id="65" name="Cloud 64">
            <a:extLst>
              <a:ext uri="{FF2B5EF4-FFF2-40B4-BE49-F238E27FC236}">
                <a16:creationId xmlns:a16="http://schemas.microsoft.com/office/drawing/2014/main" id="{1B71F269-DEC6-C34F-85A5-9FD2A5A8C719}"/>
              </a:ext>
            </a:extLst>
          </p:cNvPr>
          <p:cNvSpPr/>
          <p:nvPr/>
        </p:nvSpPr>
        <p:spPr bwMode="auto">
          <a:xfrm>
            <a:off x="5257800" y="2458530"/>
            <a:ext cx="1524000" cy="7620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b="1" dirty="0">
                <a:cs typeface="Arial" charset="0"/>
              </a:rPr>
              <a:t>UPC</a:t>
            </a:r>
          </a:p>
        </p:txBody>
      </p:sp>
      <p:sp>
        <p:nvSpPr>
          <p:cNvPr id="66" name="Cloud 65">
            <a:extLst>
              <a:ext uri="{FF2B5EF4-FFF2-40B4-BE49-F238E27FC236}">
                <a16:creationId xmlns:a16="http://schemas.microsoft.com/office/drawing/2014/main" id="{6717B8C0-8C24-194D-A187-FA93DB766B2E}"/>
              </a:ext>
            </a:extLst>
          </p:cNvPr>
          <p:cNvSpPr/>
          <p:nvPr/>
        </p:nvSpPr>
        <p:spPr bwMode="auto">
          <a:xfrm>
            <a:off x="7772400" y="2306130"/>
            <a:ext cx="1828800" cy="1066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Init 7 AG</a:t>
            </a: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Zurich</a:t>
            </a:r>
          </a:p>
        </p:txBody>
      </p:sp>
      <p:sp>
        <p:nvSpPr>
          <p:cNvPr id="67" name="Cloud 66">
            <a:extLst>
              <a:ext uri="{FF2B5EF4-FFF2-40B4-BE49-F238E27FC236}">
                <a16:creationId xmlns:a16="http://schemas.microsoft.com/office/drawing/2014/main" id="{C2C8B929-4A20-7443-BCA3-69C7267F691E}"/>
              </a:ext>
            </a:extLst>
          </p:cNvPr>
          <p:cNvSpPr/>
          <p:nvPr/>
        </p:nvSpPr>
        <p:spPr bwMode="auto">
          <a:xfrm>
            <a:off x="5181600" y="4896930"/>
            <a:ext cx="1295400" cy="685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20984</a:t>
            </a:r>
          </a:p>
        </p:txBody>
      </p:sp>
      <p:cxnSp>
        <p:nvCxnSpPr>
          <p:cNvPr id="42003" name="Straight Connector 160">
            <a:extLst>
              <a:ext uri="{FF2B5EF4-FFF2-40B4-BE49-F238E27FC236}">
                <a16:creationId xmlns:a16="http://schemas.microsoft.com/office/drawing/2014/main" id="{9AB1E219-5FE5-5C4F-8C87-0B82075942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75413" y="4477830"/>
            <a:ext cx="844550" cy="7620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4" name="Straight Connector 160">
            <a:extLst>
              <a:ext uri="{FF2B5EF4-FFF2-40B4-BE49-F238E27FC236}">
                <a16:creationId xmlns:a16="http://schemas.microsoft.com/office/drawing/2014/main" id="{61E01F9A-02DD-8D40-9CB9-6319110A4C7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923213" y="3411031"/>
            <a:ext cx="803275" cy="7239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5" name="Straight Connector 160">
            <a:extLst>
              <a:ext uri="{FF2B5EF4-FFF2-40B4-BE49-F238E27FC236}">
                <a16:creationId xmlns:a16="http://schemas.microsoft.com/office/drawing/2014/main" id="{1FC17699-BB0C-AA47-814F-F1A678972C7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352801" y="3371344"/>
            <a:ext cx="1833563" cy="1868487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6" name="Straight Connector 160">
            <a:extLst>
              <a:ext uri="{FF2B5EF4-FFF2-40B4-BE49-F238E27FC236}">
                <a16:creationId xmlns:a16="http://schemas.microsoft.com/office/drawing/2014/main" id="{1AF115B7-4C3B-BF49-BD88-C8FD123768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5613" y="2839530"/>
            <a:ext cx="996950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7" name="Straight Connector 160">
            <a:extLst>
              <a:ext uri="{FF2B5EF4-FFF2-40B4-BE49-F238E27FC236}">
                <a16:creationId xmlns:a16="http://schemas.microsoft.com/office/drawing/2014/main" id="{8AE9490F-BB34-B249-BD96-35F7521EFF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81800" y="2839530"/>
            <a:ext cx="996950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8" name="Straight Connector 160">
            <a:extLst>
              <a:ext uri="{FF2B5EF4-FFF2-40B4-BE49-F238E27FC236}">
                <a16:creationId xmlns:a16="http://schemas.microsoft.com/office/drawing/2014/main" id="{B51AF9F4-97D8-8C45-B246-A9C64BE646C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28495" y="3081625"/>
            <a:ext cx="153987" cy="428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4" name="Group 82">
            <a:extLst>
              <a:ext uri="{FF2B5EF4-FFF2-40B4-BE49-F238E27FC236}">
                <a16:creationId xmlns:a16="http://schemas.microsoft.com/office/drawing/2014/main" id="{E22A4E77-ABE6-E142-AD66-A7045C49902F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4812793"/>
            <a:ext cx="457200" cy="874713"/>
            <a:chOff x="2438401" y="2971800"/>
            <a:chExt cx="457201" cy="874932"/>
          </a:xfrm>
        </p:grpSpPr>
        <p:cxnSp>
          <p:nvCxnSpPr>
            <p:cNvPr id="42037" name="Straight Arrow Connector 83">
              <a:extLst>
                <a:ext uri="{FF2B5EF4-FFF2-40B4-BE49-F238E27FC236}">
                  <a16:creationId xmlns:a16="http://schemas.microsoft.com/office/drawing/2014/main" id="{8B9D85E2-7D3D-A241-B2C1-DD78863A41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438401" y="2971800"/>
              <a:ext cx="457201" cy="457200"/>
            </a:xfrm>
            <a:prstGeom prst="straightConnector1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3FE42F-FE50-5941-A589-2011CA076550}"/>
                </a:ext>
              </a:extLst>
            </p:cNvPr>
            <p:cNvSpPr/>
            <p:nvPr/>
          </p:nvSpPr>
          <p:spPr>
            <a:xfrm>
              <a:off x="2514601" y="3200458"/>
              <a:ext cx="381001" cy="6462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sz="3600" b="1">
                  <a:solidFill>
                    <a:srgbClr val="008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rPr>
                <a:t>$</a:t>
              </a:r>
              <a:endParaRPr lang="en-US" sz="3600"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7" name="Group 87">
            <a:extLst>
              <a:ext uri="{FF2B5EF4-FFF2-40B4-BE49-F238E27FC236}">
                <a16:creationId xmlns:a16="http://schemas.microsoft.com/office/drawing/2014/main" id="{AD55ED17-4949-2149-B678-32E4ADA149A0}"/>
              </a:ext>
            </a:extLst>
          </p:cNvPr>
          <p:cNvGrpSpPr>
            <a:grpSpLocks/>
          </p:cNvGrpSpPr>
          <p:nvPr/>
        </p:nvGrpSpPr>
        <p:grpSpPr bwMode="auto">
          <a:xfrm>
            <a:off x="8458200" y="3525330"/>
            <a:ext cx="609600" cy="646113"/>
            <a:chOff x="2514600" y="2971799"/>
            <a:chExt cx="609601" cy="646331"/>
          </a:xfrm>
        </p:grpSpPr>
        <p:cxnSp>
          <p:nvCxnSpPr>
            <p:cNvPr id="42035" name="Straight Arrow Connector 88">
              <a:extLst>
                <a:ext uri="{FF2B5EF4-FFF2-40B4-BE49-F238E27FC236}">
                  <a16:creationId xmlns:a16="http://schemas.microsoft.com/office/drawing/2014/main" id="{A4190252-CBDB-0942-8DB5-3B3A1D2D33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2476501" y="3009900"/>
              <a:ext cx="457200" cy="381001"/>
            </a:xfrm>
            <a:prstGeom prst="straightConnector1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33C76D7-1E61-5A43-B313-84FE4903121D}"/>
                </a:ext>
              </a:extLst>
            </p:cNvPr>
            <p:cNvSpPr/>
            <p:nvPr/>
          </p:nvSpPr>
          <p:spPr>
            <a:xfrm>
              <a:off x="2743200" y="2971799"/>
              <a:ext cx="381001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sz="3600" b="1">
                  <a:solidFill>
                    <a:srgbClr val="008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rPr>
                <a:t>$</a:t>
              </a:r>
              <a:endParaRPr lang="en-US" sz="3600"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80" name="Group 163">
            <a:extLst>
              <a:ext uri="{FF2B5EF4-FFF2-40B4-BE49-F238E27FC236}">
                <a16:creationId xmlns:a16="http://schemas.microsoft.com/office/drawing/2014/main" id="{9CF95712-6553-9F48-820F-82790F4D897B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1848930"/>
            <a:ext cx="762000" cy="763588"/>
            <a:chOff x="2438400" y="3657600"/>
            <a:chExt cx="762000" cy="763588"/>
          </a:xfrm>
        </p:grpSpPr>
        <p:cxnSp>
          <p:nvCxnSpPr>
            <p:cNvPr id="42031" name="Straight Arrow Connector 92">
              <a:extLst>
                <a:ext uri="{FF2B5EF4-FFF2-40B4-BE49-F238E27FC236}">
                  <a16:creationId xmlns:a16="http://schemas.microsoft.com/office/drawing/2014/main" id="{7DB9FEC6-98FC-974B-BDAA-0961643112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38400" y="4419600"/>
              <a:ext cx="762000" cy="1588"/>
            </a:xfrm>
            <a:prstGeom prst="straightConnector1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2032" name="Group 131">
              <a:extLst>
                <a:ext uri="{FF2B5EF4-FFF2-40B4-BE49-F238E27FC236}">
                  <a16:creationId xmlns:a16="http://schemas.microsoft.com/office/drawing/2014/main" id="{61B7C0EB-2E45-5546-9F70-0151D2CE8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4600" y="3657600"/>
              <a:ext cx="609600" cy="609600"/>
              <a:chOff x="2667000" y="2743200"/>
              <a:chExt cx="609600" cy="6096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374786E-40B8-D941-87F0-6BC78384CEA1}"/>
                  </a:ext>
                </a:extLst>
              </p:cNvPr>
              <p:cNvSpPr/>
              <p:nvPr/>
            </p:nvSpPr>
            <p:spPr>
              <a:xfrm>
                <a:off x="2774587" y="2743200"/>
                <a:ext cx="3706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800" b="1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ＭＳ Ｐゴシック" charset="0"/>
                    <a:cs typeface="ＭＳ Ｐゴシック" charset="0"/>
                    <a:sym typeface="Wingdings" charset="0"/>
                  </a:rPr>
                  <a:t>$</a:t>
                </a:r>
                <a:endParaRPr lang="en-US" sz="2800">
                  <a:solidFill>
                    <a:srgbClr val="008000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4" name="&quot;No&quot; Symbol 83">
                <a:extLst>
                  <a:ext uri="{FF2B5EF4-FFF2-40B4-BE49-F238E27FC236}">
                    <a16:creationId xmlns:a16="http://schemas.microsoft.com/office/drawing/2014/main" id="{CC3871BC-12B9-5A47-9E39-E769590974C9}"/>
                  </a:ext>
                </a:extLst>
              </p:cNvPr>
              <p:cNvSpPr/>
              <p:nvPr/>
            </p:nvSpPr>
            <p:spPr bwMode="auto">
              <a:xfrm>
                <a:off x="2667000" y="2819400"/>
                <a:ext cx="609600" cy="533400"/>
              </a:xfrm>
              <a:prstGeom prst="noSmoking">
                <a:avLst>
                  <a:gd name="adj" fmla="val 9150"/>
                </a:avLst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endParaRPr lang="en-US">
                  <a:cs typeface="Arial" charset="0"/>
                </a:endParaRPr>
              </a:p>
            </p:txBody>
          </p:sp>
        </p:grpSp>
      </p:grpSp>
      <p:grpSp>
        <p:nvGrpSpPr>
          <p:cNvPr id="85" name="Group 163">
            <a:extLst>
              <a:ext uri="{FF2B5EF4-FFF2-40B4-BE49-F238E27FC236}">
                <a16:creationId xmlns:a16="http://schemas.microsoft.com/office/drawing/2014/main" id="{F42EC24D-B2EC-A94B-9F63-E9A7B8ADCEC6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1848930"/>
            <a:ext cx="762000" cy="763588"/>
            <a:chOff x="2438400" y="3657600"/>
            <a:chExt cx="762000" cy="763588"/>
          </a:xfrm>
        </p:grpSpPr>
        <p:cxnSp>
          <p:nvCxnSpPr>
            <p:cNvPr id="42027" name="Straight Arrow Connector 99">
              <a:extLst>
                <a:ext uri="{FF2B5EF4-FFF2-40B4-BE49-F238E27FC236}">
                  <a16:creationId xmlns:a16="http://schemas.microsoft.com/office/drawing/2014/main" id="{4BFD6F3D-5A7D-DA4F-9E3A-4488B13CC0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38400" y="4419600"/>
              <a:ext cx="762000" cy="1588"/>
            </a:xfrm>
            <a:prstGeom prst="straightConnector1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2028" name="Group 131">
              <a:extLst>
                <a:ext uri="{FF2B5EF4-FFF2-40B4-BE49-F238E27FC236}">
                  <a16:creationId xmlns:a16="http://schemas.microsoft.com/office/drawing/2014/main" id="{9CDF96F6-F935-5344-AA22-0AB926DF91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4600" y="3657600"/>
              <a:ext cx="609600" cy="609600"/>
              <a:chOff x="2667000" y="2743200"/>
              <a:chExt cx="609600" cy="60960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C32B9C3-2229-6745-898D-B201EC971194}"/>
                  </a:ext>
                </a:extLst>
              </p:cNvPr>
              <p:cNvSpPr/>
              <p:nvPr/>
            </p:nvSpPr>
            <p:spPr>
              <a:xfrm>
                <a:off x="2774587" y="2743200"/>
                <a:ext cx="3706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800" b="1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ea typeface="ＭＳ Ｐゴシック" charset="0"/>
                    <a:cs typeface="ＭＳ Ｐゴシック" charset="0"/>
                    <a:sym typeface="Wingdings" charset="0"/>
                  </a:rPr>
                  <a:t>$</a:t>
                </a:r>
                <a:endParaRPr lang="en-US" sz="2800">
                  <a:solidFill>
                    <a:srgbClr val="008000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9" name="&quot;No&quot; Symbol 88">
                <a:extLst>
                  <a:ext uri="{FF2B5EF4-FFF2-40B4-BE49-F238E27FC236}">
                    <a16:creationId xmlns:a16="http://schemas.microsoft.com/office/drawing/2014/main" id="{89C6A014-3B82-CA45-BBE7-573EEA0A4644}"/>
                  </a:ext>
                </a:extLst>
              </p:cNvPr>
              <p:cNvSpPr/>
              <p:nvPr/>
            </p:nvSpPr>
            <p:spPr bwMode="auto">
              <a:xfrm>
                <a:off x="2667000" y="2819400"/>
                <a:ext cx="609600" cy="533400"/>
              </a:xfrm>
              <a:prstGeom prst="noSmoking">
                <a:avLst>
                  <a:gd name="adj" fmla="val 9150"/>
                </a:avLst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endParaRPr lang="en-US">
                  <a:cs typeface="Arial" charset="0"/>
                </a:endParaRPr>
              </a:p>
            </p:txBody>
          </p:sp>
        </p:grpSp>
      </p:grpSp>
      <p:grpSp>
        <p:nvGrpSpPr>
          <p:cNvPr id="90" name="Group 65">
            <a:extLst>
              <a:ext uri="{FF2B5EF4-FFF2-40B4-BE49-F238E27FC236}">
                <a16:creationId xmlns:a16="http://schemas.microsoft.com/office/drawing/2014/main" id="{7B3C5917-59BC-B34B-8D17-D9F829E5568C}"/>
              </a:ext>
            </a:extLst>
          </p:cNvPr>
          <p:cNvGrpSpPr/>
          <p:nvPr/>
        </p:nvGrpSpPr>
        <p:grpSpPr>
          <a:xfrm>
            <a:off x="4667250" y="3372930"/>
            <a:ext cx="1885950" cy="457200"/>
            <a:chOff x="685800" y="3581400"/>
            <a:chExt cx="1885950" cy="533400"/>
          </a:xfrm>
          <a:solidFill>
            <a:srgbClr val="CC99FF"/>
          </a:solidFill>
        </p:grpSpPr>
        <p:sp>
          <p:nvSpPr>
            <p:cNvPr id="91" name="modem">
              <a:extLst>
                <a:ext uri="{FF2B5EF4-FFF2-40B4-BE49-F238E27FC236}">
                  <a16:creationId xmlns:a16="http://schemas.microsoft.com/office/drawing/2014/main" id="{93C78C16-674C-6E4B-91EC-B86F091AFB0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85800" y="3581400"/>
              <a:ext cx="1885950" cy="533400"/>
            </a:xfrm>
            <a:custGeom>
              <a:avLst/>
              <a:gdLst>
                <a:gd name="T0" fmla="*/ 0 w 21600"/>
                <a:gd name="T1" fmla="*/ 5152 h 21600"/>
                <a:gd name="T2" fmla="*/ 2941 w 21600"/>
                <a:gd name="T3" fmla="*/ 0 h 21600"/>
                <a:gd name="T4" fmla="*/ 18625 w 21600"/>
                <a:gd name="T5" fmla="*/ 0 h 21600"/>
                <a:gd name="T6" fmla="*/ 21600 w 21600"/>
                <a:gd name="T7" fmla="*/ 5152 h 21600"/>
                <a:gd name="T8" fmla="*/ 21600 w 21600"/>
                <a:gd name="T9" fmla="*/ 21600 h 21600"/>
                <a:gd name="T10" fmla="*/ 0 w 21600"/>
                <a:gd name="T11" fmla="*/ 21600 h 21600"/>
                <a:gd name="T12" fmla="*/ 10800 w 21600"/>
                <a:gd name="T13" fmla="*/ 0 h 21600"/>
                <a:gd name="T14" fmla="*/ 10800 w 21600"/>
                <a:gd name="T15" fmla="*/ 21600 h 21600"/>
                <a:gd name="T16" fmla="*/ 0 w 21600"/>
                <a:gd name="T17" fmla="*/ 13376 h 21600"/>
                <a:gd name="T18" fmla="*/ 21600 w 21600"/>
                <a:gd name="T19" fmla="*/ 13376 h 21600"/>
                <a:gd name="T20" fmla="*/ 400 w 21600"/>
                <a:gd name="T21" fmla="*/ 22400 h 21600"/>
                <a:gd name="T22" fmla="*/ 21200 w 21600"/>
                <a:gd name="T23" fmla="*/ 30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521E0CE-5ECC-FB47-82CC-FAA8DBDDD112}"/>
                </a:ext>
              </a:extLst>
            </p:cNvPr>
            <p:cNvSpPr/>
            <p:nvPr/>
          </p:nvSpPr>
          <p:spPr>
            <a:xfrm>
              <a:off x="1143000" y="3797301"/>
              <a:ext cx="1371600" cy="228599"/>
            </a:xfrm>
            <a:prstGeom prst="rect">
              <a:avLst/>
            </a:prstGeom>
            <a:grpFill/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b="1" dirty="0">
                  <a:cs typeface="Arial" charset="0"/>
                </a:rPr>
                <a:t>IP Prefix</a:t>
              </a:r>
            </a:p>
          </p:txBody>
        </p:sp>
      </p:grpSp>
      <p:sp>
        <p:nvSpPr>
          <p:cNvPr id="93" name="Cloud 92">
            <a:extLst>
              <a:ext uri="{FF2B5EF4-FFF2-40B4-BE49-F238E27FC236}">
                <a16:creationId xmlns:a16="http://schemas.microsoft.com/office/drawing/2014/main" id="{E6F24108-0D6A-B543-91AC-B6CF811EBBA1}"/>
              </a:ext>
            </a:extLst>
          </p:cNvPr>
          <p:cNvSpPr/>
          <p:nvPr/>
        </p:nvSpPr>
        <p:spPr bwMode="auto">
          <a:xfrm>
            <a:off x="4953000" y="4896930"/>
            <a:ext cx="1714500" cy="762000"/>
          </a:xfrm>
          <a:prstGeom prst="cloud">
            <a:avLst/>
          </a:prstGeom>
          <a:solidFill>
            <a:srgbClr val="9AE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customer</a:t>
            </a:r>
          </a:p>
        </p:txBody>
      </p:sp>
      <p:sp>
        <p:nvSpPr>
          <p:cNvPr id="94" name="Cloud 93">
            <a:extLst>
              <a:ext uri="{FF2B5EF4-FFF2-40B4-BE49-F238E27FC236}">
                <a16:creationId xmlns:a16="http://schemas.microsoft.com/office/drawing/2014/main" id="{8DB5E79E-86C1-9444-889B-195916275D8C}"/>
              </a:ext>
            </a:extLst>
          </p:cNvPr>
          <p:cNvSpPr/>
          <p:nvPr/>
        </p:nvSpPr>
        <p:spPr bwMode="auto">
          <a:xfrm>
            <a:off x="2438400" y="2306130"/>
            <a:ext cx="1828800" cy="1066800"/>
          </a:xfrm>
          <a:prstGeom prst="cloud">
            <a:avLst/>
          </a:prstGeom>
          <a:solidFill>
            <a:srgbClr val="9AE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peer</a:t>
            </a:r>
          </a:p>
        </p:txBody>
      </p:sp>
      <p:sp>
        <p:nvSpPr>
          <p:cNvPr id="95" name="Cloud 94">
            <a:extLst>
              <a:ext uri="{FF2B5EF4-FFF2-40B4-BE49-F238E27FC236}">
                <a16:creationId xmlns:a16="http://schemas.microsoft.com/office/drawing/2014/main" id="{920D81F1-10D5-BE44-A425-59620721C8AF}"/>
              </a:ext>
            </a:extLst>
          </p:cNvPr>
          <p:cNvSpPr/>
          <p:nvPr/>
        </p:nvSpPr>
        <p:spPr bwMode="auto">
          <a:xfrm>
            <a:off x="5257800" y="2458530"/>
            <a:ext cx="1524000" cy="762000"/>
          </a:xfrm>
          <a:prstGeom prst="cloud">
            <a:avLst/>
          </a:prstGeom>
          <a:solidFill>
            <a:srgbClr val="9AE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b="1" dirty="0">
                <a:cs typeface="Arial" charset="0"/>
              </a:rPr>
              <a:t>peer</a:t>
            </a:r>
          </a:p>
        </p:txBody>
      </p:sp>
      <p:sp>
        <p:nvSpPr>
          <p:cNvPr id="96" name="Cloud 95">
            <a:extLst>
              <a:ext uri="{FF2B5EF4-FFF2-40B4-BE49-F238E27FC236}">
                <a16:creationId xmlns:a16="http://schemas.microsoft.com/office/drawing/2014/main" id="{EB16AB6F-CF46-5147-8A29-575AC6058318}"/>
              </a:ext>
            </a:extLst>
          </p:cNvPr>
          <p:cNvSpPr/>
          <p:nvPr/>
        </p:nvSpPr>
        <p:spPr bwMode="auto">
          <a:xfrm>
            <a:off x="7315200" y="4134930"/>
            <a:ext cx="1295400" cy="685800"/>
          </a:xfrm>
          <a:prstGeom prst="cloud">
            <a:avLst/>
          </a:prstGeom>
          <a:solidFill>
            <a:srgbClr val="9AE6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provider</a:t>
            </a:r>
          </a:p>
        </p:txBody>
      </p:sp>
      <p:sp>
        <p:nvSpPr>
          <p:cNvPr id="42026" name="TextBox 97">
            <a:extLst>
              <a:ext uri="{FF2B5EF4-FFF2-40B4-BE49-F238E27FC236}">
                <a16:creationId xmlns:a16="http://schemas.microsoft.com/office/drawing/2014/main" id="{ACCC2B68-2307-0042-B25E-ABD789F3B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44451"/>
            <a:ext cx="2057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kumimoji="0" lang="en-US" altLang="en-US" sz="1400" i="1">
                <a:solidFill>
                  <a:schemeClr val="bg2"/>
                </a:solidFill>
              </a:rPr>
              <a:t>Slide: Michael Schapira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1DF445-F3D7-4045-A399-D5CDC327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Illustration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DA41E5-8A1C-774D-AE0F-718E14BD129E}"/>
              </a:ext>
            </a:extLst>
          </p:cNvPr>
          <p:cNvSpPr txBox="1"/>
          <p:nvPr/>
        </p:nvSpPr>
        <p:spPr>
          <a:xfrm>
            <a:off x="9471804" y="6107502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Slide: Michael </a:t>
            </a:r>
            <a:r>
              <a:rPr lang="en-US" sz="1600" i="1" dirty="0" err="1"/>
              <a:t>Schapira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13933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loud 40">
            <a:extLst>
              <a:ext uri="{FF2B5EF4-FFF2-40B4-BE49-F238E27FC236}">
                <a16:creationId xmlns:a16="http://schemas.microsoft.com/office/drawing/2014/main" id="{C1F40EDE-B726-9041-A782-D4C5A1F3C2A8}"/>
              </a:ext>
            </a:extLst>
          </p:cNvPr>
          <p:cNvSpPr/>
          <p:nvPr/>
        </p:nvSpPr>
        <p:spPr bwMode="auto">
          <a:xfrm>
            <a:off x="2438400" y="2306130"/>
            <a:ext cx="1828800" cy="1066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Verizon</a:t>
            </a:r>
          </a:p>
        </p:txBody>
      </p:sp>
      <p:sp>
        <p:nvSpPr>
          <p:cNvPr id="42" name="Cloud 41">
            <a:extLst>
              <a:ext uri="{FF2B5EF4-FFF2-40B4-BE49-F238E27FC236}">
                <a16:creationId xmlns:a16="http://schemas.microsoft.com/office/drawing/2014/main" id="{27C71228-6A73-8E4A-82B9-C73FA07F7833}"/>
              </a:ext>
            </a:extLst>
          </p:cNvPr>
          <p:cNvSpPr/>
          <p:nvPr/>
        </p:nvSpPr>
        <p:spPr bwMode="auto">
          <a:xfrm>
            <a:off x="7315200" y="4134930"/>
            <a:ext cx="1295400" cy="685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43284</a:t>
            </a:r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C4BFE379-E07D-8D42-B916-F4F7D0970EFB}"/>
              </a:ext>
            </a:extLst>
          </p:cNvPr>
          <p:cNvSpPr/>
          <p:nvPr/>
        </p:nvSpPr>
        <p:spPr bwMode="auto">
          <a:xfrm>
            <a:off x="5257800" y="2458530"/>
            <a:ext cx="1524000" cy="7620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b="1" dirty="0">
                <a:cs typeface="Arial" charset="0"/>
              </a:rPr>
              <a:t>UPC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5209A63A-FCF1-8B4C-A315-0C58506830BA}"/>
              </a:ext>
            </a:extLst>
          </p:cNvPr>
          <p:cNvSpPr/>
          <p:nvPr/>
        </p:nvSpPr>
        <p:spPr bwMode="auto">
          <a:xfrm>
            <a:off x="7772400" y="2306130"/>
            <a:ext cx="1828800" cy="1066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Init 7 AG</a:t>
            </a: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Zurich</a:t>
            </a:r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B5E7AF75-FD4B-4D4D-8417-5C62D9C0D640}"/>
              </a:ext>
            </a:extLst>
          </p:cNvPr>
          <p:cNvSpPr/>
          <p:nvPr/>
        </p:nvSpPr>
        <p:spPr bwMode="auto">
          <a:xfrm>
            <a:off x="5181600" y="4896930"/>
            <a:ext cx="1295400" cy="685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20984</a:t>
            </a:r>
          </a:p>
        </p:txBody>
      </p:sp>
      <p:cxnSp>
        <p:nvCxnSpPr>
          <p:cNvPr id="43026" name="Straight Connector 160">
            <a:extLst>
              <a:ext uri="{FF2B5EF4-FFF2-40B4-BE49-F238E27FC236}">
                <a16:creationId xmlns:a16="http://schemas.microsoft.com/office/drawing/2014/main" id="{393052DE-6363-C240-9527-8ABDD973326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75413" y="4477830"/>
            <a:ext cx="844550" cy="7620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7" name="Straight Connector 160">
            <a:extLst>
              <a:ext uri="{FF2B5EF4-FFF2-40B4-BE49-F238E27FC236}">
                <a16:creationId xmlns:a16="http://schemas.microsoft.com/office/drawing/2014/main" id="{533A0FAB-4D3A-3D48-AF22-44D68ABAB69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923213" y="3411031"/>
            <a:ext cx="803275" cy="7239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8" name="Straight Connector 160">
            <a:extLst>
              <a:ext uri="{FF2B5EF4-FFF2-40B4-BE49-F238E27FC236}">
                <a16:creationId xmlns:a16="http://schemas.microsoft.com/office/drawing/2014/main" id="{8200039D-15E8-B447-9EA7-8716197736D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352801" y="3371344"/>
            <a:ext cx="1833563" cy="1868487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9" name="Straight Connector 160">
            <a:extLst>
              <a:ext uri="{FF2B5EF4-FFF2-40B4-BE49-F238E27FC236}">
                <a16:creationId xmlns:a16="http://schemas.microsoft.com/office/drawing/2014/main" id="{58490989-98E9-E04D-B155-D27208D59E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5613" y="2839530"/>
            <a:ext cx="996950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0" name="Straight Connector 160">
            <a:extLst>
              <a:ext uri="{FF2B5EF4-FFF2-40B4-BE49-F238E27FC236}">
                <a16:creationId xmlns:a16="http://schemas.microsoft.com/office/drawing/2014/main" id="{AA880620-7DBF-9043-AD24-CD907A2669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81800" y="2839530"/>
            <a:ext cx="996950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1" name="Straight Connector 160">
            <a:extLst>
              <a:ext uri="{FF2B5EF4-FFF2-40B4-BE49-F238E27FC236}">
                <a16:creationId xmlns:a16="http://schemas.microsoft.com/office/drawing/2014/main" id="{C0197FC7-5520-5445-A1BF-D632DB3F277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28495" y="3081625"/>
            <a:ext cx="153987" cy="428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AutoShape 149">
            <a:extLst>
              <a:ext uri="{FF2B5EF4-FFF2-40B4-BE49-F238E27FC236}">
                <a16:creationId xmlns:a16="http://schemas.microsoft.com/office/drawing/2014/main" id="{B63E9332-BB8D-6B47-9225-B6A815707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772730"/>
            <a:ext cx="1676400" cy="381000"/>
          </a:xfrm>
          <a:prstGeom prst="wedgeRoundRectCallout">
            <a:avLst>
              <a:gd name="adj1" fmla="val 46831"/>
              <a:gd name="adj2" fmla="val 18932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UPC, Prefix</a:t>
            </a:r>
          </a:p>
        </p:txBody>
      </p:sp>
      <p:sp>
        <p:nvSpPr>
          <p:cNvPr id="53" name="AutoShape 149">
            <a:extLst>
              <a:ext uri="{FF2B5EF4-FFF2-40B4-BE49-F238E27FC236}">
                <a16:creationId xmlns:a16="http://schemas.microsoft.com/office/drawing/2014/main" id="{E67FB330-7F26-8B4C-B5D0-A8510C3A1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772730"/>
            <a:ext cx="1676400" cy="381000"/>
          </a:xfrm>
          <a:prstGeom prst="wedgeRoundRectCallout">
            <a:avLst>
              <a:gd name="adj1" fmla="val -25583"/>
              <a:gd name="adj2" fmla="val 18932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UPC, Prefix</a:t>
            </a:r>
          </a:p>
        </p:txBody>
      </p:sp>
      <p:sp>
        <p:nvSpPr>
          <p:cNvPr id="54" name="AutoShape 149">
            <a:extLst>
              <a:ext uri="{FF2B5EF4-FFF2-40B4-BE49-F238E27FC236}">
                <a16:creationId xmlns:a16="http://schemas.microsoft.com/office/drawing/2014/main" id="{205BA2B9-0081-0242-8DD2-54C842954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3753930"/>
            <a:ext cx="2133600" cy="381000"/>
          </a:xfrm>
          <a:prstGeom prst="wedgeRoundRectCallout">
            <a:avLst>
              <a:gd name="adj1" fmla="val -41369"/>
              <a:gd name="adj2" fmla="val -12929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Init 7, UPC, Prefix</a:t>
            </a:r>
          </a:p>
        </p:txBody>
      </p:sp>
      <p:sp>
        <p:nvSpPr>
          <p:cNvPr id="55" name="AutoShape 149">
            <a:extLst>
              <a:ext uri="{FF2B5EF4-FFF2-40B4-BE49-F238E27FC236}">
                <a16:creationId xmlns:a16="http://schemas.microsoft.com/office/drawing/2014/main" id="{14927FFC-71C1-174B-8B5B-49AF48D3C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49330"/>
            <a:ext cx="2895600" cy="381000"/>
          </a:xfrm>
          <a:prstGeom prst="wedgeRoundRectCallout">
            <a:avLst>
              <a:gd name="adj1" fmla="val -36469"/>
              <a:gd name="adj2" fmla="val -14170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43284, Init 7, UPC, Prefix</a:t>
            </a:r>
          </a:p>
        </p:txBody>
      </p:sp>
      <p:sp>
        <p:nvSpPr>
          <p:cNvPr id="56" name="AutoShape 149">
            <a:extLst>
              <a:ext uri="{FF2B5EF4-FFF2-40B4-BE49-F238E27FC236}">
                <a16:creationId xmlns:a16="http://schemas.microsoft.com/office/drawing/2014/main" id="{52848F42-A64C-A94E-8BB8-E3AAEB7D7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592130"/>
            <a:ext cx="2514600" cy="381000"/>
          </a:xfrm>
          <a:prstGeom prst="wedgeRoundRectCallout">
            <a:avLst>
              <a:gd name="adj1" fmla="val 8954"/>
              <a:gd name="adj2" fmla="val -33205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Verizon, UPC, Prefix</a:t>
            </a:r>
          </a:p>
        </p:txBody>
      </p:sp>
      <p:sp>
        <p:nvSpPr>
          <p:cNvPr id="57" name="Line 151">
            <a:extLst>
              <a:ext uri="{FF2B5EF4-FFF2-40B4-BE49-F238E27FC236}">
                <a16:creationId xmlns:a16="http://schemas.microsoft.com/office/drawing/2014/main" id="{A56AC900-AD0D-704D-9ED8-F8AE30C626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2839530"/>
            <a:ext cx="1066800" cy="0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/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Line 151">
            <a:extLst>
              <a:ext uri="{FF2B5EF4-FFF2-40B4-BE49-F238E27FC236}">
                <a16:creationId xmlns:a16="http://schemas.microsoft.com/office/drawing/2014/main" id="{75956FF3-6D82-8744-B025-B6643A6944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91000" y="2839530"/>
            <a:ext cx="1143000" cy="0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/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Line 151">
            <a:extLst>
              <a:ext uri="{FF2B5EF4-FFF2-40B4-BE49-F238E27FC236}">
                <a16:creationId xmlns:a16="http://schemas.microsoft.com/office/drawing/2014/main" id="{28C5354A-20A7-2040-9A73-FF389F12FD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4800" y="3372930"/>
            <a:ext cx="762000" cy="838200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/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Line 151">
            <a:extLst>
              <a:ext uri="{FF2B5EF4-FFF2-40B4-BE49-F238E27FC236}">
                <a16:creationId xmlns:a16="http://schemas.microsoft.com/office/drawing/2014/main" id="{F7919CE4-2D0D-DB4A-9840-7F80C8855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372930"/>
            <a:ext cx="1905000" cy="1905000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/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grpSp>
        <p:nvGrpSpPr>
          <p:cNvPr id="98" name="Group 65">
            <a:extLst>
              <a:ext uri="{FF2B5EF4-FFF2-40B4-BE49-F238E27FC236}">
                <a16:creationId xmlns:a16="http://schemas.microsoft.com/office/drawing/2014/main" id="{FEE91D16-2A4F-EB48-9D45-CD89EE318663}"/>
              </a:ext>
            </a:extLst>
          </p:cNvPr>
          <p:cNvGrpSpPr/>
          <p:nvPr/>
        </p:nvGrpSpPr>
        <p:grpSpPr>
          <a:xfrm>
            <a:off x="4667250" y="3372930"/>
            <a:ext cx="1885950" cy="457200"/>
            <a:chOff x="685800" y="3581400"/>
            <a:chExt cx="1885950" cy="533400"/>
          </a:xfrm>
          <a:solidFill>
            <a:srgbClr val="CC99FF"/>
          </a:solidFill>
        </p:grpSpPr>
        <p:sp>
          <p:nvSpPr>
            <p:cNvPr id="99" name="modem">
              <a:extLst>
                <a:ext uri="{FF2B5EF4-FFF2-40B4-BE49-F238E27FC236}">
                  <a16:creationId xmlns:a16="http://schemas.microsoft.com/office/drawing/2014/main" id="{943B1F6A-E0EB-DB44-AF83-E4705B224EC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85800" y="3581400"/>
              <a:ext cx="1885950" cy="533400"/>
            </a:xfrm>
            <a:custGeom>
              <a:avLst/>
              <a:gdLst>
                <a:gd name="T0" fmla="*/ 0 w 21600"/>
                <a:gd name="T1" fmla="*/ 5152 h 21600"/>
                <a:gd name="T2" fmla="*/ 2941 w 21600"/>
                <a:gd name="T3" fmla="*/ 0 h 21600"/>
                <a:gd name="T4" fmla="*/ 18625 w 21600"/>
                <a:gd name="T5" fmla="*/ 0 h 21600"/>
                <a:gd name="T6" fmla="*/ 21600 w 21600"/>
                <a:gd name="T7" fmla="*/ 5152 h 21600"/>
                <a:gd name="T8" fmla="*/ 21600 w 21600"/>
                <a:gd name="T9" fmla="*/ 21600 h 21600"/>
                <a:gd name="T10" fmla="*/ 0 w 21600"/>
                <a:gd name="T11" fmla="*/ 21600 h 21600"/>
                <a:gd name="T12" fmla="*/ 10800 w 21600"/>
                <a:gd name="T13" fmla="*/ 0 h 21600"/>
                <a:gd name="T14" fmla="*/ 10800 w 21600"/>
                <a:gd name="T15" fmla="*/ 21600 h 21600"/>
                <a:gd name="T16" fmla="*/ 0 w 21600"/>
                <a:gd name="T17" fmla="*/ 13376 h 21600"/>
                <a:gd name="T18" fmla="*/ 21600 w 21600"/>
                <a:gd name="T19" fmla="*/ 13376 h 21600"/>
                <a:gd name="T20" fmla="*/ 400 w 21600"/>
                <a:gd name="T21" fmla="*/ 22400 h 21600"/>
                <a:gd name="T22" fmla="*/ 21200 w 21600"/>
                <a:gd name="T23" fmla="*/ 30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endParaRPr lang="en-US" b="1">
                <a:cs typeface="Arial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E4A87B7-6D39-A247-BE9C-B1BD9F6C197E}"/>
                </a:ext>
              </a:extLst>
            </p:cNvPr>
            <p:cNvSpPr/>
            <p:nvPr/>
          </p:nvSpPr>
          <p:spPr>
            <a:xfrm>
              <a:off x="1143000" y="3797301"/>
              <a:ext cx="1371600" cy="228599"/>
            </a:xfrm>
            <a:prstGeom prst="rect">
              <a:avLst/>
            </a:prstGeom>
            <a:grpFill/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b="1" dirty="0">
                  <a:cs typeface="Arial" charset="0"/>
                </a:rPr>
                <a:t>IP Prefix</a:t>
              </a:r>
            </a:p>
          </p:txBody>
        </p:sp>
      </p:grpSp>
      <p:grpSp>
        <p:nvGrpSpPr>
          <p:cNvPr id="101" name="Group 29">
            <a:extLst>
              <a:ext uri="{FF2B5EF4-FFF2-40B4-BE49-F238E27FC236}">
                <a16:creationId xmlns:a16="http://schemas.microsoft.com/office/drawing/2014/main" id="{99DF6488-C321-6949-A1B1-57ECA54A8199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066668"/>
            <a:ext cx="609600" cy="906462"/>
            <a:chOff x="2590801" y="3429000"/>
            <a:chExt cx="609599" cy="906960"/>
          </a:xfrm>
        </p:grpSpPr>
        <p:cxnSp>
          <p:nvCxnSpPr>
            <p:cNvPr id="43048" name="Straight Arrow Connector 31">
              <a:extLst>
                <a:ext uri="{FF2B5EF4-FFF2-40B4-BE49-F238E27FC236}">
                  <a16:creationId xmlns:a16="http://schemas.microsoft.com/office/drawing/2014/main" id="{78A4B7E4-BF53-1E40-8FA7-1DC2ED914E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2590801" y="3733800"/>
              <a:ext cx="609599" cy="602160"/>
            </a:xfrm>
            <a:prstGeom prst="straightConnector1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437F710-63EC-BB4C-B5A9-DFE716E9AEB2}"/>
                </a:ext>
              </a:extLst>
            </p:cNvPr>
            <p:cNvSpPr/>
            <p:nvPr/>
          </p:nvSpPr>
          <p:spPr>
            <a:xfrm>
              <a:off x="2819401" y="3429000"/>
              <a:ext cx="380999" cy="646467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altLang="en-US" sz="36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$</a:t>
              </a:r>
            </a:p>
          </p:txBody>
        </p:sp>
      </p:grpSp>
      <p:grpSp>
        <p:nvGrpSpPr>
          <p:cNvPr id="104" name="Group 39">
            <a:extLst>
              <a:ext uri="{FF2B5EF4-FFF2-40B4-BE49-F238E27FC236}">
                <a16:creationId xmlns:a16="http://schemas.microsoft.com/office/drawing/2014/main" id="{A4019EA8-0007-AD42-8729-9C031AA9AC10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4134930"/>
            <a:ext cx="685800" cy="838200"/>
            <a:chOff x="2209801" y="2590800"/>
            <a:chExt cx="685801" cy="838200"/>
          </a:xfrm>
        </p:grpSpPr>
        <p:cxnSp>
          <p:nvCxnSpPr>
            <p:cNvPr id="43046" name="Straight Arrow Connector 49">
              <a:extLst>
                <a:ext uri="{FF2B5EF4-FFF2-40B4-BE49-F238E27FC236}">
                  <a16:creationId xmlns:a16="http://schemas.microsoft.com/office/drawing/2014/main" id="{B0A1ED1A-5F7D-D642-8165-5F6E2B5D0A3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438401" y="2971800"/>
              <a:ext cx="457201" cy="457200"/>
            </a:xfrm>
            <a:prstGeom prst="straightConnector1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25E6898-770A-054A-AB9F-468BEE72C1A5}"/>
                </a:ext>
              </a:extLst>
            </p:cNvPr>
            <p:cNvSpPr/>
            <p:nvPr/>
          </p:nvSpPr>
          <p:spPr>
            <a:xfrm>
              <a:off x="2209801" y="2590800"/>
              <a:ext cx="609601" cy="646113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altLang="en-US" sz="3600" b="1">
                  <a:solidFill>
                    <a:srgbClr val="008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$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0115442-8E14-9040-BE16-C0E0BF73B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4" y="5262584"/>
            <a:ext cx="3906839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AutoNum type="arabicParenR"/>
              <a:defRPr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Prefer revenue generating routes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AutoNum type="arabicParenR"/>
              <a:defRPr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Prefer shorter routes</a:t>
            </a:r>
          </a:p>
        </p:txBody>
      </p:sp>
      <p:sp>
        <p:nvSpPr>
          <p:cNvPr id="43045" name="TextBox 107">
            <a:extLst>
              <a:ext uri="{FF2B5EF4-FFF2-40B4-BE49-F238E27FC236}">
                <a16:creationId xmlns:a16="http://schemas.microsoft.com/office/drawing/2014/main" id="{131707CE-335C-1F43-90D8-234CD89F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44451"/>
            <a:ext cx="2057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kumimoji="0" lang="en-US" altLang="en-US" sz="1400" i="1">
                <a:solidFill>
                  <a:schemeClr val="bg2"/>
                </a:solidFill>
              </a:rPr>
              <a:t>Slide: Michael Schapira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F91903-4E2D-C64E-8E33-B8F4E6E5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BGP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4595C4-9B7C-1744-A44E-DBDCEBE37A59}"/>
              </a:ext>
            </a:extLst>
          </p:cNvPr>
          <p:cNvSpPr txBox="1"/>
          <p:nvPr/>
        </p:nvSpPr>
        <p:spPr>
          <a:xfrm>
            <a:off x="9471804" y="6107502"/>
            <a:ext cx="2140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Slide: Michael </a:t>
            </a:r>
            <a:r>
              <a:rPr lang="en-US" sz="1600" i="1" dirty="0" err="1"/>
              <a:t>Schapira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1030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406D9-2326-0F41-84A9-81BD5268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Last Week?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550CDF-2335-B141-8508-A78F66372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93" y="1746965"/>
            <a:ext cx="7034783" cy="406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324469-6DCF-3143-815D-FBA8C588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025" y="3145686"/>
            <a:ext cx="6561582" cy="10887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sx="101761" sy="101761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B92D20-EA67-634C-B137-590922C3A26E}"/>
              </a:ext>
            </a:extLst>
          </p:cNvPr>
          <p:cNvSpPr txBox="1"/>
          <p:nvPr/>
        </p:nvSpPr>
        <p:spPr>
          <a:xfrm>
            <a:off x="3923595" y="6097845"/>
            <a:ext cx="776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krebsonsecurity.com</a:t>
            </a:r>
            <a:r>
              <a:rPr lang="en-US" sz="1600" i="1" dirty="0"/>
              <a:t>/2021/10/what-happened-to-</a:t>
            </a:r>
            <a:r>
              <a:rPr lang="en-US" sz="1600" i="1" dirty="0" err="1"/>
              <a:t>facebook</a:t>
            </a:r>
            <a:r>
              <a:rPr lang="en-US" sz="1600" i="1" dirty="0"/>
              <a:t>-</a:t>
            </a:r>
            <a:r>
              <a:rPr lang="en-US" sz="1600" i="1" dirty="0" err="1"/>
              <a:t>instagram-whatsapp</a:t>
            </a:r>
            <a:r>
              <a:rPr lang="en-US" sz="1600" i="1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B5471-AD2F-384D-A961-B5F4A768B9EB}"/>
              </a:ext>
            </a:extLst>
          </p:cNvPr>
          <p:cNvSpPr txBox="1"/>
          <p:nvPr/>
        </p:nvSpPr>
        <p:spPr>
          <a:xfrm>
            <a:off x="4399024" y="4424705"/>
            <a:ext cx="6561582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555555"/>
                </a:solidFill>
                <a:effectLst/>
              </a:rPr>
              <a:t>… someone at Facebook caused an update to be made to the company’s Border Gateway Protocol (BGP) records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D1886D-EF58-AF4E-B125-E761A3A65BE3}"/>
                  </a:ext>
                </a:extLst>
              </p14:cNvPr>
              <p14:cNvContentPartPr/>
              <p14:nvPr/>
            </p14:nvContentPartPr>
            <p14:xfrm>
              <a:off x="7637904" y="5237280"/>
              <a:ext cx="3135240" cy="5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D1886D-EF58-AF4E-B125-E761A3A65B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1904" y="5201280"/>
                <a:ext cx="3206880" cy="1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67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loud 33">
            <a:extLst>
              <a:ext uri="{FF2B5EF4-FFF2-40B4-BE49-F238E27FC236}">
                <a16:creationId xmlns:a16="http://schemas.microsoft.com/office/drawing/2014/main" id="{92DF1E4B-6A7C-2B4C-8756-C9B7748C0275}"/>
              </a:ext>
            </a:extLst>
          </p:cNvPr>
          <p:cNvSpPr/>
          <p:nvPr/>
        </p:nvSpPr>
        <p:spPr bwMode="auto">
          <a:xfrm>
            <a:off x="2438400" y="2306130"/>
            <a:ext cx="1828800" cy="1066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Verizon</a:t>
            </a:r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1985054D-74BB-5848-B819-421222F320A2}"/>
              </a:ext>
            </a:extLst>
          </p:cNvPr>
          <p:cNvSpPr/>
          <p:nvPr/>
        </p:nvSpPr>
        <p:spPr bwMode="auto">
          <a:xfrm>
            <a:off x="7315200" y="4134930"/>
            <a:ext cx="1295400" cy="685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43284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9A8E8A3F-7151-2146-812F-CD15C1A25F4D}"/>
              </a:ext>
            </a:extLst>
          </p:cNvPr>
          <p:cNvSpPr/>
          <p:nvPr/>
        </p:nvSpPr>
        <p:spPr bwMode="auto">
          <a:xfrm>
            <a:off x="5257800" y="2458530"/>
            <a:ext cx="1524000" cy="7620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b="1" dirty="0">
                <a:cs typeface="Arial" charset="0"/>
              </a:rPr>
              <a:t>UPC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266C2ECD-56C2-ED4C-88A2-A0305186245A}"/>
              </a:ext>
            </a:extLst>
          </p:cNvPr>
          <p:cNvSpPr/>
          <p:nvPr/>
        </p:nvSpPr>
        <p:spPr bwMode="auto">
          <a:xfrm>
            <a:off x="7772400" y="2306130"/>
            <a:ext cx="1828800" cy="1066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Init 7 AG</a:t>
            </a: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Zurich</a:t>
            </a:r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BC0F5B6D-8445-9147-AF57-F6006528ADCE}"/>
              </a:ext>
            </a:extLst>
          </p:cNvPr>
          <p:cNvSpPr/>
          <p:nvPr/>
        </p:nvSpPr>
        <p:spPr bwMode="auto">
          <a:xfrm>
            <a:off x="5181600" y="4896930"/>
            <a:ext cx="1295400" cy="685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latin typeface="+mn-lt"/>
              </a:rPr>
              <a:t>20984</a:t>
            </a:r>
          </a:p>
        </p:txBody>
      </p:sp>
      <p:cxnSp>
        <p:nvCxnSpPr>
          <p:cNvPr id="44051" name="Straight Connector 160">
            <a:extLst>
              <a:ext uri="{FF2B5EF4-FFF2-40B4-BE49-F238E27FC236}">
                <a16:creationId xmlns:a16="http://schemas.microsoft.com/office/drawing/2014/main" id="{92975EF5-16A5-D244-BEFE-D44CEAC2154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75413" y="4477830"/>
            <a:ext cx="844550" cy="7620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2" name="Straight Connector 160">
            <a:extLst>
              <a:ext uri="{FF2B5EF4-FFF2-40B4-BE49-F238E27FC236}">
                <a16:creationId xmlns:a16="http://schemas.microsoft.com/office/drawing/2014/main" id="{57C3C9C3-A7CF-714E-9601-CC2FACC79A4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923213" y="3411031"/>
            <a:ext cx="803275" cy="72390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3" name="Straight Connector 160">
            <a:extLst>
              <a:ext uri="{FF2B5EF4-FFF2-40B4-BE49-F238E27FC236}">
                <a16:creationId xmlns:a16="http://schemas.microsoft.com/office/drawing/2014/main" id="{3BAF9FA5-A609-E64D-9635-FED5FE61088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352801" y="3371344"/>
            <a:ext cx="1833563" cy="1868487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4" name="Straight Connector 160">
            <a:extLst>
              <a:ext uri="{FF2B5EF4-FFF2-40B4-BE49-F238E27FC236}">
                <a16:creationId xmlns:a16="http://schemas.microsoft.com/office/drawing/2014/main" id="{1B6545C0-9677-B442-82CC-5825439C48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65613" y="2839530"/>
            <a:ext cx="996950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5" name="Straight Connector 160">
            <a:extLst>
              <a:ext uri="{FF2B5EF4-FFF2-40B4-BE49-F238E27FC236}">
                <a16:creationId xmlns:a16="http://schemas.microsoft.com/office/drawing/2014/main" id="{39065B7E-53EA-5B41-A7F5-4B93B1E838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81800" y="2839530"/>
            <a:ext cx="996950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6" name="Straight Connector 160">
            <a:extLst>
              <a:ext uri="{FF2B5EF4-FFF2-40B4-BE49-F238E27FC236}">
                <a16:creationId xmlns:a16="http://schemas.microsoft.com/office/drawing/2014/main" id="{A73DA002-B485-B04C-BC72-7CF2309EA31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28495" y="3081625"/>
            <a:ext cx="153987" cy="428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AutoShape 149">
            <a:extLst>
              <a:ext uri="{FF2B5EF4-FFF2-40B4-BE49-F238E27FC236}">
                <a16:creationId xmlns:a16="http://schemas.microsoft.com/office/drawing/2014/main" id="{873FCD88-E6D6-164A-8746-24C7B25A6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894780"/>
            <a:ext cx="3200400" cy="381000"/>
          </a:xfrm>
          <a:prstGeom prst="wedgeRoundRectCallout">
            <a:avLst>
              <a:gd name="adj1" fmla="val -69720"/>
              <a:gd name="adj2" fmla="val -21022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20984,Verizon, UPC, Prefix</a:t>
            </a:r>
          </a:p>
        </p:txBody>
      </p:sp>
      <p:sp>
        <p:nvSpPr>
          <p:cNvPr id="65" name="Line 151">
            <a:extLst>
              <a:ext uri="{FF2B5EF4-FFF2-40B4-BE49-F238E27FC236}">
                <a16:creationId xmlns:a16="http://schemas.microsoft.com/office/drawing/2014/main" id="{0148CD56-8CCF-EE49-A398-061680C45F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2839530"/>
            <a:ext cx="1066800" cy="0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/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Line 151">
            <a:extLst>
              <a:ext uri="{FF2B5EF4-FFF2-40B4-BE49-F238E27FC236}">
                <a16:creationId xmlns:a16="http://schemas.microsoft.com/office/drawing/2014/main" id="{460680BE-36ED-E848-A32F-C4CAF5223F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91000" y="2839530"/>
            <a:ext cx="1143000" cy="0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/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7" name="Line 151">
            <a:extLst>
              <a:ext uri="{FF2B5EF4-FFF2-40B4-BE49-F238E27FC236}">
                <a16:creationId xmlns:a16="http://schemas.microsoft.com/office/drawing/2014/main" id="{7BE22E54-5890-5341-8ED7-926665C1CF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4800" y="3372930"/>
            <a:ext cx="762000" cy="838200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/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8" name="Line 151">
            <a:extLst>
              <a:ext uri="{FF2B5EF4-FFF2-40B4-BE49-F238E27FC236}">
                <a16:creationId xmlns:a16="http://schemas.microsoft.com/office/drawing/2014/main" id="{1BDBB00E-E4EE-174C-BE29-AAB8F3173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3372930"/>
            <a:ext cx="1905000" cy="1905000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 type="triangle" w="med" len="med"/>
            <a:tailEnd/>
          </a:ln>
          <a:extLst>
            <a:ext uri="{909E8E84-426E-40dd-AFC4-6F175D3DCCD1}"/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grpSp>
        <p:nvGrpSpPr>
          <p:cNvPr id="69" name="Group 65">
            <a:extLst>
              <a:ext uri="{FF2B5EF4-FFF2-40B4-BE49-F238E27FC236}">
                <a16:creationId xmlns:a16="http://schemas.microsoft.com/office/drawing/2014/main" id="{7659141B-EE28-FD44-9C4B-EB2D7993BD48}"/>
              </a:ext>
            </a:extLst>
          </p:cNvPr>
          <p:cNvGrpSpPr/>
          <p:nvPr/>
        </p:nvGrpSpPr>
        <p:grpSpPr>
          <a:xfrm>
            <a:off x="4667250" y="3372930"/>
            <a:ext cx="1885950" cy="457200"/>
            <a:chOff x="685800" y="3581400"/>
            <a:chExt cx="1885950" cy="533400"/>
          </a:xfrm>
          <a:solidFill>
            <a:srgbClr val="CC99FF"/>
          </a:solidFill>
        </p:grpSpPr>
        <p:sp>
          <p:nvSpPr>
            <p:cNvPr id="70" name="modem">
              <a:extLst>
                <a:ext uri="{FF2B5EF4-FFF2-40B4-BE49-F238E27FC236}">
                  <a16:creationId xmlns:a16="http://schemas.microsoft.com/office/drawing/2014/main" id="{274E622D-8C6E-714E-A34A-D1233C9AAED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85800" y="3581400"/>
              <a:ext cx="1885950" cy="533400"/>
            </a:xfrm>
            <a:custGeom>
              <a:avLst/>
              <a:gdLst>
                <a:gd name="T0" fmla="*/ 0 w 21600"/>
                <a:gd name="T1" fmla="*/ 5152 h 21600"/>
                <a:gd name="T2" fmla="*/ 2941 w 21600"/>
                <a:gd name="T3" fmla="*/ 0 h 21600"/>
                <a:gd name="T4" fmla="*/ 18625 w 21600"/>
                <a:gd name="T5" fmla="*/ 0 h 21600"/>
                <a:gd name="T6" fmla="*/ 21600 w 21600"/>
                <a:gd name="T7" fmla="*/ 5152 h 21600"/>
                <a:gd name="T8" fmla="*/ 21600 w 21600"/>
                <a:gd name="T9" fmla="*/ 21600 h 21600"/>
                <a:gd name="T10" fmla="*/ 0 w 21600"/>
                <a:gd name="T11" fmla="*/ 21600 h 21600"/>
                <a:gd name="T12" fmla="*/ 10800 w 21600"/>
                <a:gd name="T13" fmla="*/ 0 h 21600"/>
                <a:gd name="T14" fmla="*/ 10800 w 21600"/>
                <a:gd name="T15" fmla="*/ 21600 h 21600"/>
                <a:gd name="T16" fmla="*/ 0 w 21600"/>
                <a:gd name="T17" fmla="*/ 13376 h 21600"/>
                <a:gd name="T18" fmla="*/ 21600 w 21600"/>
                <a:gd name="T19" fmla="*/ 13376 h 21600"/>
                <a:gd name="T20" fmla="*/ 400 w 21600"/>
                <a:gd name="T21" fmla="*/ 22400 h 21600"/>
                <a:gd name="T22" fmla="*/ 21200 w 21600"/>
                <a:gd name="T23" fmla="*/ 30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C20DE6-1E63-3C45-B728-121124A70EB1}"/>
                </a:ext>
              </a:extLst>
            </p:cNvPr>
            <p:cNvSpPr/>
            <p:nvPr/>
          </p:nvSpPr>
          <p:spPr>
            <a:xfrm>
              <a:off x="1143000" y="3797301"/>
              <a:ext cx="1371600" cy="228599"/>
            </a:xfrm>
            <a:prstGeom prst="rect">
              <a:avLst/>
            </a:prstGeom>
            <a:grpFill/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b="1" dirty="0">
                  <a:cs typeface="Arial" charset="0"/>
                </a:rPr>
                <a:t>IP Prefix</a:t>
              </a:r>
            </a:p>
          </p:txBody>
        </p:sp>
      </p:grpSp>
      <p:grpSp>
        <p:nvGrpSpPr>
          <p:cNvPr id="44063" name="Group 29">
            <a:extLst>
              <a:ext uri="{FF2B5EF4-FFF2-40B4-BE49-F238E27FC236}">
                <a16:creationId xmlns:a16="http://schemas.microsoft.com/office/drawing/2014/main" id="{D7866CB6-77AA-2E46-835F-115EE114407A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066668"/>
            <a:ext cx="609600" cy="906462"/>
            <a:chOff x="2590801" y="3429000"/>
            <a:chExt cx="609599" cy="906960"/>
          </a:xfrm>
        </p:grpSpPr>
        <p:cxnSp>
          <p:nvCxnSpPr>
            <p:cNvPr id="44076" name="Straight Arrow Connector 31">
              <a:extLst>
                <a:ext uri="{FF2B5EF4-FFF2-40B4-BE49-F238E27FC236}">
                  <a16:creationId xmlns:a16="http://schemas.microsoft.com/office/drawing/2014/main" id="{EB34B347-BA90-4948-B70F-5C204DFEFA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2590801" y="3733800"/>
              <a:ext cx="609599" cy="602160"/>
            </a:xfrm>
            <a:prstGeom prst="straightConnector1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AC40452-FE72-EC44-B27F-FFDB7887963B}"/>
                </a:ext>
              </a:extLst>
            </p:cNvPr>
            <p:cNvSpPr/>
            <p:nvPr/>
          </p:nvSpPr>
          <p:spPr>
            <a:xfrm>
              <a:off x="2819401" y="3429000"/>
              <a:ext cx="380999" cy="6464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sz="3600" b="1">
                  <a:solidFill>
                    <a:srgbClr val="008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rPr>
                <a:t>$</a:t>
              </a:r>
              <a:endParaRPr lang="en-US" sz="3600"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4064" name="Group 39">
            <a:extLst>
              <a:ext uri="{FF2B5EF4-FFF2-40B4-BE49-F238E27FC236}">
                <a16:creationId xmlns:a16="http://schemas.microsoft.com/office/drawing/2014/main" id="{02F7F2B7-4F8C-5442-A756-1591CE3CA2E2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4134930"/>
            <a:ext cx="685800" cy="838200"/>
            <a:chOff x="2209801" y="2590800"/>
            <a:chExt cx="685801" cy="838200"/>
          </a:xfrm>
        </p:grpSpPr>
        <p:cxnSp>
          <p:nvCxnSpPr>
            <p:cNvPr id="44074" name="Straight Arrow Connector 49">
              <a:extLst>
                <a:ext uri="{FF2B5EF4-FFF2-40B4-BE49-F238E27FC236}">
                  <a16:creationId xmlns:a16="http://schemas.microsoft.com/office/drawing/2014/main" id="{E7691765-362D-CF43-B78B-B8C5E96757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438401" y="2971800"/>
              <a:ext cx="457201" cy="457200"/>
            </a:xfrm>
            <a:prstGeom prst="straightConnector1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FA6EE3E-A1E0-DE49-A75B-ADD0A26E1C87}"/>
                </a:ext>
              </a:extLst>
            </p:cNvPr>
            <p:cNvSpPr/>
            <p:nvPr/>
          </p:nvSpPr>
          <p:spPr>
            <a:xfrm>
              <a:off x="2209801" y="2590800"/>
              <a:ext cx="609601" cy="6461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sz="3600" b="1">
                  <a:solidFill>
                    <a:srgbClr val="008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rPr>
                <a:t>$</a:t>
              </a:r>
              <a:endParaRPr lang="en-US" sz="3600"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8" name="AutoShape 149">
            <a:extLst>
              <a:ext uri="{FF2B5EF4-FFF2-40B4-BE49-F238E27FC236}">
                <a16:creationId xmlns:a16="http://schemas.microsoft.com/office/drawing/2014/main" id="{8D9FA282-FE2C-1F48-A42E-46C689771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772730"/>
            <a:ext cx="1676400" cy="381000"/>
          </a:xfrm>
          <a:prstGeom prst="wedgeRoundRectCallout">
            <a:avLst>
              <a:gd name="adj1" fmla="val 46831"/>
              <a:gd name="adj2" fmla="val 18932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UPC, Prefix</a:t>
            </a:r>
          </a:p>
        </p:txBody>
      </p:sp>
      <p:sp>
        <p:nvSpPr>
          <p:cNvPr id="79" name="AutoShape 149">
            <a:extLst>
              <a:ext uri="{FF2B5EF4-FFF2-40B4-BE49-F238E27FC236}">
                <a16:creationId xmlns:a16="http://schemas.microsoft.com/office/drawing/2014/main" id="{86069CDB-7616-5A4C-A8FE-34B42CDDD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1772730"/>
            <a:ext cx="1676400" cy="381000"/>
          </a:xfrm>
          <a:prstGeom prst="wedgeRoundRectCallout">
            <a:avLst>
              <a:gd name="adj1" fmla="val -25583"/>
              <a:gd name="adj2" fmla="val 18932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UPC, Prefix</a:t>
            </a:r>
          </a:p>
        </p:txBody>
      </p:sp>
      <p:sp>
        <p:nvSpPr>
          <p:cNvPr id="80" name="AutoShape 149">
            <a:extLst>
              <a:ext uri="{FF2B5EF4-FFF2-40B4-BE49-F238E27FC236}">
                <a16:creationId xmlns:a16="http://schemas.microsoft.com/office/drawing/2014/main" id="{A9CE2C64-6BA1-204F-93D5-D798439E8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3753930"/>
            <a:ext cx="2133600" cy="381000"/>
          </a:xfrm>
          <a:prstGeom prst="wedgeRoundRectCallout">
            <a:avLst>
              <a:gd name="adj1" fmla="val -41369"/>
              <a:gd name="adj2" fmla="val -12929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Init 7, UPC, Prefix</a:t>
            </a:r>
          </a:p>
        </p:txBody>
      </p:sp>
      <p:sp>
        <p:nvSpPr>
          <p:cNvPr id="81" name="AutoShape 149">
            <a:extLst>
              <a:ext uri="{FF2B5EF4-FFF2-40B4-BE49-F238E27FC236}">
                <a16:creationId xmlns:a16="http://schemas.microsoft.com/office/drawing/2014/main" id="{6543DCF2-E13C-774C-AFDF-66C1E836D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049330"/>
            <a:ext cx="2895600" cy="381000"/>
          </a:xfrm>
          <a:prstGeom prst="wedgeRoundRectCallout">
            <a:avLst>
              <a:gd name="adj1" fmla="val -36469"/>
              <a:gd name="adj2" fmla="val -14170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43284, Init 7, UPC, Prefix</a:t>
            </a:r>
          </a:p>
        </p:txBody>
      </p:sp>
      <p:sp>
        <p:nvSpPr>
          <p:cNvPr id="82" name="AutoShape 149">
            <a:extLst>
              <a:ext uri="{FF2B5EF4-FFF2-40B4-BE49-F238E27FC236}">
                <a16:creationId xmlns:a16="http://schemas.microsoft.com/office/drawing/2014/main" id="{AD3A1D07-C015-5946-9CDC-2562CEE03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592130"/>
            <a:ext cx="2514600" cy="381000"/>
          </a:xfrm>
          <a:prstGeom prst="wedgeRoundRectCallout">
            <a:avLst>
              <a:gd name="adj1" fmla="val 8954"/>
              <a:gd name="adj2" fmla="val -33205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400" b="1" dirty="0"/>
              <a:t>Verizon, UPC, Prefix</a:t>
            </a:r>
          </a:p>
        </p:txBody>
      </p:sp>
      <p:grpSp>
        <p:nvGrpSpPr>
          <p:cNvPr id="83" name="Group 58">
            <a:extLst>
              <a:ext uri="{FF2B5EF4-FFF2-40B4-BE49-F238E27FC236}">
                <a16:creationId xmlns:a16="http://schemas.microsoft.com/office/drawing/2014/main" id="{A29C8250-4541-9C45-BA7A-4A677BD29E6A}"/>
              </a:ext>
            </a:extLst>
          </p:cNvPr>
          <p:cNvGrpSpPr>
            <a:grpSpLocks/>
          </p:cNvGrpSpPr>
          <p:nvPr/>
        </p:nvGrpSpPr>
        <p:grpSpPr bwMode="auto">
          <a:xfrm>
            <a:off x="7546603" y="5484305"/>
            <a:ext cx="1323975" cy="1096274"/>
            <a:chOff x="5678405" y="5410200"/>
            <a:chExt cx="1323132" cy="109627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96D258B-6641-924D-8678-ED29CE8E56AC}"/>
                </a:ext>
              </a:extLst>
            </p:cNvPr>
            <p:cNvSpPr/>
            <p:nvPr/>
          </p:nvSpPr>
          <p:spPr>
            <a:xfrm rot="5400000">
              <a:off x="5844670" y="5349609"/>
              <a:ext cx="990601" cy="13231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sz="8000" b="1" dirty="0">
                  <a:solidFill>
                    <a:srgbClr val="008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rPr>
                <a:t>X</a:t>
              </a:r>
              <a:endParaRPr lang="en-US" sz="8000" dirty="0">
                <a:solidFill>
                  <a:srgbClr val="008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1A18FCA-4439-D143-B35B-C8C2FD090F22}"/>
                </a:ext>
              </a:extLst>
            </p:cNvPr>
            <p:cNvSpPr/>
            <p:nvPr/>
          </p:nvSpPr>
          <p:spPr>
            <a:xfrm>
              <a:off x="5870761" y="5410200"/>
              <a:ext cx="1112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b="1" dirty="0">
                  <a:solidFill>
                    <a:srgbClr val="008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ＭＳ Ｐゴシック" charset="0"/>
                  <a:cs typeface="ＭＳ Ｐゴシック" charset="0"/>
                </a:rPr>
                <a:t>Losing $$</a:t>
              </a:r>
              <a:endParaRPr lang="en-US" dirty="0">
                <a:solidFill>
                  <a:srgbClr val="008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4071" name="TextBox 85">
            <a:extLst>
              <a:ext uri="{FF2B5EF4-FFF2-40B4-BE49-F238E27FC236}">
                <a16:creationId xmlns:a16="http://schemas.microsoft.com/office/drawing/2014/main" id="{5D199B29-7BD5-C548-8058-31207999F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44451"/>
            <a:ext cx="2057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kumimoji="0" lang="en-US" altLang="en-US" sz="1400" i="1">
                <a:solidFill>
                  <a:schemeClr val="bg2"/>
                </a:solidFill>
              </a:rPr>
              <a:t>Slide: Michael Schapira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D1268F-E245-734A-9895-BAED6562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BGP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DAABB0-A150-3245-BDEE-670A66FE0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4" y="5262584"/>
            <a:ext cx="3945311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marL="514350" indent="-5143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AutoNum type="arabicParenR"/>
              <a:defRPr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Prefer revenue generating routes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AutoNum type="arabicParenR"/>
              <a:defRPr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Prefer shorter routes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AutoNum type="arabicParenR"/>
              <a:defRPr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Do not carry transit traffic for free</a:t>
            </a:r>
          </a:p>
        </p:txBody>
      </p:sp>
    </p:spTree>
    <p:extLst>
      <p:ext uri="{BB962C8B-B14F-4D97-AF65-F5344CB8AC3E}">
        <p14:creationId xmlns:p14="http://schemas.microsoft.com/office/powerpoint/2010/main" val="217316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0C295E03-2AC9-7A4C-9AAE-38B29128D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  <a:ea typeface="ＭＳ Ｐゴシック" panose="020B0600070205080204" pitchFamily="34" charset="-128"/>
              </a:rPr>
              <a:t>BGP Issues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B1D92D40-6025-8240-A1E6-19CFE83FA4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Convergence problems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Protocol allows policy flexibility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Some legal policies prevent convergence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Even shortest-path policy converges slowly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Incentive for dishonesty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ISP pays for some routes, others free</a:t>
            </a:r>
          </a:p>
          <a:p>
            <a:r>
              <a:rPr lang="en-US" altLang="en-US" sz="2800" dirty="0">
                <a:solidFill>
                  <a:srgbClr val="FF7E79"/>
                </a:solidFill>
                <a:ea typeface="ＭＳ Ｐゴシック" panose="020B0600070205080204" pitchFamily="34" charset="-128"/>
              </a:rPr>
              <a:t>Security problems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Potential for disruptive attacks</a:t>
            </a:r>
          </a:p>
        </p:txBody>
      </p:sp>
    </p:spTree>
    <p:extLst>
      <p:ext uri="{BB962C8B-B14F-4D97-AF65-F5344CB8AC3E}">
        <p14:creationId xmlns:p14="http://schemas.microsoft.com/office/powerpoint/2010/main" val="52876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>
            <a:extLst>
              <a:ext uri="{FF2B5EF4-FFF2-40B4-BE49-F238E27FC236}">
                <a16:creationId xmlns:a16="http://schemas.microsoft.com/office/drawing/2014/main" id="{7DC671F2-CB0F-4B40-8B84-5EDD7A40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178" y="2153998"/>
            <a:ext cx="3008313" cy="1643062"/>
          </a:xfrm>
          <a:prstGeom prst="cloudCallout">
            <a:avLst>
              <a:gd name="adj1" fmla="val 5991"/>
              <a:gd name="adj2" fmla="val -21014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47107" name="AutoShape 3">
            <a:extLst>
              <a:ext uri="{FF2B5EF4-FFF2-40B4-BE49-F238E27FC236}">
                <a16:creationId xmlns:a16="http://schemas.microsoft.com/office/drawing/2014/main" id="{A5A7ADF4-DD14-4641-AE3B-34D70BCF2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378" y="3677998"/>
            <a:ext cx="2855913" cy="1795462"/>
          </a:xfrm>
          <a:prstGeom prst="cloudCallout">
            <a:avLst>
              <a:gd name="adj1" fmla="val -6310"/>
              <a:gd name="adj2" fmla="val -8708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47108" name="AutoShape 4">
            <a:extLst>
              <a:ext uri="{FF2B5EF4-FFF2-40B4-BE49-F238E27FC236}">
                <a16:creationId xmlns:a16="http://schemas.microsoft.com/office/drawing/2014/main" id="{C6E3C45E-D47C-3D47-AA49-8C7572733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90" y="2333386"/>
            <a:ext cx="2855912" cy="1795463"/>
          </a:xfrm>
          <a:prstGeom prst="cloudCallout">
            <a:avLst>
              <a:gd name="adj1" fmla="val 3750"/>
              <a:gd name="adj2" fmla="val 1815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47109" name="Line 5">
            <a:extLst>
              <a:ext uri="{FF2B5EF4-FFF2-40B4-BE49-F238E27FC236}">
                <a16:creationId xmlns:a16="http://schemas.microsoft.com/office/drawing/2014/main" id="{13905FFF-3531-2044-806C-7008AFB096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13728" y="2814399"/>
            <a:ext cx="479425" cy="390525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Line 6">
            <a:extLst>
              <a:ext uri="{FF2B5EF4-FFF2-40B4-BE49-F238E27FC236}">
                <a16:creationId xmlns:a16="http://schemas.microsoft.com/office/drawing/2014/main" id="{33879595-AD0F-364B-81EA-39DEE5015D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77091" y="3193811"/>
            <a:ext cx="701675" cy="168275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Line 7">
            <a:extLst>
              <a:ext uri="{FF2B5EF4-FFF2-40B4-BE49-F238E27FC236}">
                <a16:creationId xmlns:a16="http://schemas.microsoft.com/office/drawing/2014/main" id="{08C8A0BD-F7AD-0547-AC0C-37AAD487AB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0377" y="2922348"/>
            <a:ext cx="2082800" cy="127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68" name="Freeform 8">
            <a:extLst>
              <a:ext uri="{FF2B5EF4-FFF2-40B4-BE49-F238E27FC236}">
                <a16:creationId xmlns:a16="http://schemas.microsoft.com/office/drawing/2014/main" id="{68218499-C036-FB4E-BEE0-254986164718}"/>
              </a:ext>
            </a:extLst>
          </p:cNvPr>
          <p:cNvSpPr>
            <a:spLocks/>
          </p:cNvSpPr>
          <p:nvPr/>
        </p:nvSpPr>
        <p:spPr bwMode="auto">
          <a:xfrm>
            <a:off x="6234202" y="2966799"/>
            <a:ext cx="2224088" cy="1254125"/>
          </a:xfrm>
          <a:custGeom>
            <a:avLst/>
            <a:gdLst>
              <a:gd name="T0" fmla="*/ 2033588 w 1401"/>
              <a:gd name="T1" fmla="*/ 0 h 790"/>
              <a:gd name="T2" fmla="*/ 1885950 w 1401"/>
              <a:gd name="T3" fmla="*/ 882650 h 790"/>
              <a:gd name="T4" fmla="*/ 0 w 1401"/>
              <a:gd name="T5" fmla="*/ 1254125 h 7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01" h="790">
                <a:moveTo>
                  <a:pt x="1281" y="0"/>
                </a:moveTo>
                <a:cubicBezTo>
                  <a:pt x="1266" y="93"/>
                  <a:pt x="1401" y="424"/>
                  <a:pt x="1188" y="556"/>
                </a:cubicBezTo>
                <a:cubicBezTo>
                  <a:pt x="975" y="688"/>
                  <a:pt x="248" y="741"/>
                  <a:pt x="0" y="790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Tx/>
              <a:buChar char="•"/>
              <a:defRPr/>
            </a:pPr>
            <a:endParaRPr lang="en-US"/>
          </a:p>
        </p:txBody>
      </p:sp>
      <p:sp>
        <p:nvSpPr>
          <p:cNvPr id="47113" name="Line 9">
            <a:extLst>
              <a:ext uri="{FF2B5EF4-FFF2-40B4-BE49-F238E27FC236}">
                <a16:creationId xmlns:a16="http://schemas.microsoft.com/office/drawing/2014/main" id="{EE56BE01-8CA3-0E47-9B88-2FCF7D495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91" y="4362211"/>
            <a:ext cx="212725" cy="568325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Line 10">
            <a:extLst>
              <a:ext uri="{FF2B5EF4-FFF2-40B4-BE49-F238E27FC236}">
                <a16:creationId xmlns:a16="http://schemas.microsoft.com/office/drawing/2014/main" id="{F5E77744-813F-1345-AE25-BE6D863DD2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53003" y="4822585"/>
            <a:ext cx="568325" cy="2063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Line 11">
            <a:extLst>
              <a:ext uri="{FF2B5EF4-FFF2-40B4-BE49-F238E27FC236}">
                <a16:creationId xmlns:a16="http://schemas.microsoft.com/office/drawing/2014/main" id="{C531657F-E852-7C48-96DB-A32333F84F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89277" y="3797060"/>
            <a:ext cx="1943100" cy="11001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6" name="Line 12">
            <a:extLst>
              <a:ext uri="{FF2B5EF4-FFF2-40B4-BE49-F238E27FC236}">
                <a16:creationId xmlns:a16="http://schemas.microsoft.com/office/drawing/2014/main" id="{A39614DA-CE52-7D44-AC9A-7F33A34D3E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17877" y="2741374"/>
            <a:ext cx="692150" cy="33337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13">
            <a:extLst>
              <a:ext uri="{FF2B5EF4-FFF2-40B4-BE49-F238E27FC236}">
                <a16:creationId xmlns:a16="http://schemas.microsoft.com/office/drawing/2014/main" id="{EFDC74CF-A9C5-7644-A03C-E653151203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6241" y="3054111"/>
            <a:ext cx="90487" cy="423863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Line 14">
            <a:extLst>
              <a:ext uri="{FF2B5EF4-FFF2-40B4-BE49-F238E27FC236}">
                <a16:creationId xmlns:a16="http://schemas.microsoft.com/office/drawing/2014/main" id="{59662AB2-8C3D-8F4C-80F0-0508C800EB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9653" y="3905011"/>
            <a:ext cx="1236663" cy="612775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9" name="Rectangle 15">
            <a:extLst>
              <a:ext uri="{FF2B5EF4-FFF2-40B4-BE49-F238E27FC236}">
                <a16:creationId xmlns:a16="http://schemas.microsoft.com/office/drawing/2014/main" id="{8D44D281-6F3E-4B42-821E-7B704A3F0A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Evidence: Asymmetric Routes</a:t>
            </a:r>
          </a:p>
        </p:txBody>
      </p:sp>
      <p:sp>
        <p:nvSpPr>
          <p:cNvPr id="47120" name="Freeform 16">
            <a:extLst>
              <a:ext uri="{FF2B5EF4-FFF2-40B4-BE49-F238E27FC236}">
                <a16:creationId xmlns:a16="http://schemas.microsoft.com/office/drawing/2014/main" id="{F7FE690F-181A-AC49-AD54-14BA903E3CC3}"/>
              </a:ext>
            </a:extLst>
          </p:cNvPr>
          <p:cNvSpPr>
            <a:spLocks/>
          </p:cNvSpPr>
          <p:nvPr/>
        </p:nvSpPr>
        <p:spPr bwMode="auto">
          <a:xfrm>
            <a:off x="7683590" y="2303223"/>
            <a:ext cx="862012" cy="741362"/>
          </a:xfrm>
          <a:custGeom>
            <a:avLst/>
            <a:gdLst>
              <a:gd name="T0" fmla="*/ 2147483646 w 2716"/>
              <a:gd name="T1" fmla="*/ 2147483646 h 2333"/>
              <a:gd name="T2" fmla="*/ 2147483646 w 2716"/>
              <a:gd name="T3" fmla="*/ 0 h 2333"/>
              <a:gd name="T4" fmla="*/ 2147483646 w 2716"/>
              <a:gd name="T5" fmla="*/ 2147483646 h 2333"/>
              <a:gd name="T6" fmla="*/ 2147483646 w 2716"/>
              <a:gd name="T7" fmla="*/ 2147483646 h 2333"/>
              <a:gd name="T8" fmla="*/ 2147483646 w 2716"/>
              <a:gd name="T9" fmla="*/ 2147483646 h 2333"/>
              <a:gd name="T10" fmla="*/ 2147483646 w 2716"/>
              <a:gd name="T11" fmla="*/ 2147483646 h 2333"/>
              <a:gd name="T12" fmla="*/ 0 w 2716"/>
              <a:gd name="T13" fmla="*/ 2147483646 h 2333"/>
              <a:gd name="T14" fmla="*/ 2147483646 w 2716"/>
              <a:gd name="T15" fmla="*/ 2147483646 h 2333"/>
              <a:gd name="T16" fmla="*/ 2147483646 w 2716"/>
              <a:gd name="T17" fmla="*/ 2147483646 h 2333"/>
              <a:gd name="T18" fmla="*/ 2147483646 w 2716"/>
              <a:gd name="T19" fmla="*/ 2147483646 h 2333"/>
              <a:gd name="T20" fmla="*/ 2147483646 w 2716"/>
              <a:gd name="T21" fmla="*/ 2147483646 h 2333"/>
              <a:gd name="T22" fmla="*/ 2147483646 w 2716"/>
              <a:gd name="T23" fmla="*/ 2147483646 h 2333"/>
              <a:gd name="T24" fmla="*/ 2147483646 w 2716"/>
              <a:gd name="T25" fmla="*/ 2147483646 h 2333"/>
              <a:gd name="T26" fmla="*/ 2147483646 w 2716"/>
              <a:gd name="T27" fmla="*/ 2147483646 h 2333"/>
              <a:gd name="T28" fmla="*/ 2147483646 w 2716"/>
              <a:gd name="T29" fmla="*/ 2147483646 h 2333"/>
              <a:gd name="T30" fmla="*/ 2147483646 w 2716"/>
              <a:gd name="T31" fmla="*/ 2147483646 h 2333"/>
              <a:gd name="T32" fmla="*/ 2147483646 w 2716"/>
              <a:gd name="T33" fmla="*/ 2147483646 h 2333"/>
              <a:gd name="T34" fmla="*/ 2147483646 w 2716"/>
              <a:gd name="T35" fmla="*/ 2147483646 h 2333"/>
              <a:gd name="T36" fmla="*/ 2147483646 w 2716"/>
              <a:gd name="T37" fmla="*/ 2147483646 h 2333"/>
              <a:gd name="T38" fmla="*/ 2147483646 w 2716"/>
              <a:gd name="T39" fmla="*/ 2147483646 h 2333"/>
              <a:gd name="T40" fmla="*/ 2147483646 w 2716"/>
              <a:gd name="T41" fmla="*/ 2147483646 h 2333"/>
              <a:gd name="T42" fmla="*/ 2147483646 w 2716"/>
              <a:gd name="T43" fmla="*/ 2147483646 h 2333"/>
              <a:gd name="T44" fmla="*/ 2147483646 w 2716"/>
              <a:gd name="T45" fmla="*/ 2147483646 h 233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716" h="2333">
                <a:moveTo>
                  <a:pt x="1155" y="78"/>
                </a:moveTo>
                <a:lnTo>
                  <a:pt x="857" y="0"/>
                </a:lnTo>
                <a:lnTo>
                  <a:pt x="559" y="46"/>
                </a:lnTo>
                <a:lnTo>
                  <a:pt x="294" y="212"/>
                </a:lnTo>
                <a:lnTo>
                  <a:pt x="69" y="484"/>
                </a:lnTo>
                <a:lnTo>
                  <a:pt x="23" y="775"/>
                </a:lnTo>
                <a:lnTo>
                  <a:pt x="0" y="987"/>
                </a:lnTo>
                <a:lnTo>
                  <a:pt x="55" y="1279"/>
                </a:lnTo>
                <a:lnTo>
                  <a:pt x="241" y="1644"/>
                </a:lnTo>
                <a:lnTo>
                  <a:pt x="466" y="1882"/>
                </a:lnTo>
                <a:lnTo>
                  <a:pt x="1128" y="2015"/>
                </a:lnTo>
                <a:lnTo>
                  <a:pt x="1664" y="2247"/>
                </a:lnTo>
                <a:lnTo>
                  <a:pt x="2002" y="2333"/>
                </a:lnTo>
                <a:lnTo>
                  <a:pt x="2234" y="2280"/>
                </a:lnTo>
                <a:lnTo>
                  <a:pt x="2479" y="2048"/>
                </a:lnTo>
                <a:lnTo>
                  <a:pt x="2644" y="1737"/>
                </a:lnTo>
                <a:lnTo>
                  <a:pt x="2716" y="1266"/>
                </a:lnTo>
                <a:lnTo>
                  <a:pt x="2577" y="941"/>
                </a:lnTo>
                <a:lnTo>
                  <a:pt x="2088" y="775"/>
                </a:lnTo>
                <a:lnTo>
                  <a:pt x="1816" y="583"/>
                </a:lnTo>
                <a:lnTo>
                  <a:pt x="1155" y="78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1" name="Freeform 17">
            <a:extLst>
              <a:ext uri="{FF2B5EF4-FFF2-40B4-BE49-F238E27FC236}">
                <a16:creationId xmlns:a16="http://schemas.microsoft.com/office/drawing/2014/main" id="{829C6F7A-655E-EF4F-B28D-F946A06CC56D}"/>
              </a:ext>
            </a:extLst>
          </p:cNvPr>
          <p:cNvSpPr>
            <a:spLocks/>
          </p:cNvSpPr>
          <p:nvPr/>
        </p:nvSpPr>
        <p:spPr bwMode="auto">
          <a:xfrm>
            <a:off x="7689940" y="2314335"/>
            <a:ext cx="855662" cy="719138"/>
          </a:xfrm>
          <a:custGeom>
            <a:avLst/>
            <a:gdLst>
              <a:gd name="T0" fmla="*/ 2147483646 w 2696"/>
              <a:gd name="T1" fmla="*/ 2147483646 h 2267"/>
              <a:gd name="T2" fmla="*/ 2147483646 w 2696"/>
              <a:gd name="T3" fmla="*/ 2147483646 h 2267"/>
              <a:gd name="T4" fmla="*/ 2147483646 w 2696"/>
              <a:gd name="T5" fmla="*/ 2147483646 h 2267"/>
              <a:gd name="T6" fmla="*/ 2147483646 w 2696"/>
              <a:gd name="T7" fmla="*/ 2147483646 h 2267"/>
              <a:gd name="T8" fmla="*/ 2147483646 w 2696"/>
              <a:gd name="T9" fmla="*/ 2147483646 h 2267"/>
              <a:gd name="T10" fmla="*/ 2147483646 w 2696"/>
              <a:gd name="T11" fmla="*/ 2147483646 h 2267"/>
              <a:gd name="T12" fmla="*/ 2147483646 w 2696"/>
              <a:gd name="T13" fmla="*/ 2147483646 h 2267"/>
              <a:gd name="T14" fmla="*/ 2147483646 w 2696"/>
              <a:gd name="T15" fmla="*/ 2147483646 h 2267"/>
              <a:gd name="T16" fmla="*/ 2147483646 w 2696"/>
              <a:gd name="T17" fmla="*/ 2147483646 h 2267"/>
              <a:gd name="T18" fmla="*/ 2147483646 w 2696"/>
              <a:gd name="T19" fmla="*/ 2147483646 h 2267"/>
              <a:gd name="T20" fmla="*/ 2147483646 w 2696"/>
              <a:gd name="T21" fmla="*/ 2147483646 h 2267"/>
              <a:gd name="T22" fmla="*/ 2147483646 w 2696"/>
              <a:gd name="T23" fmla="*/ 2147483646 h 2267"/>
              <a:gd name="T24" fmla="*/ 2147483646 w 2696"/>
              <a:gd name="T25" fmla="*/ 2147483646 h 2267"/>
              <a:gd name="T26" fmla="*/ 2147483646 w 2696"/>
              <a:gd name="T27" fmla="*/ 2147483646 h 2267"/>
              <a:gd name="T28" fmla="*/ 2147483646 w 2696"/>
              <a:gd name="T29" fmla="*/ 2147483646 h 2267"/>
              <a:gd name="T30" fmla="*/ 2147483646 w 2696"/>
              <a:gd name="T31" fmla="*/ 2147483646 h 2267"/>
              <a:gd name="T32" fmla="*/ 2147483646 w 2696"/>
              <a:gd name="T33" fmla="*/ 2147483646 h 2267"/>
              <a:gd name="T34" fmla="*/ 2147483646 w 2696"/>
              <a:gd name="T35" fmla="*/ 2147483646 h 2267"/>
              <a:gd name="T36" fmla="*/ 2147483646 w 2696"/>
              <a:gd name="T37" fmla="*/ 2147483646 h 2267"/>
              <a:gd name="T38" fmla="*/ 2147483646 w 2696"/>
              <a:gd name="T39" fmla="*/ 2147483646 h 2267"/>
              <a:gd name="T40" fmla="*/ 2147483646 w 2696"/>
              <a:gd name="T41" fmla="*/ 2147483646 h 2267"/>
              <a:gd name="T42" fmla="*/ 2147483646 w 2696"/>
              <a:gd name="T43" fmla="*/ 2147483646 h 2267"/>
              <a:gd name="T44" fmla="*/ 2147483646 w 2696"/>
              <a:gd name="T45" fmla="*/ 2147483646 h 2267"/>
              <a:gd name="T46" fmla="*/ 2147483646 w 2696"/>
              <a:gd name="T47" fmla="*/ 2147483646 h 2267"/>
              <a:gd name="T48" fmla="*/ 2147483646 w 2696"/>
              <a:gd name="T49" fmla="*/ 2147483646 h 2267"/>
              <a:gd name="T50" fmla="*/ 2147483646 w 2696"/>
              <a:gd name="T51" fmla="*/ 2147483646 h 2267"/>
              <a:gd name="T52" fmla="*/ 2147483646 w 2696"/>
              <a:gd name="T53" fmla="*/ 2147483646 h 2267"/>
              <a:gd name="T54" fmla="*/ 2147483646 w 2696"/>
              <a:gd name="T55" fmla="*/ 2147483646 h 2267"/>
              <a:gd name="T56" fmla="*/ 2147483646 w 2696"/>
              <a:gd name="T57" fmla="*/ 2147483646 h 2267"/>
              <a:gd name="T58" fmla="*/ 2147483646 w 2696"/>
              <a:gd name="T59" fmla="*/ 2147483646 h 2267"/>
              <a:gd name="T60" fmla="*/ 2147483646 w 2696"/>
              <a:gd name="T61" fmla="*/ 2147483646 h 2267"/>
              <a:gd name="T62" fmla="*/ 2147483646 w 2696"/>
              <a:gd name="T63" fmla="*/ 2147483646 h 2267"/>
              <a:gd name="T64" fmla="*/ 2147483646 w 2696"/>
              <a:gd name="T65" fmla="*/ 2147483646 h 2267"/>
              <a:gd name="T66" fmla="*/ 2147483646 w 2696"/>
              <a:gd name="T67" fmla="*/ 2147483646 h 2267"/>
              <a:gd name="T68" fmla="*/ 2147483646 w 2696"/>
              <a:gd name="T69" fmla="*/ 2147483646 h 2267"/>
              <a:gd name="T70" fmla="*/ 2147483646 w 2696"/>
              <a:gd name="T71" fmla="*/ 2147483646 h 2267"/>
              <a:gd name="T72" fmla="*/ 2147483646 w 2696"/>
              <a:gd name="T73" fmla="*/ 2147483646 h 2267"/>
              <a:gd name="T74" fmla="*/ 0 w 2696"/>
              <a:gd name="T75" fmla="*/ 2147483646 h 2267"/>
              <a:gd name="T76" fmla="*/ 2147483646 w 2696"/>
              <a:gd name="T77" fmla="*/ 2147483646 h 2267"/>
              <a:gd name="T78" fmla="*/ 2147483646 w 2696"/>
              <a:gd name="T79" fmla="*/ 2147483646 h 2267"/>
              <a:gd name="T80" fmla="*/ 2147483646 w 2696"/>
              <a:gd name="T81" fmla="*/ 2147483646 h 2267"/>
              <a:gd name="T82" fmla="*/ 2147483646 w 2696"/>
              <a:gd name="T83" fmla="*/ 2147483646 h 2267"/>
              <a:gd name="T84" fmla="*/ 2147483646 w 2696"/>
              <a:gd name="T85" fmla="*/ 0 h 2267"/>
              <a:gd name="T86" fmla="*/ 2147483646 w 2696"/>
              <a:gd name="T87" fmla="*/ 2147483646 h 2267"/>
              <a:gd name="T88" fmla="*/ 2147483646 w 2696"/>
              <a:gd name="T89" fmla="*/ 2147483646 h 2267"/>
              <a:gd name="T90" fmla="*/ 2147483646 w 2696"/>
              <a:gd name="T91" fmla="*/ 2147483646 h 2267"/>
              <a:gd name="T92" fmla="*/ 2147483646 w 2696"/>
              <a:gd name="T93" fmla="*/ 2147483646 h 226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696" h="2267">
                <a:moveTo>
                  <a:pt x="737" y="305"/>
                </a:moveTo>
                <a:lnTo>
                  <a:pt x="579" y="345"/>
                </a:lnTo>
                <a:lnTo>
                  <a:pt x="440" y="351"/>
                </a:lnTo>
                <a:lnTo>
                  <a:pt x="313" y="451"/>
                </a:lnTo>
                <a:lnTo>
                  <a:pt x="234" y="590"/>
                </a:lnTo>
                <a:lnTo>
                  <a:pt x="241" y="756"/>
                </a:lnTo>
                <a:lnTo>
                  <a:pt x="301" y="915"/>
                </a:lnTo>
                <a:lnTo>
                  <a:pt x="585" y="1088"/>
                </a:lnTo>
                <a:lnTo>
                  <a:pt x="704" y="1186"/>
                </a:lnTo>
                <a:lnTo>
                  <a:pt x="770" y="1306"/>
                </a:lnTo>
                <a:lnTo>
                  <a:pt x="849" y="1524"/>
                </a:lnTo>
                <a:lnTo>
                  <a:pt x="1572" y="2048"/>
                </a:lnTo>
                <a:lnTo>
                  <a:pt x="1711" y="2088"/>
                </a:lnTo>
                <a:lnTo>
                  <a:pt x="1890" y="2094"/>
                </a:lnTo>
                <a:lnTo>
                  <a:pt x="2015" y="2068"/>
                </a:lnTo>
                <a:lnTo>
                  <a:pt x="2127" y="2022"/>
                </a:lnTo>
                <a:lnTo>
                  <a:pt x="2214" y="1895"/>
                </a:lnTo>
                <a:lnTo>
                  <a:pt x="2366" y="1663"/>
                </a:lnTo>
                <a:lnTo>
                  <a:pt x="2419" y="1478"/>
                </a:lnTo>
                <a:lnTo>
                  <a:pt x="2412" y="1286"/>
                </a:lnTo>
                <a:lnTo>
                  <a:pt x="2307" y="1134"/>
                </a:lnTo>
                <a:lnTo>
                  <a:pt x="2167" y="1040"/>
                </a:lnTo>
                <a:lnTo>
                  <a:pt x="2015" y="941"/>
                </a:lnTo>
                <a:lnTo>
                  <a:pt x="1942" y="816"/>
                </a:lnTo>
                <a:lnTo>
                  <a:pt x="1869" y="584"/>
                </a:lnTo>
                <a:lnTo>
                  <a:pt x="2035" y="709"/>
                </a:lnTo>
                <a:lnTo>
                  <a:pt x="2323" y="808"/>
                </a:lnTo>
                <a:lnTo>
                  <a:pt x="2527" y="910"/>
                </a:lnTo>
                <a:lnTo>
                  <a:pt x="2696" y="1233"/>
                </a:lnTo>
                <a:lnTo>
                  <a:pt x="2611" y="1730"/>
                </a:lnTo>
                <a:lnTo>
                  <a:pt x="2485" y="1995"/>
                </a:lnTo>
                <a:lnTo>
                  <a:pt x="2280" y="2174"/>
                </a:lnTo>
                <a:lnTo>
                  <a:pt x="2121" y="2267"/>
                </a:lnTo>
                <a:lnTo>
                  <a:pt x="1896" y="2267"/>
                </a:lnTo>
                <a:lnTo>
                  <a:pt x="1618" y="2188"/>
                </a:lnTo>
                <a:lnTo>
                  <a:pt x="1108" y="1982"/>
                </a:lnTo>
                <a:lnTo>
                  <a:pt x="321" y="1777"/>
                </a:lnTo>
                <a:lnTo>
                  <a:pt x="0" y="1038"/>
                </a:lnTo>
                <a:lnTo>
                  <a:pt x="22" y="630"/>
                </a:lnTo>
                <a:lnTo>
                  <a:pt x="188" y="279"/>
                </a:lnTo>
                <a:lnTo>
                  <a:pt x="440" y="67"/>
                </a:lnTo>
                <a:lnTo>
                  <a:pt x="777" y="13"/>
                </a:lnTo>
                <a:lnTo>
                  <a:pt x="1036" y="0"/>
                </a:lnTo>
                <a:lnTo>
                  <a:pt x="1181" y="53"/>
                </a:lnTo>
                <a:lnTo>
                  <a:pt x="737" y="305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2" name="Freeform 18">
            <a:extLst>
              <a:ext uri="{FF2B5EF4-FFF2-40B4-BE49-F238E27FC236}">
                <a16:creationId xmlns:a16="http://schemas.microsoft.com/office/drawing/2014/main" id="{45BE8881-AAA9-5640-8146-58A3CBCDC7D3}"/>
              </a:ext>
            </a:extLst>
          </p:cNvPr>
          <p:cNvSpPr>
            <a:spLocks/>
          </p:cNvSpPr>
          <p:nvPr/>
        </p:nvSpPr>
        <p:spPr bwMode="auto">
          <a:xfrm>
            <a:off x="7655016" y="2282586"/>
            <a:ext cx="695325" cy="665163"/>
          </a:xfrm>
          <a:custGeom>
            <a:avLst/>
            <a:gdLst>
              <a:gd name="T0" fmla="*/ 2147483646 w 2190"/>
              <a:gd name="T1" fmla="*/ 2147483646 h 2094"/>
              <a:gd name="T2" fmla="*/ 2147483646 w 2190"/>
              <a:gd name="T3" fmla="*/ 2147483646 h 2094"/>
              <a:gd name="T4" fmla="*/ 2147483646 w 2190"/>
              <a:gd name="T5" fmla="*/ 2147483646 h 2094"/>
              <a:gd name="T6" fmla="*/ 2147483646 w 2190"/>
              <a:gd name="T7" fmla="*/ 2147483646 h 2094"/>
              <a:gd name="T8" fmla="*/ 2147483646 w 2190"/>
              <a:gd name="T9" fmla="*/ 2147483646 h 2094"/>
              <a:gd name="T10" fmla="*/ 2147483646 w 2190"/>
              <a:gd name="T11" fmla="*/ 2147483646 h 2094"/>
              <a:gd name="T12" fmla="*/ 2147483646 w 2190"/>
              <a:gd name="T13" fmla="*/ 2147483646 h 2094"/>
              <a:gd name="T14" fmla="*/ 2147483646 w 2190"/>
              <a:gd name="T15" fmla="*/ 2147483646 h 2094"/>
              <a:gd name="T16" fmla="*/ 2147483646 w 2190"/>
              <a:gd name="T17" fmla="*/ 2147483646 h 2094"/>
              <a:gd name="T18" fmla="*/ 2147483646 w 2190"/>
              <a:gd name="T19" fmla="*/ 2147483646 h 2094"/>
              <a:gd name="T20" fmla="*/ 2147483646 w 2190"/>
              <a:gd name="T21" fmla="*/ 2147483646 h 2094"/>
              <a:gd name="T22" fmla="*/ 2147483646 w 2190"/>
              <a:gd name="T23" fmla="*/ 2147483646 h 2094"/>
              <a:gd name="T24" fmla="*/ 2147483646 w 2190"/>
              <a:gd name="T25" fmla="*/ 2147483646 h 2094"/>
              <a:gd name="T26" fmla="*/ 2147483646 w 2190"/>
              <a:gd name="T27" fmla="*/ 2147483646 h 2094"/>
              <a:gd name="T28" fmla="*/ 2147483646 w 2190"/>
              <a:gd name="T29" fmla="*/ 2147483646 h 2094"/>
              <a:gd name="T30" fmla="*/ 2147483646 w 2190"/>
              <a:gd name="T31" fmla="*/ 2147483646 h 2094"/>
              <a:gd name="T32" fmla="*/ 2147483646 w 2190"/>
              <a:gd name="T33" fmla="*/ 2147483646 h 2094"/>
              <a:gd name="T34" fmla="*/ 2147483646 w 2190"/>
              <a:gd name="T35" fmla="*/ 2147483646 h 2094"/>
              <a:gd name="T36" fmla="*/ 2147483646 w 2190"/>
              <a:gd name="T37" fmla="*/ 2147483646 h 2094"/>
              <a:gd name="T38" fmla="*/ 0 w 2190"/>
              <a:gd name="T39" fmla="*/ 2147483646 h 2094"/>
              <a:gd name="T40" fmla="*/ 2147483646 w 2190"/>
              <a:gd name="T41" fmla="*/ 2147483646 h 2094"/>
              <a:gd name="T42" fmla="*/ 2147483646 w 2190"/>
              <a:gd name="T43" fmla="*/ 2147483646 h 2094"/>
              <a:gd name="T44" fmla="*/ 2147483646 w 2190"/>
              <a:gd name="T45" fmla="*/ 2147483646 h 2094"/>
              <a:gd name="T46" fmla="*/ 2147483646 w 2190"/>
              <a:gd name="T47" fmla="*/ 2147483646 h 2094"/>
              <a:gd name="T48" fmla="*/ 2147483646 w 2190"/>
              <a:gd name="T49" fmla="*/ 2147483646 h 2094"/>
              <a:gd name="T50" fmla="*/ 2147483646 w 2190"/>
              <a:gd name="T51" fmla="*/ 2147483646 h 2094"/>
              <a:gd name="T52" fmla="*/ 2147483646 w 2190"/>
              <a:gd name="T53" fmla="*/ 2147483646 h 2094"/>
              <a:gd name="T54" fmla="*/ 2147483646 w 2190"/>
              <a:gd name="T55" fmla="*/ 2147483646 h 2094"/>
              <a:gd name="T56" fmla="*/ 2147483646 w 2190"/>
              <a:gd name="T57" fmla="*/ 2147483646 h 2094"/>
              <a:gd name="T58" fmla="*/ 2147483646 w 2190"/>
              <a:gd name="T59" fmla="*/ 2147483646 h 2094"/>
              <a:gd name="T60" fmla="*/ 2147483646 w 2190"/>
              <a:gd name="T61" fmla="*/ 2147483646 h 2094"/>
              <a:gd name="T62" fmla="*/ 2147483646 w 2190"/>
              <a:gd name="T63" fmla="*/ 2147483646 h 2094"/>
              <a:gd name="T64" fmla="*/ 2147483646 w 2190"/>
              <a:gd name="T65" fmla="*/ 2147483646 h 2094"/>
              <a:gd name="T66" fmla="*/ 2147483646 w 2190"/>
              <a:gd name="T67" fmla="*/ 2147483646 h 2094"/>
              <a:gd name="T68" fmla="*/ 2147483646 w 2190"/>
              <a:gd name="T69" fmla="*/ 2147483646 h 2094"/>
              <a:gd name="T70" fmla="*/ 2147483646 w 2190"/>
              <a:gd name="T71" fmla="*/ 2147483646 h 2094"/>
              <a:gd name="T72" fmla="*/ 2147483646 w 2190"/>
              <a:gd name="T73" fmla="*/ 2147483646 h 2094"/>
              <a:gd name="T74" fmla="*/ 2147483646 w 2190"/>
              <a:gd name="T75" fmla="*/ 2147483646 h 2094"/>
              <a:gd name="T76" fmla="*/ 2147483646 w 2190"/>
              <a:gd name="T77" fmla="*/ 2147483646 h 2094"/>
              <a:gd name="T78" fmla="*/ 2147483646 w 2190"/>
              <a:gd name="T79" fmla="*/ 2147483646 h 2094"/>
              <a:gd name="T80" fmla="*/ 2147483646 w 2190"/>
              <a:gd name="T81" fmla="*/ 2147483646 h 2094"/>
              <a:gd name="T82" fmla="*/ 2147483646 w 2190"/>
              <a:gd name="T83" fmla="*/ 2147483646 h 2094"/>
              <a:gd name="T84" fmla="*/ 2147483646 w 2190"/>
              <a:gd name="T85" fmla="*/ 2147483646 h 2094"/>
              <a:gd name="T86" fmla="*/ 2147483646 w 2190"/>
              <a:gd name="T87" fmla="*/ 2147483646 h 2094"/>
              <a:gd name="T88" fmla="*/ 2147483646 w 2190"/>
              <a:gd name="T89" fmla="*/ 2147483646 h 2094"/>
              <a:gd name="T90" fmla="*/ 2147483646 w 2190"/>
              <a:gd name="T91" fmla="*/ 2147483646 h 2094"/>
              <a:gd name="T92" fmla="*/ 2147483646 w 2190"/>
              <a:gd name="T93" fmla="*/ 2147483646 h 2094"/>
              <a:gd name="T94" fmla="*/ 2147483646 w 2190"/>
              <a:gd name="T95" fmla="*/ 2147483646 h 2094"/>
              <a:gd name="T96" fmla="*/ 2147483646 w 2190"/>
              <a:gd name="T97" fmla="*/ 2147483646 h 2094"/>
              <a:gd name="T98" fmla="*/ 2147483646 w 2190"/>
              <a:gd name="T99" fmla="*/ 2147483646 h 209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190" h="2094">
                <a:moveTo>
                  <a:pt x="736" y="322"/>
                </a:moveTo>
                <a:lnTo>
                  <a:pt x="889" y="234"/>
                </a:lnTo>
                <a:lnTo>
                  <a:pt x="1323" y="108"/>
                </a:lnTo>
                <a:lnTo>
                  <a:pt x="1746" y="25"/>
                </a:lnTo>
                <a:lnTo>
                  <a:pt x="1893" y="0"/>
                </a:lnTo>
                <a:lnTo>
                  <a:pt x="1954" y="1"/>
                </a:lnTo>
                <a:lnTo>
                  <a:pt x="2026" y="42"/>
                </a:lnTo>
                <a:lnTo>
                  <a:pt x="2089" y="129"/>
                </a:lnTo>
                <a:lnTo>
                  <a:pt x="2114" y="220"/>
                </a:lnTo>
                <a:lnTo>
                  <a:pt x="1984" y="992"/>
                </a:lnTo>
                <a:lnTo>
                  <a:pt x="1939" y="1283"/>
                </a:lnTo>
                <a:lnTo>
                  <a:pt x="1892" y="1340"/>
                </a:lnTo>
                <a:lnTo>
                  <a:pt x="1712" y="1307"/>
                </a:lnTo>
                <a:lnTo>
                  <a:pt x="1624" y="1343"/>
                </a:lnTo>
                <a:lnTo>
                  <a:pt x="1718" y="1395"/>
                </a:lnTo>
                <a:lnTo>
                  <a:pt x="1843" y="1425"/>
                </a:lnTo>
                <a:lnTo>
                  <a:pt x="1850" y="1487"/>
                </a:lnTo>
                <a:lnTo>
                  <a:pt x="2118" y="1489"/>
                </a:lnTo>
                <a:lnTo>
                  <a:pt x="2159" y="1489"/>
                </a:lnTo>
                <a:lnTo>
                  <a:pt x="2130" y="1676"/>
                </a:lnTo>
                <a:lnTo>
                  <a:pt x="2097" y="1880"/>
                </a:lnTo>
                <a:lnTo>
                  <a:pt x="2183" y="1970"/>
                </a:lnTo>
                <a:lnTo>
                  <a:pt x="2190" y="2015"/>
                </a:lnTo>
                <a:lnTo>
                  <a:pt x="2110" y="2094"/>
                </a:lnTo>
                <a:lnTo>
                  <a:pt x="898" y="2019"/>
                </a:lnTo>
                <a:lnTo>
                  <a:pt x="458" y="2050"/>
                </a:lnTo>
                <a:lnTo>
                  <a:pt x="409" y="2014"/>
                </a:lnTo>
                <a:lnTo>
                  <a:pt x="323" y="2005"/>
                </a:lnTo>
                <a:lnTo>
                  <a:pt x="293" y="1984"/>
                </a:lnTo>
                <a:lnTo>
                  <a:pt x="265" y="1780"/>
                </a:lnTo>
                <a:lnTo>
                  <a:pt x="198" y="1604"/>
                </a:lnTo>
                <a:lnTo>
                  <a:pt x="157" y="1585"/>
                </a:lnTo>
                <a:lnTo>
                  <a:pt x="157" y="1557"/>
                </a:lnTo>
                <a:lnTo>
                  <a:pt x="165" y="1527"/>
                </a:lnTo>
                <a:lnTo>
                  <a:pt x="153" y="1465"/>
                </a:lnTo>
                <a:lnTo>
                  <a:pt x="89" y="1498"/>
                </a:lnTo>
                <a:lnTo>
                  <a:pt x="47" y="1489"/>
                </a:lnTo>
                <a:lnTo>
                  <a:pt x="72" y="1405"/>
                </a:lnTo>
                <a:lnTo>
                  <a:pt x="13" y="1335"/>
                </a:lnTo>
                <a:lnTo>
                  <a:pt x="0" y="1275"/>
                </a:lnTo>
                <a:lnTo>
                  <a:pt x="3" y="1220"/>
                </a:lnTo>
                <a:lnTo>
                  <a:pt x="38" y="1184"/>
                </a:lnTo>
                <a:lnTo>
                  <a:pt x="65" y="1152"/>
                </a:lnTo>
                <a:lnTo>
                  <a:pt x="30" y="1058"/>
                </a:lnTo>
                <a:lnTo>
                  <a:pt x="88" y="1035"/>
                </a:lnTo>
                <a:lnTo>
                  <a:pt x="98" y="1143"/>
                </a:lnTo>
                <a:lnTo>
                  <a:pt x="149" y="1143"/>
                </a:lnTo>
                <a:lnTo>
                  <a:pt x="258" y="1417"/>
                </a:lnTo>
                <a:lnTo>
                  <a:pt x="286" y="1311"/>
                </a:lnTo>
                <a:lnTo>
                  <a:pt x="255" y="1258"/>
                </a:lnTo>
                <a:lnTo>
                  <a:pt x="212" y="1198"/>
                </a:lnTo>
                <a:lnTo>
                  <a:pt x="199" y="1132"/>
                </a:lnTo>
                <a:lnTo>
                  <a:pt x="223" y="1069"/>
                </a:lnTo>
                <a:lnTo>
                  <a:pt x="275" y="1050"/>
                </a:lnTo>
                <a:lnTo>
                  <a:pt x="332" y="1066"/>
                </a:lnTo>
                <a:lnTo>
                  <a:pt x="361" y="1144"/>
                </a:lnTo>
                <a:lnTo>
                  <a:pt x="354" y="1187"/>
                </a:lnTo>
                <a:lnTo>
                  <a:pt x="316" y="1253"/>
                </a:lnTo>
                <a:lnTo>
                  <a:pt x="325" y="1335"/>
                </a:lnTo>
                <a:lnTo>
                  <a:pt x="388" y="1500"/>
                </a:lnTo>
                <a:lnTo>
                  <a:pt x="419" y="1206"/>
                </a:lnTo>
                <a:lnTo>
                  <a:pt x="413" y="1179"/>
                </a:lnTo>
                <a:lnTo>
                  <a:pt x="426" y="1157"/>
                </a:lnTo>
                <a:lnTo>
                  <a:pt x="414" y="1129"/>
                </a:lnTo>
                <a:lnTo>
                  <a:pt x="430" y="1110"/>
                </a:lnTo>
                <a:lnTo>
                  <a:pt x="421" y="1090"/>
                </a:lnTo>
                <a:lnTo>
                  <a:pt x="444" y="1071"/>
                </a:lnTo>
                <a:lnTo>
                  <a:pt x="451" y="1038"/>
                </a:lnTo>
                <a:lnTo>
                  <a:pt x="449" y="976"/>
                </a:lnTo>
                <a:lnTo>
                  <a:pt x="510" y="969"/>
                </a:lnTo>
                <a:lnTo>
                  <a:pt x="540" y="969"/>
                </a:lnTo>
                <a:lnTo>
                  <a:pt x="542" y="916"/>
                </a:lnTo>
                <a:lnTo>
                  <a:pt x="692" y="879"/>
                </a:lnTo>
                <a:lnTo>
                  <a:pt x="739" y="980"/>
                </a:lnTo>
                <a:lnTo>
                  <a:pt x="586" y="1379"/>
                </a:lnTo>
                <a:lnTo>
                  <a:pt x="582" y="1401"/>
                </a:lnTo>
                <a:lnTo>
                  <a:pt x="658" y="1435"/>
                </a:lnTo>
                <a:lnTo>
                  <a:pt x="678" y="1462"/>
                </a:lnTo>
                <a:lnTo>
                  <a:pt x="678" y="1495"/>
                </a:lnTo>
                <a:lnTo>
                  <a:pt x="631" y="1521"/>
                </a:lnTo>
                <a:lnTo>
                  <a:pt x="603" y="1618"/>
                </a:lnTo>
                <a:lnTo>
                  <a:pt x="581" y="1796"/>
                </a:lnTo>
                <a:lnTo>
                  <a:pt x="683" y="1693"/>
                </a:lnTo>
                <a:lnTo>
                  <a:pt x="774" y="1684"/>
                </a:lnTo>
                <a:lnTo>
                  <a:pt x="755" y="1602"/>
                </a:lnTo>
                <a:lnTo>
                  <a:pt x="767" y="1559"/>
                </a:lnTo>
                <a:lnTo>
                  <a:pt x="1019" y="1539"/>
                </a:lnTo>
                <a:lnTo>
                  <a:pt x="1018" y="1502"/>
                </a:lnTo>
                <a:lnTo>
                  <a:pt x="1048" y="1481"/>
                </a:lnTo>
                <a:lnTo>
                  <a:pt x="1085" y="1469"/>
                </a:lnTo>
                <a:lnTo>
                  <a:pt x="1154" y="1412"/>
                </a:lnTo>
                <a:lnTo>
                  <a:pt x="1153" y="1344"/>
                </a:lnTo>
                <a:lnTo>
                  <a:pt x="957" y="1280"/>
                </a:lnTo>
                <a:lnTo>
                  <a:pt x="898" y="1053"/>
                </a:lnTo>
                <a:lnTo>
                  <a:pt x="803" y="687"/>
                </a:lnTo>
                <a:lnTo>
                  <a:pt x="760" y="524"/>
                </a:lnTo>
                <a:lnTo>
                  <a:pt x="738" y="369"/>
                </a:lnTo>
                <a:lnTo>
                  <a:pt x="736" y="3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3" name="Freeform 19">
            <a:extLst>
              <a:ext uri="{FF2B5EF4-FFF2-40B4-BE49-F238E27FC236}">
                <a16:creationId xmlns:a16="http://schemas.microsoft.com/office/drawing/2014/main" id="{F3A3E39F-1CF6-DA4A-A5EE-6B00ADE0639D}"/>
              </a:ext>
            </a:extLst>
          </p:cNvPr>
          <p:cNvSpPr>
            <a:spLocks/>
          </p:cNvSpPr>
          <p:nvPr/>
        </p:nvSpPr>
        <p:spPr bwMode="auto">
          <a:xfrm>
            <a:off x="7655016" y="2560398"/>
            <a:ext cx="230187" cy="361950"/>
          </a:xfrm>
          <a:custGeom>
            <a:avLst/>
            <a:gdLst>
              <a:gd name="T0" fmla="*/ 2147483646 w 725"/>
              <a:gd name="T1" fmla="*/ 2147483646 h 1139"/>
              <a:gd name="T2" fmla="*/ 2147483646 w 725"/>
              <a:gd name="T3" fmla="*/ 2147483646 h 1139"/>
              <a:gd name="T4" fmla="*/ 2147483646 w 725"/>
              <a:gd name="T5" fmla="*/ 2147483646 h 1139"/>
              <a:gd name="T6" fmla="*/ 2147483646 w 725"/>
              <a:gd name="T7" fmla="*/ 2147483646 h 1139"/>
              <a:gd name="T8" fmla="*/ 2147483646 w 725"/>
              <a:gd name="T9" fmla="*/ 2147483646 h 1139"/>
              <a:gd name="T10" fmla="*/ 2147483646 w 725"/>
              <a:gd name="T11" fmla="*/ 2147483646 h 1139"/>
              <a:gd name="T12" fmla="*/ 2147483646 w 725"/>
              <a:gd name="T13" fmla="*/ 2147483646 h 1139"/>
              <a:gd name="T14" fmla="*/ 2147483646 w 725"/>
              <a:gd name="T15" fmla="*/ 2147483646 h 1139"/>
              <a:gd name="T16" fmla="*/ 2147483646 w 725"/>
              <a:gd name="T17" fmla="*/ 2147483646 h 1139"/>
              <a:gd name="T18" fmla="*/ 2147483646 w 725"/>
              <a:gd name="T19" fmla="*/ 2147483646 h 1139"/>
              <a:gd name="T20" fmla="*/ 2147483646 w 725"/>
              <a:gd name="T21" fmla="*/ 2147483646 h 1139"/>
              <a:gd name="T22" fmla="*/ 2147483646 w 725"/>
              <a:gd name="T23" fmla="*/ 2147483646 h 1139"/>
              <a:gd name="T24" fmla="*/ 2147483646 w 725"/>
              <a:gd name="T25" fmla="*/ 2147483646 h 1139"/>
              <a:gd name="T26" fmla="*/ 0 w 725"/>
              <a:gd name="T27" fmla="*/ 2147483646 h 1139"/>
              <a:gd name="T28" fmla="*/ 2147483646 w 725"/>
              <a:gd name="T29" fmla="*/ 2147483646 h 1139"/>
              <a:gd name="T30" fmla="*/ 2147483646 w 725"/>
              <a:gd name="T31" fmla="*/ 2147483646 h 1139"/>
              <a:gd name="T32" fmla="*/ 2147483646 w 725"/>
              <a:gd name="T33" fmla="*/ 2147483646 h 1139"/>
              <a:gd name="T34" fmla="*/ 2147483646 w 725"/>
              <a:gd name="T35" fmla="*/ 2147483646 h 1139"/>
              <a:gd name="T36" fmla="*/ 2147483646 w 725"/>
              <a:gd name="T37" fmla="*/ 2147483646 h 1139"/>
              <a:gd name="T38" fmla="*/ 2147483646 w 725"/>
              <a:gd name="T39" fmla="*/ 2147483646 h 1139"/>
              <a:gd name="T40" fmla="*/ 2147483646 w 725"/>
              <a:gd name="T41" fmla="*/ 2147483646 h 1139"/>
              <a:gd name="T42" fmla="*/ 2147483646 w 725"/>
              <a:gd name="T43" fmla="*/ 2147483646 h 1139"/>
              <a:gd name="T44" fmla="*/ 2147483646 w 725"/>
              <a:gd name="T45" fmla="*/ 2147483646 h 1139"/>
              <a:gd name="T46" fmla="*/ 2147483646 w 725"/>
              <a:gd name="T47" fmla="*/ 2147483646 h 1139"/>
              <a:gd name="T48" fmla="*/ 2147483646 w 725"/>
              <a:gd name="T49" fmla="*/ 2147483646 h 1139"/>
              <a:gd name="T50" fmla="*/ 2147483646 w 725"/>
              <a:gd name="T51" fmla="*/ 2147483646 h 1139"/>
              <a:gd name="T52" fmla="*/ 2147483646 w 725"/>
              <a:gd name="T53" fmla="*/ 2147483646 h 1139"/>
              <a:gd name="T54" fmla="*/ 2147483646 w 725"/>
              <a:gd name="T55" fmla="*/ 2147483646 h 1139"/>
              <a:gd name="T56" fmla="*/ 2147483646 w 725"/>
              <a:gd name="T57" fmla="*/ 2147483646 h 1139"/>
              <a:gd name="T58" fmla="*/ 2147483646 w 725"/>
              <a:gd name="T59" fmla="*/ 2147483646 h 1139"/>
              <a:gd name="T60" fmla="*/ 2147483646 w 725"/>
              <a:gd name="T61" fmla="*/ 2147483646 h 1139"/>
              <a:gd name="T62" fmla="*/ 2147483646 w 725"/>
              <a:gd name="T63" fmla="*/ 2147483646 h 1139"/>
              <a:gd name="T64" fmla="*/ 2147483646 w 725"/>
              <a:gd name="T65" fmla="*/ 2147483646 h 1139"/>
              <a:gd name="T66" fmla="*/ 2147483646 w 725"/>
              <a:gd name="T67" fmla="*/ 2147483646 h 113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725" h="1139">
                <a:moveTo>
                  <a:pt x="542" y="71"/>
                </a:moveTo>
                <a:lnTo>
                  <a:pt x="549" y="34"/>
                </a:lnTo>
                <a:lnTo>
                  <a:pt x="688" y="0"/>
                </a:lnTo>
                <a:lnTo>
                  <a:pt x="725" y="98"/>
                </a:lnTo>
                <a:lnTo>
                  <a:pt x="577" y="521"/>
                </a:lnTo>
                <a:lnTo>
                  <a:pt x="664" y="573"/>
                </a:lnTo>
                <a:lnTo>
                  <a:pt x="660" y="612"/>
                </a:lnTo>
                <a:lnTo>
                  <a:pt x="620" y="644"/>
                </a:lnTo>
                <a:lnTo>
                  <a:pt x="561" y="939"/>
                </a:lnTo>
                <a:lnTo>
                  <a:pt x="540" y="1087"/>
                </a:lnTo>
                <a:lnTo>
                  <a:pt x="509" y="1126"/>
                </a:lnTo>
                <a:lnTo>
                  <a:pt x="418" y="1139"/>
                </a:lnTo>
                <a:lnTo>
                  <a:pt x="296" y="1118"/>
                </a:lnTo>
                <a:lnTo>
                  <a:pt x="278" y="1094"/>
                </a:lnTo>
                <a:lnTo>
                  <a:pt x="259" y="888"/>
                </a:lnTo>
                <a:lnTo>
                  <a:pt x="217" y="756"/>
                </a:lnTo>
                <a:lnTo>
                  <a:pt x="190" y="716"/>
                </a:lnTo>
                <a:lnTo>
                  <a:pt x="166" y="707"/>
                </a:lnTo>
                <a:lnTo>
                  <a:pt x="133" y="674"/>
                </a:lnTo>
                <a:lnTo>
                  <a:pt x="132" y="644"/>
                </a:lnTo>
                <a:lnTo>
                  <a:pt x="164" y="615"/>
                </a:lnTo>
                <a:lnTo>
                  <a:pt x="130" y="576"/>
                </a:lnTo>
                <a:lnTo>
                  <a:pt x="107" y="614"/>
                </a:lnTo>
                <a:lnTo>
                  <a:pt x="64" y="606"/>
                </a:lnTo>
                <a:lnTo>
                  <a:pt x="55" y="583"/>
                </a:lnTo>
                <a:lnTo>
                  <a:pt x="74" y="526"/>
                </a:lnTo>
                <a:lnTo>
                  <a:pt x="42" y="478"/>
                </a:lnTo>
                <a:lnTo>
                  <a:pt x="0" y="411"/>
                </a:lnTo>
                <a:lnTo>
                  <a:pt x="8" y="338"/>
                </a:lnTo>
                <a:lnTo>
                  <a:pt x="39" y="292"/>
                </a:lnTo>
                <a:lnTo>
                  <a:pt x="76" y="263"/>
                </a:lnTo>
                <a:lnTo>
                  <a:pt x="44" y="169"/>
                </a:lnTo>
                <a:lnTo>
                  <a:pt x="89" y="157"/>
                </a:lnTo>
                <a:lnTo>
                  <a:pt x="110" y="157"/>
                </a:lnTo>
                <a:lnTo>
                  <a:pt x="102" y="196"/>
                </a:lnTo>
                <a:lnTo>
                  <a:pt x="113" y="240"/>
                </a:lnTo>
                <a:lnTo>
                  <a:pt x="148" y="252"/>
                </a:lnTo>
                <a:lnTo>
                  <a:pt x="175" y="301"/>
                </a:lnTo>
                <a:lnTo>
                  <a:pt x="245" y="520"/>
                </a:lnTo>
                <a:lnTo>
                  <a:pt x="268" y="478"/>
                </a:lnTo>
                <a:lnTo>
                  <a:pt x="282" y="418"/>
                </a:lnTo>
                <a:lnTo>
                  <a:pt x="251" y="366"/>
                </a:lnTo>
                <a:lnTo>
                  <a:pt x="209" y="302"/>
                </a:lnTo>
                <a:lnTo>
                  <a:pt x="205" y="229"/>
                </a:lnTo>
                <a:lnTo>
                  <a:pt x="238" y="177"/>
                </a:lnTo>
                <a:lnTo>
                  <a:pt x="279" y="163"/>
                </a:lnTo>
                <a:lnTo>
                  <a:pt x="313" y="172"/>
                </a:lnTo>
                <a:lnTo>
                  <a:pt x="359" y="205"/>
                </a:lnTo>
                <a:lnTo>
                  <a:pt x="380" y="272"/>
                </a:lnTo>
                <a:lnTo>
                  <a:pt x="329" y="357"/>
                </a:lnTo>
                <a:lnTo>
                  <a:pt x="321" y="412"/>
                </a:lnTo>
                <a:lnTo>
                  <a:pt x="359" y="532"/>
                </a:lnTo>
                <a:lnTo>
                  <a:pt x="359" y="604"/>
                </a:lnTo>
                <a:lnTo>
                  <a:pt x="387" y="606"/>
                </a:lnTo>
                <a:lnTo>
                  <a:pt x="433" y="346"/>
                </a:lnTo>
                <a:lnTo>
                  <a:pt x="438" y="311"/>
                </a:lnTo>
                <a:lnTo>
                  <a:pt x="424" y="286"/>
                </a:lnTo>
                <a:lnTo>
                  <a:pt x="435" y="271"/>
                </a:lnTo>
                <a:lnTo>
                  <a:pt x="426" y="241"/>
                </a:lnTo>
                <a:lnTo>
                  <a:pt x="441" y="228"/>
                </a:lnTo>
                <a:lnTo>
                  <a:pt x="431" y="208"/>
                </a:lnTo>
                <a:lnTo>
                  <a:pt x="460" y="190"/>
                </a:lnTo>
                <a:lnTo>
                  <a:pt x="457" y="159"/>
                </a:lnTo>
                <a:lnTo>
                  <a:pt x="458" y="87"/>
                </a:lnTo>
                <a:lnTo>
                  <a:pt x="490" y="83"/>
                </a:lnTo>
                <a:lnTo>
                  <a:pt x="537" y="91"/>
                </a:lnTo>
                <a:lnTo>
                  <a:pt x="542" y="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4" name="Freeform 20">
            <a:extLst>
              <a:ext uri="{FF2B5EF4-FFF2-40B4-BE49-F238E27FC236}">
                <a16:creationId xmlns:a16="http://schemas.microsoft.com/office/drawing/2014/main" id="{359406DD-A66B-A647-80A4-411D03F557C8}"/>
              </a:ext>
            </a:extLst>
          </p:cNvPr>
          <p:cNvSpPr>
            <a:spLocks/>
          </p:cNvSpPr>
          <p:nvPr/>
        </p:nvSpPr>
        <p:spPr bwMode="auto">
          <a:xfrm>
            <a:off x="7721691" y="2730260"/>
            <a:ext cx="147637" cy="192088"/>
          </a:xfrm>
          <a:custGeom>
            <a:avLst/>
            <a:gdLst>
              <a:gd name="T0" fmla="*/ 2147483646 w 466"/>
              <a:gd name="T1" fmla="*/ 2147483646 h 608"/>
              <a:gd name="T2" fmla="*/ 2147483646 w 466"/>
              <a:gd name="T3" fmla="*/ 2147483646 h 608"/>
              <a:gd name="T4" fmla="*/ 2147483646 w 466"/>
              <a:gd name="T5" fmla="*/ 2147483646 h 608"/>
              <a:gd name="T6" fmla="*/ 2147483646 w 466"/>
              <a:gd name="T7" fmla="*/ 2147483646 h 608"/>
              <a:gd name="T8" fmla="*/ 2147483646 w 466"/>
              <a:gd name="T9" fmla="*/ 2147483646 h 608"/>
              <a:gd name="T10" fmla="*/ 2147483646 w 466"/>
              <a:gd name="T11" fmla="*/ 2147483646 h 608"/>
              <a:gd name="T12" fmla="*/ 2147483646 w 466"/>
              <a:gd name="T13" fmla="*/ 2147483646 h 608"/>
              <a:gd name="T14" fmla="*/ 2147483646 w 466"/>
              <a:gd name="T15" fmla="*/ 2147483646 h 608"/>
              <a:gd name="T16" fmla="*/ 2147483646 w 466"/>
              <a:gd name="T17" fmla="*/ 2147483646 h 608"/>
              <a:gd name="T18" fmla="*/ 2147483646 w 466"/>
              <a:gd name="T19" fmla="*/ 2147483646 h 608"/>
              <a:gd name="T20" fmla="*/ 2147483646 w 466"/>
              <a:gd name="T21" fmla="*/ 2147483646 h 608"/>
              <a:gd name="T22" fmla="*/ 2147483646 w 466"/>
              <a:gd name="T23" fmla="*/ 2147483646 h 608"/>
              <a:gd name="T24" fmla="*/ 2147483646 w 466"/>
              <a:gd name="T25" fmla="*/ 0 h 608"/>
              <a:gd name="T26" fmla="*/ 2147483646 w 466"/>
              <a:gd name="T27" fmla="*/ 2147483646 h 608"/>
              <a:gd name="T28" fmla="*/ 2147483646 w 466"/>
              <a:gd name="T29" fmla="*/ 2147483646 h 608"/>
              <a:gd name="T30" fmla="*/ 2147483646 w 466"/>
              <a:gd name="T31" fmla="*/ 2147483646 h 608"/>
              <a:gd name="T32" fmla="*/ 2147483646 w 466"/>
              <a:gd name="T33" fmla="*/ 2147483646 h 608"/>
              <a:gd name="T34" fmla="*/ 0 w 466"/>
              <a:gd name="T35" fmla="*/ 2147483646 h 608"/>
              <a:gd name="T36" fmla="*/ 2147483646 w 466"/>
              <a:gd name="T37" fmla="*/ 2147483646 h 608"/>
              <a:gd name="T38" fmla="*/ 2147483646 w 466"/>
              <a:gd name="T39" fmla="*/ 2147483646 h 608"/>
              <a:gd name="T40" fmla="*/ 2147483646 w 466"/>
              <a:gd name="T41" fmla="*/ 2147483646 h 60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466" h="608">
                <a:moveTo>
                  <a:pt x="42" y="190"/>
                </a:moveTo>
                <a:lnTo>
                  <a:pt x="52" y="224"/>
                </a:lnTo>
                <a:lnTo>
                  <a:pt x="99" y="304"/>
                </a:lnTo>
                <a:lnTo>
                  <a:pt x="71" y="356"/>
                </a:lnTo>
                <a:lnTo>
                  <a:pt x="103" y="440"/>
                </a:lnTo>
                <a:lnTo>
                  <a:pt x="137" y="515"/>
                </a:lnTo>
                <a:lnTo>
                  <a:pt x="96" y="587"/>
                </a:lnTo>
                <a:lnTo>
                  <a:pt x="192" y="608"/>
                </a:lnTo>
                <a:lnTo>
                  <a:pt x="292" y="486"/>
                </a:lnTo>
                <a:lnTo>
                  <a:pt x="363" y="390"/>
                </a:lnTo>
                <a:lnTo>
                  <a:pt x="404" y="122"/>
                </a:lnTo>
                <a:lnTo>
                  <a:pt x="466" y="41"/>
                </a:lnTo>
                <a:lnTo>
                  <a:pt x="374" y="0"/>
                </a:lnTo>
                <a:lnTo>
                  <a:pt x="187" y="64"/>
                </a:lnTo>
                <a:lnTo>
                  <a:pt x="148" y="57"/>
                </a:lnTo>
                <a:lnTo>
                  <a:pt x="114" y="102"/>
                </a:lnTo>
                <a:lnTo>
                  <a:pt x="60" y="88"/>
                </a:lnTo>
                <a:lnTo>
                  <a:pt x="0" y="142"/>
                </a:lnTo>
                <a:lnTo>
                  <a:pt x="42" y="190"/>
                </a:lnTo>
                <a:close/>
              </a:path>
            </a:pathLst>
          </a:custGeom>
          <a:solidFill>
            <a:srgbClr val="B2FA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5" name="Freeform 21">
            <a:extLst>
              <a:ext uri="{FF2B5EF4-FFF2-40B4-BE49-F238E27FC236}">
                <a16:creationId xmlns:a16="http://schemas.microsoft.com/office/drawing/2014/main" id="{2BC01B3B-35D6-EE4E-9678-BA8C5D31A4B4}"/>
              </a:ext>
            </a:extLst>
          </p:cNvPr>
          <p:cNvSpPr>
            <a:spLocks/>
          </p:cNvSpPr>
          <p:nvPr/>
        </p:nvSpPr>
        <p:spPr bwMode="auto">
          <a:xfrm>
            <a:off x="7693116" y="2639773"/>
            <a:ext cx="52387" cy="127000"/>
          </a:xfrm>
          <a:custGeom>
            <a:avLst/>
            <a:gdLst>
              <a:gd name="T0" fmla="*/ 0 w 163"/>
              <a:gd name="T1" fmla="*/ 2147483646 h 396"/>
              <a:gd name="T2" fmla="*/ 2147483646 w 163"/>
              <a:gd name="T3" fmla="*/ 2147483646 h 396"/>
              <a:gd name="T4" fmla="*/ 2147483646 w 163"/>
              <a:gd name="T5" fmla="*/ 2147483646 h 396"/>
              <a:gd name="T6" fmla="*/ 2147483646 w 163"/>
              <a:gd name="T7" fmla="*/ 2147483646 h 396"/>
              <a:gd name="T8" fmla="*/ 2147483646 w 163"/>
              <a:gd name="T9" fmla="*/ 2147483646 h 396"/>
              <a:gd name="T10" fmla="*/ 2147483646 w 163"/>
              <a:gd name="T11" fmla="*/ 2147483646 h 396"/>
              <a:gd name="T12" fmla="*/ 2147483646 w 163"/>
              <a:gd name="T13" fmla="*/ 2147483646 h 396"/>
              <a:gd name="T14" fmla="*/ 2147483646 w 163"/>
              <a:gd name="T15" fmla="*/ 2147483646 h 396"/>
              <a:gd name="T16" fmla="*/ 2147483646 w 163"/>
              <a:gd name="T17" fmla="*/ 2147483646 h 396"/>
              <a:gd name="T18" fmla="*/ 2147483646 w 163"/>
              <a:gd name="T19" fmla="*/ 2147483646 h 396"/>
              <a:gd name="T20" fmla="*/ 2147483646 w 163"/>
              <a:gd name="T21" fmla="*/ 2147483646 h 396"/>
              <a:gd name="T22" fmla="*/ 2147483646 w 163"/>
              <a:gd name="T23" fmla="*/ 2147483646 h 396"/>
              <a:gd name="T24" fmla="*/ 2147483646 w 163"/>
              <a:gd name="T25" fmla="*/ 2147483646 h 396"/>
              <a:gd name="T26" fmla="*/ 2147483646 w 163"/>
              <a:gd name="T27" fmla="*/ 2147483646 h 396"/>
              <a:gd name="T28" fmla="*/ 2147483646 w 163"/>
              <a:gd name="T29" fmla="*/ 2147483646 h 396"/>
              <a:gd name="T30" fmla="*/ 2147483646 w 163"/>
              <a:gd name="T31" fmla="*/ 2147483646 h 396"/>
              <a:gd name="T32" fmla="*/ 2147483646 w 163"/>
              <a:gd name="T33" fmla="*/ 0 h 396"/>
              <a:gd name="T34" fmla="*/ 0 w 163"/>
              <a:gd name="T35" fmla="*/ 2147483646 h 396"/>
              <a:gd name="T36" fmla="*/ 0 w 163"/>
              <a:gd name="T37" fmla="*/ 2147483646 h 396"/>
              <a:gd name="T38" fmla="*/ 0 w 163"/>
              <a:gd name="T39" fmla="*/ 2147483646 h 39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3" h="396">
                <a:moveTo>
                  <a:pt x="0" y="13"/>
                </a:moveTo>
                <a:lnTo>
                  <a:pt x="27" y="39"/>
                </a:lnTo>
                <a:lnTo>
                  <a:pt x="41" y="86"/>
                </a:lnTo>
                <a:lnTo>
                  <a:pt x="66" y="133"/>
                </a:lnTo>
                <a:lnTo>
                  <a:pt x="65" y="169"/>
                </a:lnTo>
                <a:lnTo>
                  <a:pt x="94" y="211"/>
                </a:lnTo>
                <a:lnTo>
                  <a:pt x="84" y="233"/>
                </a:lnTo>
                <a:lnTo>
                  <a:pt x="99" y="254"/>
                </a:lnTo>
                <a:lnTo>
                  <a:pt x="77" y="304"/>
                </a:lnTo>
                <a:lnTo>
                  <a:pt x="111" y="305"/>
                </a:lnTo>
                <a:lnTo>
                  <a:pt x="127" y="327"/>
                </a:lnTo>
                <a:lnTo>
                  <a:pt x="118" y="396"/>
                </a:lnTo>
                <a:lnTo>
                  <a:pt x="163" y="392"/>
                </a:lnTo>
                <a:lnTo>
                  <a:pt x="147" y="304"/>
                </a:lnTo>
                <a:lnTo>
                  <a:pt x="99" y="152"/>
                </a:lnTo>
                <a:lnTo>
                  <a:pt x="50" y="28"/>
                </a:lnTo>
                <a:lnTo>
                  <a:pt x="21" y="0"/>
                </a:lnTo>
                <a:lnTo>
                  <a:pt x="0" y="13"/>
                </a:lnTo>
                <a:close/>
              </a:path>
            </a:pathLst>
          </a:custGeom>
          <a:solidFill>
            <a:srgbClr val="FFCC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6" name="Freeform 22">
            <a:extLst>
              <a:ext uri="{FF2B5EF4-FFF2-40B4-BE49-F238E27FC236}">
                <a16:creationId xmlns:a16="http://schemas.microsoft.com/office/drawing/2014/main" id="{09FB3952-FFFE-2045-9889-AE49E7DADAA6}"/>
              </a:ext>
            </a:extLst>
          </p:cNvPr>
          <p:cNvSpPr>
            <a:spLocks/>
          </p:cNvSpPr>
          <p:nvPr/>
        </p:nvSpPr>
        <p:spPr bwMode="auto">
          <a:xfrm>
            <a:off x="7664540" y="2650886"/>
            <a:ext cx="63500" cy="117475"/>
          </a:xfrm>
          <a:custGeom>
            <a:avLst/>
            <a:gdLst>
              <a:gd name="T0" fmla="*/ 2147483646 w 203"/>
              <a:gd name="T1" fmla="*/ 0 h 370"/>
              <a:gd name="T2" fmla="*/ 2147483646 w 203"/>
              <a:gd name="T3" fmla="*/ 2147483646 h 370"/>
              <a:gd name="T4" fmla="*/ 2147483646 w 203"/>
              <a:gd name="T5" fmla="*/ 2147483646 h 370"/>
              <a:gd name="T6" fmla="*/ 0 w 203"/>
              <a:gd name="T7" fmla="*/ 2147483646 h 370"/>
              <a:gd name="T8" fmla="*/ 2147483646 w 203"/>
              <a:gd name="T9" fmla="*/ 2147483646 h 370"/>
              <a:gd name="T10" fmla="*/ 2147483646 w 203"/>
              <a:gd name="T11" fmla="*/ 2147483646 h 370"/>
              <a:gd name="T12" fmla="*/ 2147483646 w 203"/>
              <a:gd name="T13" fmla="*/ 2147483646 h 370"/>
              <a:gd name="T14" fmla="*/ 2147483646 w 203"/>
              <a:gd name="T15" fmla="*/ 2147483646 h 370"/>
              <a:gd name="T16" fmla="*/ 2147483646 w 203"/>
              <a:gd name="T17" fmla="*/ 2147483646 h 370"/>
              <a:gd name="T18" fmla="*/ 2147483646 w 203"/>
              <a:gd name="T19" fmla="*/ 2147483646 h 370"/>
              <a:gd name="T20" fmla="*/ 2147483646 w 203"/>
              <a:gd name="T21" fmla="*/ 2147483646 h 370"/>
              <a:gd name="T22" fmla="*/ 2147483646 w 203"/>
              <a:gd name="T23" fmla="*/ 2147483646 h 370"/>
              <a:gd name="T24" fmla="*/ 2147483646 w 203"/>
              <a:gd name="T25" fmla="*/ 2147483646 h 370"/>
              <a:gd name="T26" fmla="*/ 2147483646 w 203"/>
              <a:gd name="T27" fmla="*/ 2147483646 h 370"/>
              <a:gd name="T28" fmla="*/ 2147483646 w 203"/>
              <a:gd name="T29" fmla="*/ 2147483646 h 370"/>
              <a:gd name="T30" fmla="*/ 2147483646 w 203"/>
              <a:gd name="T31" fmla="*/ 2147483646 h 370"/>
              <a:gd name="T32" fmla="*/ 2147483646 w 203"/>
              <a:gd name="T33" fmla="*/ 2147483646 h 370"/>
              <a:gd name="T34" fmla="*/ 2147483646 w 203"/>
              <a:gd name="T35" fmla="*/ 2147483646 h 370"/>
              <a:gd name="T36" fmla="*/ 2147483646 w 203"/>
              <a:gd name="T37" fmla="*/ 2147483646 h 370"/>
              <a:gd name="T38" fmla="*/ 2147483646 w 203"/>
              <a:gd name="T39" fmla="*/ 2147483646 h 370"/>
              <a:gd name="T40" fmla="*/ 2147483646 w 203"/>
              <a:gd name="T41" fmla="*/ 0 h 370"/>
              <a:gd name="T42" fmla="*/ 2147483646 w 203"/>
              <a:gd name="T43" fmla="*/ 0 h 370"/>
              <a:gd name="T44" fmla="*/ 2147483646 w 203"/>
              <a:gd name="T45" fmla="*/ 0 h 37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3" h="370">
                <a:moveTo>
                  <a:pt x="51" y="0"/>
                </a:moveTo>
                <a:lnTo>
                  <a:pt x="20" y="35"/>
                </a:lnTo>
                <a:lnTo>
                  <a:pt x="7" y="82"/>
                </a:lnTo>
                <a:lnTo>
                  <a:pt x="0" y="121"/>
                </a:lnTo>
                <a:lnTo>
                  <a:pt x="16" y="156"/>
                </a:lnTo>
                <a:lnTo>
                  <a:pt x="13" y="181"/>
                </a:lnTo>
                <a:lnTo>
                  <a:pt x="43" y="233"/>
                </a:lnTo>
                <a:lnTo>
                  <a:pt x="52" y="263"/>
                </a:lnTo>
                <a:lnTo>
                  <a:pt x="35" y="304"/>
                </a:lnTo>
                <a:lnTo>
                  <a:pt x="51" y="334"/>
                </a:lnTo>
                <a:lnTo>
                  <a:pt x="119" y="301"/>
                </a:lnTo>
                <a:lnTo>
                  <a:pt x="154" y="370"/>
                </a:lnTo>
                <a:lnTo>
                  <a:pt x="200" y="369"/>
                </a:lnTo>
                <a:lnTo>
                  <a:pt x="203" y="343"/>
                </a:lnTo>
                <a:lnTo>
                  <a:pt x="181" y="272"/>
                </a:lnTo>
                <a:lnTo>
                  <a:pt x="138" y="256"/>
                </a:lnTo>
                <a:lnTo>
                  <a:pt x="164" y="202"/>
                </a:lnTo>
                <a:lnTo>
                  <a:pt x="136" y="137"/>
                </a:lnTo>
                <a:lnTo>
                  <a:pt x="114" y="91"/>
                </a:lnTo>
                <a:lnTo>
                  <a:pt x="110" y="37"/>
                </a:lnTo>
                <a:lnTo>
                  <a:pt x="51" y="0"/>
                </a:lnTo>
                <a:close/>
              </a:path>
            </a:pathLst>
          </a:custGeom>
          <a:solidFill>
            <a:srgbClr val="FFCC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7" name="Freeform 23">
            <a:extLst>
              <a:ext uri="{FF2B5EF4-FFF2-40B4-BE49-F238E27FC236}">
                <a16:creationId xmlns:a16="http://schemas.microsoft.com/office/drawing/2014/main" id="{C43160C9-2E21-4C4E-9AE2-3F0170AE2981}"/>
              </a:ext>
            </a:extLst>
          </p:cNvPr>
          <p:cNvSpPr>
            <a:spLocks/>
          </p:cNvSpPr>
          <p:nvPr/>
        </p:nvSpPr>
        <p:spPr bwMode="auto">
          <a:xfrm>
            <a:off x="7794716" y="2560398"/>
            <a:ext cx="79375" cy="203200"/>
          </a:xfrm>
          <a:custGeom>
            <a:avLst/>
            <a:gdLst>
              <a:gd name="T0" fmla="*/ 2147483646 w 249"/>
              <a:gd name="T1" fmla="*/ 2147483646 h 641"/>
              <a:gd name="T2" fmla="*/ 2147483646 w 249"/>
              <a:gd name="T3" fmla="*/ 0 h 641"/>
              <a:gd name="T4" fmla="*/ 2147483646 w 249"/>
              <a:gd name="T5" fmla="*/ 2147483646 h 641"/>
              <a:gd name="T6" fmla="*/ 0 w 249"/>
              <a:gd name="T7" fmla="*/ 2147483646 h 641"/>
              <a:gd name="T8" fmla="*/ 2147483646 w 249"/>
              <a:gd name="T9" fmla="*/ 2147483646 h 641"/>
              <a:gd name="T10" fmla="*/ 2147483646 w 249"/>
              <a:gd name="T11" fmla="*/ 2147483646 h 641"/>
              <a:gd name="T12" fmla="*/ 2147483646 w 249"/>
              <a:gd name="T13" fmla="*/ 2147483646 h 64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9" h="641">
                <a:moveTo>
                  <a:pt x="115" y="46"/>
                </a:moveTo>
                <a:lnTo>
                  <a:pt x="249" y="0"/>
                </a:lnTo>
                <a:lnTo>
                  <a:pt x="88" y="630"/>
                </a:lnTo>
                <a:lnTo>
                  <a:pt x="0" y="641"/>
                </a:lnTo>
                <a:lnTo>
                  <a:pt x="115" y="46"/>
                </a:lnTo>
                <a:close/>
              </a:path>
            </a:pathLst>
          </a:custGeom>
          <a:solidFill>
            <a:srgbClr val="FFD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8" name="Freeform 24">
            <a:extLst>
              <a:ext uri="{FF2B5EF4-FFF2-40B4-BE49-F238E27FC236}">
                <a16:creationId xmlns:a16="http://schemas.microsoft.com/office/drawing/2014/main" id="{5AE1C3FE-67B8-024A-AE3E-1CDAE2EF7F67}"/>
              </a:ext>
            </a:extLst>
          </p:cNvPr>
          <p:cNvSpPr>
            <a:spLocks/>
          </p:cNvSpPr>
          <p:nvPr/>
        </p:nvSpPr>
        <p:spPr bwMode="auto">
          <a:xfrm>
            <a:off x="7793128" y="2622310"/>
            <a:ext cx="34925" cy="38100"/>
          </a:xfrm>
          <a:custGeom>
            <a:avLst/>
            <a:gdLst>
              <a:gd name="T0" fmla="*/ 2147483646 w 114"/>
              <a:gd name="T1" fmla="*/ 2147483646 h 117"/>
              <a:gd name="T2" fmla="*/ 2147483646 w 114"/>
              <a:gd name="T3" fmla="*/ 2147483646 h 117"/>
              <a:gd name="T4" fmla="*/ 2147483646 w 114"/>
              <a:gd name="T5" fmla="*/ 2147483646 h 117"/>
              <a:gd name="T6" fmla="*/ 2147483646 w 114"/>
              <a:gd name="T7" fmla="*/ 2147483646 h 117"/>
              <a:gd name="T8" fmla="*/ 2147483646 w 114"/>
              <a:gd name="T9" fmla="*/ 0 h 117"/>
              <a:gd name="T10" fmla="*/ 2147483646 w 114"/>
              <a:gd name="T11" fmla="*/ 2147483646 h 117"/>
              <a:gd name="T12" fmla="*/ 2147483646 w 114"/>
              <a:gd name="T13" fmla="*/ 2147483646 h 117"/>
              <a:gd name="T14" fmla="*/ 2147483646 w 114"/>
              <a:gd name="T15" fmla="*/ 2147483646 h 117"/>
              <a:gd name="T16" fmla="*/ 2147483646 w 114"/>
              <a:gd name="T17" fmla="*/ 2147483646 h 117"/>
              <a:gd name="T18" fmla="*/ 0 w 114"/>
              <a:gd name="T19" fmla="*/ 2147483646 h 117"/>
              <a:gd name="T20" fmla="*/ 2147483646 w 114"/>
              <a:gd name="T21" fmla="*/ 2147483646 h 117"/>
              <a:gd name="T22" fmla="*/ 2147483646 w 114"/>
              <a:gd name="T23" fmla="*/ 2147483646 h 117"/>
              <a:gd name="T24" fmla="*/ 2147483646 w 114"/>
              <a:gd name="T25" fmla="*/ 2147483646 h 117"/>
              <a:gd name="T26" fmla="*/ 2147483646 w 114"/>
              <a:gd name="T27" fmla="*/ 2147483646 h 117"/>
              <a:gd name="T28" fmla="*/ 2147483646 w 114"/>
              <a:gd name="T29" fmla="*/ 2147483646 h 11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4" h="117">
                <a:moveTo>
                  <a:pt x="71" y="117"/>
                </a:moveTo>
                <a:lnTo>
                  <a:pt x="102" y="86"/>
                </a:lnTo>
                <a:lnTo>
                  <a:pt x="96" y="53"/>
                </a:lnTo>
                <a:lnTo>
                  <a:pt x="114" y="33"/>
                </a:lnTo>
                <a:lnTo>
                  <a:pt x="88" y="0"/>
                </a:lnTo>
                <a:lnTo>
                  <a:pt x="74" y="21"/>
                </a:lnTo>
                <a:lnTo>
                  <a:pt x="29" y="12"/>
                </a:lnTo>
                <a:lnTo>
                  <a:pt x="6" y="25"/>
                </a:lnTo>
                <a:lnTo>
                  <a:pt x="17" y="45"/>
                </a:lnTo>
                <a:lnTo>
                  <a:pt x="0" y="56"/>
                </a:lnTo>
                <a:lnTo>
                  <a:pt x="21" y="75"/>
                </a:lnTo>
                <a:lnTo>
                  <a:pt x="5" y="91"/>
                </a:lnTo>
                <a:lnTo>
                  <a:pt x="71" y="117"/>
                </a:lnTo>
                <a:close/>
              </a:path>
            </a:pathLst>
          </a:custGeom>
          <a:solidFill>
            <a:srgbClr val="A3A3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9" name="Freeform 25">
            <a:extLst>
              <a:ext uri="{FF2B5EF4-FFF2-40B4-BE49-F238E27FC236}">
                <a16:creationId xmlns:a16="http://schemas.microsoft.com/office/drawing/2014/main" id="{FFFE2C3F-8275-8C40-BB57-B1C7B5872680}"/>
              </a:ext>
            </a:extLst>
          </p:cNvPr>
          <p:cNvSpPr>
            <a:spLocks/>
          </p:cNvSpPr>
          <p:nvPr/>
        </p:nvSpPr>
        <p:spPr bwMode="auto">
          <a:xfrm>
            <a:off x="7804241" y="2588974"/>
            <a:ext cx="22225" cy="33337"/>
          </a:xfrm>
          <a:custGeom>
            <a:avLst/>
            <a:gdLst>
              <a:gd name="T0" fmla="*/ 2147483646 w 67"/>
              <a:gd name="T1" fmla="*/ 2147483646 h 105"/>
              <a:gd name="T2" fmla="*/ 0 w 67"/>
              <a:gd name="T3" fmla="*/ 2147483646 h 105"/>
              <a:gd name="T4" fmla="*/ 2147483646 w 67"/>
              <a:gd name="T5" fmla="*/ 0 h 105"/>
              <a:gd name="T6" fmla="*/ 2147483646 w 67"/>
              <a:gd name="T7" fmla="*/ 2147483646 h 105"/>
              <a:gd name="T8" fmla="*/ 2147483646 w 67"/>
              <a:gd name="T9" fmla="*/ 2147483646 h 105"/>
              <a:gd name="T10" fmla="*/ 2147483646 w 67"/>
              <a:gd name="T11" fmla="*/ 2147483646 h 105"/>
              <a:gd name="T12" fmla="*/ 2147483646 w 67"/>
              <a:gd name="T13" fmla="*/ 2147483646 h 10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7" h="105">
                <a:moveTo>
                  <a:pt x="11" y="100"/>
                </a:moveTo>
                <a:lnTo>
                  <a:pt x="0" y="25"/>
                </a:lnTo>
                <a:lnTo>
                  <a:pt x="67" y="0"/>
                </a:lnTo>
                <a:lnTo>
                  <a:pt x="40" y="105"/>
                </a:lnTo>
                <a:lnTo>
                  <a:pt x="11" y="100"/>
                </a:lnTo>
                <a:close/>
              </a:path>
            </a:pathLst>
          </a:custGeom>
          <a:solidFill>
            <a:srgbClr val="FF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0" name="Freeform 26">
            <a:extLst>
              <a:ext uri="{FF2B5EF4-FFF2-40B4-BE49-F238E27FC236}">
                <a16:creationId xmlns:a16="http://schemas.microsoft.com/office/drawing/2014/main" id="{82D9FF09-D7AB-064F-B839-3D47700838A6}"/>
              </a:ext>
            </a:extLst>
          </p:cNvPr>
          <p:cNvSpPr>
            <a:spLocks/>
          </p:cNvSpPr>
          <p:nvPr/>
        </p:nvSpPr>
        <p:spPr bwMode="auto">
          <a:xfrm>
            <a:off x="7735977" y="2642949"/>
            <a:ext cx="39688" cy="122237"/>
          </a:xfrm>
          <a:custGeom>
            <a:avLst/>
            <a:gdLst>
              <a:gd name="T0" fmla="*/ 2147483646 w 122"/>
              <a:gd name="T1" fmla="*/ 0 h 386"/>
              <a:gd name="T2" fmla="*/ 2147483646 w 122"/>
              <a:gd name="T3" fmla="*/ 2147483646 h 386"/>
              <a:gd name="T4" fmla="*/ 2147483646 w 122"/>
              <a:gd name="T5" fmla="*/ 2147483646 h 386"/>
              <a:gd name="T6" fmla="*/ 2147483646 w 122"/>
              <a:gd name="T7" fmla="*/ 2147483646 h 386"/>
              <a:gd name="T8" fmla="*/ 2147483646 w 122"/>
              <a:gd name="T9" fmla="*/ 2147483646 h 386"/>
              <a:gd name="T10" fmla="*/ 2147483646 w 122"/>
              <a:gd name="T11" fmla="*/ 2147483646 h 386"/>
              <a:gd name="T12" fmla="*/ 2147483646 w 122"/>
              <a:gd name="T13" fmla="*/ 2147483646 h 386"/>
              <a:gd name="T14" fmla="*/ 2147483646 w 122"/>
              <a:gd name="T15" fmla="*/ 2147483646 h 386"/>
              <a:gd name="T16" fmla="*/ 0 w 122"/>
              <a:gd name="T17" fmla="*/ 2147483646 h 386"/>
              <a:gd name="T18" fmla="*/ 2147483646 w 122"/>
              <a:gd name="T19" fmla="*/ 2147483646 h 386"/>
              <a:gd name="T20" fmla="*/ 2147483646 w 122"/>
              <a:gd name="T21" fmla="*/ 2147483646 h 386"/>
              <a:gd name="T22" fmla="*/ 2147483646 w 122"/>
              <a:gd name="T23" fmla="*/ 2147483646 h 386"/>
              <a:gd name="T24" fmla="*/ 2147483646 w 122"/>
              <a:gd name="T25" fmla="*/ 2147483646 h 386"/>
              <a:gd name="T26" fmla="*/ 2147483646 w 122"/>
              <a:gd name="T27" fmla="*/ 2147483646 h 386"/>
              <a:gd name="T28" fmla="*/ 2147483646 w 122"/>
              <a:gd name="T29" fmla="*/ 2147483646 h 386"/>
              <a:gd name="T30" fmla="*/ 2147483646 w 122"/>
              <a:gd name="T31" fmla="*/ 2147483646 h 386"/>
              <a:gd name="T32" fmla="*/ 2147483646 w 122"/>
              <a:gd name="T33" fmla="*/ 0 h 386"/>
              <a:gd name="T34" fmla="*/ 2147483646 w 122"/>
              <a:gd name="T35" fmla="*/ 0 h 386"/>
              <a:gd name="T36" fmla="*/ 2147483646 w 122"/>
              <a:gd name="T37" fmla="*/ 0 h 38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2" h="386">
                <a:moveTo>
                  <a:pt x="107" y="0"/>
                </a:moveTo>
                <a:lnTo>
                  <a:pt x="99" y="43"/>
                </a:lnTo>
                <a:lnTo>
                  <a:pt x="60" y="108"/>
                </a:lnTo>
                <a:lnTo>
                  <a:pt x="41" y="124"/>
                </a:lnTo>
                <a:lnTo>
                  <a:pt x="51" y="180"/>
                </a:lnTo>
                <a:lnTo>
                  <a:pt x="44" y="236"/>
                </a:lnTo>
                <a:lnTo>
                  <a:pt x="41" y="260"/>
                </a:lnTo>
                <a:lnTo>
                  <a:pt x="71" y="337"/>
                </a:lnTo>
                <a:lnTo>
                  <a:pt x="0" y="288"/>
                </a:lnTo>
                <a:lnTo>
                  <a:pt x="27" y="386"/>
                </a:lnTo>
                <a:lnTo>
                  <a:pt x="99" y="380"/>
                </a:lnTo>
                <a:lnTo>
                  <a:pt x="109" y="295"/>
                </a:lnTo>
                <a:lnTo>
                  <a:pt x="74" y="205"/>
                </a:lnTo>
                <a:lnTo>
                  <a:pt x="78" y="140"/>
                </a:lnTo>
                <a:lnTo>
                  <a:pt x="103" y="64"/>
                </a:lnTo>
                <a:lnTo>
                  <a:pt x="122" y="23"/>
                </a:lnTo>
                <a:lnTo>
                  <a:pt x="107" y="0"/>
                </a:lnTo>
                <a:close/>
              </a:path>
            </a:pathLst>
          </a:custGeom>
          <a:solidFill>
            <a:srgbClr val="A3A3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1" name="Freeform 27">
            <a:extLst>
              <a:ext uri="{FF2B5EF4-FFF2-40B4-BE49-F238E27FC236}">
                <a16:creationId xmlns:a16="http://schemas.microsoft.com/office/drawing/2014/main" id="{A3B255EA-3F7A-3B4E-B9BE-04F1436C0F47}"/>
              </a:ext>
            </a:extLst>
          </p:cNvPr>
          <p:cNvSpPr>
            <a:spLocks/>
          </p:cNvSpPr>
          <p:nvPr/>
        </p:nvSpPr>
        <p:spPr bwMode="auto">
          <a:xfrm>
            <a:off x="7731215" y="2623899"/>
            <a:ext cx="30162" cy="41275"/>
          </a:xfrm>
          <a:custGeom>
            <a:avLst/>
            <a:gdLst>
              <a:gd name="T0" fmla="*/ 2147483646 w 95"/>
              <a:gd name="T1" fmla="*/ 2147483646 h 133"/>
              <a:gd name="T2" fmla="*/ 2147483646 w 95"/>
              <a:gd name="T3" fmla="*/ 0 h 133"/>
              <a:gd name="T4" fmla="*/ 2147483646 w 95"/>
              <a:gd name="T5" fmla="*/ 0 h 133"/>
              <a:gd name="T6" fmla="*/ 2147483646 w 95"/>
              <a:gd name="T7" fmla="*/ 2147483646 h 133"/>
              <a:gd name="T8" fmla="*/ 0 w 95"/>
              <a:gd name="T9" fmla="*/ 2147483646 h 133"/>
              <a:gd name="T10" fmla="*/ 2147483646 w 95"/>
              <a:gd name="T11" fmla="*/ 2147483646 h 133"/>
              <a:gd name="T12" fmla="*/ 2147483646 w 95"/>
              <a:gd name="T13" fmla="*/ 2147483646 h 133"/>
              <a:gd name="T14" fmla="*/ 2147483646 w 95"/>
              <a:gd name="T15" fmla="*/ 2147483646 h 133"/>
              <a:gd name="T16" fmla="*/ 2147483646 w 95"/>
              <a:gd name="T17" fmla="*/ 2147483646 h 133"/>
              <a:gd name="T18" fmla="*/ 2147483646 w 95"/>
              <a:gd name="T19" fmla="*/ 2147483646 h 133"/>
              <a:gd name="T20" fmla="*/ 2147483646 w 95"/>
              <a:gd name="T21" fmla="*/ 2147483646 h 133"/>
              <a:gd name="T22" fmla="*/ 2147483646 w 95"/>
              <a:gd name="T23" fmla="*/ 2147483646 h 13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64" y="0"/>
                </a:lnTo>
                <a:lnTo>
                  <a:pt x="24" y="0"/>
                </a:lnTo>
                <a:lnTo>
                  <a:pt x="3" y="34"/>
                </a:lnTo>
                <a:lnTo>
                  <a:pt x="0" y="75"/>
                </a:lnTo>
                <a:lnTo>
                  <a:pt x="14" y="117"/>
                </a:lnTo>
                <a:lnTo>
                  <a:pt x="67" y="133"/>
                </a:lnTo>
                <a:lnTo>
                  <a:pt x="50" y="64"/>
                </a:lnTo>
                <a:lnTo>
                  <a:pt x="63" y="43"/>
                </a:lnTo>
                <a:lnTo>
                  <a:pt x="95" y="42"/>
                </a:lnTo>
                <a:close/>
              </a:path>
            </a:pathLst>
          </a:custGeom>
          <a:solidFill>
            <a:srgbClr val="A3A3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2" name="Freeform 28">
            <a:extLst>
              <a:ext uri="{FF2B5EF4-FFF2-40B4-BE49-F238E27FC236}">
                <a16:creationId xmlns:a16="http://schemas.microsoft.com/office/drawing/2014/main" id="{C049DF7F-5D36-8C4E-B5D6-E37D77F42649}"/>
              </a:ext>
            </a:extLst>
          </p:cNvPr>
          <p:cNvSpPr>
            <a:spLocks/>
          </p:cNvSpPr>
          <p:nvPr/>
        </p:nvSpPr>
        <p:spPr bwMode="auto">
          <a:xfrm>
            <a:off x="7794715" y="2560398"/>
            <a:ext cx="93662" cy="203200"/>
          </a:xfrm>
          <a:custGeom>
            <a:avLst/>
            <a:gdLst>
              <a:gd name="T0" fmla="*/ 2147483646 w 296"/>
              <a:gd name="T1" fmla="*/ 0 h 641"/>
              <a:gd name="T2" fmla="*/ 2147483646 w 296"/>
              <a:gd name="T3" fmla="*/ 2147483646 h 641"/>
              <a:gd name="T4" fmla="*/ 2147483646 w 296"/>
              <a:gd name="T5" fmla="*/ 2147483646 h 641"/>
              <a:gd name="T6" fmla="*/ 2147483646 w 296"/>
              <a:gd name="T7" fmla="*/ 2147483646 h 641"/>
              <a:gd name="T8" fmla="*/ 0 w 296"/>
              <a:gd name="T9" fmla="*/ 2147483646 h 641"/>
              <a:gd name="T10" fmla="*/ 2147483646 w 296"/>
              <a:gd name="T11" fmla="*/ 2147483646 h 641"/>
              <a:gd name="T12" fmla="*/ 2147483646 w 296"/>
              <a:gd name="T13" fmla="*/ 2147483646 h 641"/>
              <a:gd name="T14" fmla="*/ 2147483646 w 296"/>
              <a:gd name="T15" fmla="*/ 2147483646 h 641"/>
              <a:gd name="T16" fmla="*/ 2147483646 w 296"/>
              <a:gd name="T17" fmla="*/ 2147483646 h 641"/>
              <a:gd name="T18" fmla="*/ 2147483646 w 296"/>
              <a:gd name="T19" fmla="*/ 2147483646 h 641"/>
              <a:gd name="T20" fmla="*/ 2147483646 w 296"/>
              <a:gd name="T21" fmla="*/ 0 h 641"/>
              <a:gd name="T22" fmla="*/ 2147483646 w 296"/>
              <a:gd name="T23" fmla="*/ 0 h 641"/>
              <a:gd name="T24" fmla="*/ 2147483646 w 296"/>
              <a:gd name="T25" fmla="*/ 0 h 64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96" h="641">
                <a:moveTo>
                  <a:pt x="249" y="0"/>
                </a:moveTo>
                <a:lnTo>
                  <a:pt x="296" y="106"/>
                </a:lnTo>
                <a:lnTo>
                  <a:pt x="126" y="607"/>
                </a:lnTo>
                <a:lnTo>
                  <a:pt x="88" y="630"/>
                </a:lnTo>
                <a:lnTo>
                  <a:pt x="0" y="641"/>
                </a:lnTo>
                <a:lnTo>
                  <a:pt x="105" y="340"/>
                </a:lnTo>
                <a:lnTo>
                  <a:pt x="117" y="290"/>
                </a:lnTo>
                <a:lnTo>
                  <a:pt x="124" y="218"/>
                </a:lnTo>
                <a:lnTo>
                  <a:pt x="157" y="166"/>
                </a:lnTo>
                <a:lnTo>
                  <a:pt x="202" y="160"/>
                </a:lnTo>
                <a:lnTo>
                  <a:pt x="249" y="0"/>
                </a:lnTo>
                <a:close/>
              </a:path>
            </a:pathLst>
          </a:custGeom>
          <a:solidFill>
            <a:srgbClr val="BF7E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3" name="Freeform 29">
            <a:extLst>
              <a:ext uri="{FF2B5EF4-FFF2-40B4-BE49-F238E27FC236}">
                <a16:creationId xmlns:a16="http://schemas.microsoft.com/office/drawing/2014/main" id="{33DD6CAE-E0B3-0F4F-8C5A-E3BF66A8AC57}"/>
              </a:ext>
            </a:extLst>
          </p:cNvPr>
          <p:cNvSpPr>
            <a:spLocks/>
          </p:cNvSpPr>
          <p:nvPr/>
        </p:nvSpPr>
        <p:spPr bwMode="auto">
          <a:xfrm>
            <a:off x="7778840" y="2657236"/>
            <a:ext cx="36512" cy="106363"/>
          </a:xfrm>
          <a:custGeom>
            <a:avLst/>
            <a:gdLst>
              <a:gd name="T0" fmla="*/ 2147483646 w 115"/>
              <a:gd name="T1" fmla="*/ 0 h 334"/>
              <a:gd name="T2" fmla="*/ 2147483646 w 115"/>
              <a:gd name="T3" fmla="*/ 2147483646 h 334"/>
              <a:gd name="T4" fmla="*/ 2147483646 w 115"/>
              <a:gd name="T5" fmla="*/ 2147483646 h 334"/>
              <a:gd name="T6" fmla="*/ 0 w 115"/>
              <a:gd name="T7" fmla="*/ 2147483646 h 334"/>
              <a:gd name="T8" fmla="*/ 2147483646 w 115"/>
              <a:gd name="T9" fmla="*/ 0 h 334"/>
              <a:gd name="T10" fmla="*/ 2147483646 w 115"/>
              <a:gd name="T11" fmla="*/ 0 h 334"/>
              <a:gd name="T12" fmla="*/ 2147483646 w 115"/>
              <a:gd name="T13" fmla="*/ 0 h 3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5" h="334">
                <a:moveTo>
                  <a:pt x="77" y="0"/>
                </a:moveTo>
                <a:lnTo>
                  <a:pt x="115" y="7"/>
                </a:lnTo>
                <a:lnTo>
                  <a:pt x="51" y="334"/>
                </a:lnTo>
                <a:lnTo>
                  <a:pt x="0" y="331"/>
                </a:lnTo>
                <a:lnTo>
                  <a:pt x="77" y="0"/>
                </a:lnTo>
                <a:close/>
              </a:path>
            </a:pathLst>
          </a:custGeom>
          <a:solidFill>
            <a:srgbClr val="FFB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4" name="Freeform 30">
            <a:extLst>
              <a:ext uri="{FF2B5EF4-FFF2-40B4-BE49-F238E27FC236}">
                <a16:creationId xmlns:a16="http://schemas.microsoft.com/office/drawing/2014/main" id="{FF15E141-F575-6842-8854-6C77BD30765E}"/>
              </a:ext>
            </a:extLst>
          </p:cNvPr>
          <p:cNvSpPr>
            <a:spLocks/>
          </p:cNvSpPr>
          <p:nvPr/>
        </p:nvSpPr>
        <p:spPr bwMode="auto">
          <a:xfrm>
            <a:off x="7666127" y="2650886"/>
            <a:ext cx="58738" cy="117475"/>
          </a:xfrm>
          <a:custGeom>
            <a:avLst/>
            <a:gdLst>
              <a:gd name="T0" fmla="*/ 2147483646 w 182"/>
              <a:gd name="T1" fmla="*/ 0 h 369"/>
              <a:gd name="T2" fmla="*/ 2147483646 w 182"/>
              <a:gd name="T3" fmla="*/ 2147483646 h 369"/>
              <a:gd name="T4" fmla="*/ 2147483646 w 182"/>
              <a:gd name="T5" fmla="*/ 2147483646 h 369"/>
              <a:gd name="T6" fmla="*/ 2147483646 w 182"/>
              <a:gd name="T7" fmla="*/ 2147483646 h 369"/>
              <a:gd name="T8" fmla="*/ 2147483646 w 182"/>
              <a:gd name="T9" fmla="*/ 2147483646 h 369"/>
              <a:gd name="T10" fmla="*/ 2147483646 w 182"/>
              <a:gd name="T11" fmla="*/ 2147483646 h 369"/>
              <a:gd name="T12" fmla="*/ 2147483646 w 182"/>
              <a:gd name="T13" fmla="*/ 2147483646 h 369"/>
              <a:gd name="T14" fmla="*/ 2147483646 w 182"/>
              <a:gd name="T15" fmla="*/ 2147483646 h 369"/>
              <a:gd name="T16" fmla="*/ 2147483646 w 182"/>
              <a:gd name="T17" fmla="*/ 2147483646 h 369"/>
              <a:gd name="T18" fmla="*/ 2147483646 w 182"/>
              <a:gd name="T19" fmla="*/ 2147483646 h 369"/>
              <a:gd name="T20" fmla="*/ 2147483646 w 182"/>
              <a:gd name="T21" fmla="*/ 2147483646 h 369"/>
              <a:gd name="T22" fmla="*/ 2147483646 w 182"/>
              <a:gd name="T23" fmla="*/ 2147483646 h 369"/>
              <a:gd name="T24" fmla="*/ 2147483646 w 182"/>
              <a:gd name="T25" fmla="*/ 2147483646 h 369"/>
              <a:gd name="T26" fmla="*/ 2147483646 w 182"/>
              <a:gd name="T27" fmla="*/ 2147483646 h 369"/>
              <a:gd name="T28" fmla="*/ 2147483646 w 182"/>
              <a:gd name="T29" fmla="*/ 2147483646 h 369"/>
              <a:gd name="T30" fmla="*/ 0 w 182"/>
              <a:gd name="T31" fmla="*/ 2147483646 h 369"/>
              <a:gd name="T32" fmla="*/ 2147483646 w 182"/>
              <a:gd name="T33" fmla="*/ 2147483646 h 369"/>
              <a:gd name="T34" fmla="*/ 2147483646 w 182"/>
              <a:gd name="T35" fmla="*/ 0 h 369"/>
              <a:gd name="T36" fmla="*/ 2147483646 w 182"/>
              <a:gd name="T37" fmla="*/ 0 h 369"/>
              <a:gd name="T38" fmla="*/ 2147483646 w 182"/>
              <a:gd name="T39" fmla="*/ 0 h 36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82" h="369">
                <a:moveTo>
                  <a:pt x="50" y="0"/>
                </a:moveTo>
                <a:lnTo>
                  <a:pt x="91" y="64"/>
                </a:lnTo>
                <a:lnTo>
                  <a:pt x="92" y="115"/>
                </a:lnTo>
                <a:lnTo>
                  <a:pt x="138" y="183"/>
                </a:lnTo>
                <a:lnTo>
                  <a:pt x="142" y="237"/>
                </a:lnTo>
                <a:lnTo>
                  <a:pt x="121" y="275"/>
                </a:lnTo>
                <a:lnTo>
                  <a:pt x="182" y="265"/>
                </a:lnTo>
                <a:lnTo>
                  <a:pt x="165" y="301"/>
                </a:lnTo>
                <a:lnTo>
                  <a:pt x="182" y="368"/>
                </a:lnTo>
                <a:lnTo>
                  <a:pt x="147" y="369"/>
                </a:lnTo>
                <a:lnTo>
                  <a:pt x="116" y="308"/>
                </a:lnTo>
                <a:lnTo>
                  <a:pt x="58" y="333"/>
                </a:lnTo>
                <a:lnTo>
                  <a:pt x="80" y="283"/>
                </a:lnTo>
                <a:lnTo>
                  <a:pt x="64" y="197"/>
                </a:lnTo>
                <a:lnTo>
                  <a:pt x="15" y="135"/>
                </a:lnTo>
                <a:lnTo>
                  <a:pt x="0" y="81"/>
                </a:lnTo>
                <a:lnTo>
                  <a:pt x="20" y="19"/>
                </a:lnTo>
                <a:lnTo>
                  <a:pt x="50" y="0"/>
                </a:lnTo>
                <a:close/>
              </a:path>
            </a:pathLst>
          </a:custGeom>
          <a:solidFill>
            <a:srgbClr val="E57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5" name="Freeform 31">
            <a:extLst>
              <a:ext uri="{FF2B5EF4-FFF2-40B4-BE49-F238E27FC236}">
                <a16:creationId xmlns:a16="http://schemas.microsoft.com/office/drawing/2014/main" id="{63F56505-BD32-2148-B5C3-C364FDFA6D0E}"/>
              </a:ext>
            </a:extLst>
          </p:cNvPr>
          <p:cNvSpPr>
            <a:spLocks/>
          </p:cNvSpPr>
          <p:nvPr/>
        </p:nvSpPr>
        <p:spPr bwMode="auto">
          <a:xfrm>
            <a:off x="7677241" y="2603261"/>
            <a:ext cx="26987" cy="49213"/>
          </a:xfrm>
          <a:custGeom>
            <a:avLst/>
            <a:gdLst>
              <a:gd name="T0" fmla="*/ 2147483646 w 84"/>
              <a:gd name="T1" fmla="*/ 2147483646 h 156"/>
              <a:gd name="T2" fmla="*/ 0 w 84"/>
              <a:gd name="T3" fmla="*/ 2147483646 h 156"/>
              <a:gd name="T4" fmla="*/ 2147483646 w 84"/>
              <a:gd name="T5" fmla="*/ 0 h 156"/>
              <a:gd name="T6" fmla="*/ 2147483646 w 84"/>
              <a:gd name="T7" fmla="*/ 2147483646 h 156"/>
              <a:gd name="T8" fmla="*/ 2147483646 w 84"/>
              <a:gd name="T9" fmla="*/ 2147483646 h 156"/>
              <a:gd name="T10" fmla="*/ 2147483646 w 84"/>
              <a:gd name="T11" fmla="*/ 2147483646 h 156"/>
              <a:gd name="T12" fmla="*/ 2147483646 w 84"/>
              <a:gd name="T13" fmla="*/ 2147483646 h 156"/>
              <a:gd name="T14" fmla="*/ 2147483646 w 84"/>
              <a:gd name="T15" fmla="*/ 2147483646 h 156"/>
              <a:gd name="T16" fmla="*/ 2147483646 w 84"/>
              <a:gd name="T17" fmla="*/ 2147483646 h 156"/>
              <a:gd name="T18" fmla="*/ 2147483646 w 84"/>
              <a:gd name="T19" fmla="*/ 2147483646 h 1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4" h="156">
                <a:moveTo>
                  <a:pt x="16" y="118"/>
                </a:moveTo>
                <a:lnTo>
                  <a:pt x="0" y="47"/>
                </a:lnTo>
                <a:lnTo>
                  <a:pt x="48" y="0"/>
                </a:lnTo>
                <a:lnTo>
                  <a:pt x="31" y="105"/>
                </a:lnTo>
                <a:lnTo>
                  <a:pt x="75" y="126"/>
                </a:lnTo>
                <a:lnTo>
                  <a:pt x="84" y="156"/>
                </a:lnTo>
                <a:lnTo>
                  <a:pt x="43" y="140"/>
                </a:lnTo>
                <a:lnTo>
                  <a:pt x="16" y="118"/>
                </a:lnTo>
                <a:close/>
              </a:path>
            </a:pathLst>
          </a:custGeom>
          <a:solidFill>
            <a:srgbClr val="FFA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6" name="Freeform 32">
            <a:extLst>
              <a:ext uri="{FF2B5EF4-FFF2-40B4-BE49-F238E27FC236}">
                <a16:creationId xmlns:a16="http://schemas.microsoft.com/office/drawing/2014/main" id="{1A304CF2-2CD5-1541-9BB6-FCC922922D5D}"/>
              </a:ext>
            </a:extLst>
          </p:cNvPr>
          <p:cNvSpPr>
            <a:spLocks/>
          </p:cNvSpPr>
          <p:nvPr/>
        </p:nvSpPr>
        <p:spPr bwMode="auto">
          <a:xfrm>
            <a:off x="7739153" y="2768360"/>
            <a:ext cx="111125" cy="139700"/>
          </a:xfrm>
          <a:custGeom>
            <a:avLst/>
            <a:gdLst>
              <a:gd name="T0" fmla="*/ 0 w 348"/>
              <a:gd name="T1" fmla="*/ 2147483646 h 442"/>
              <a:gd name="T2" fmla="*/ 2147483646 w 348"/>
              <a:gd name="T3" fmla="*/ 2147483646 h 442"/>
              <a:gd name="T4" fmla="*/ 2147483646 w 348"/>
              <a:gd name="T5" fmla="*/ 0 h 442"/>
              <a:gd name="T6" fmla="*/ 2147483646 w 348"/>
              <a:gd name="T7" fmla="*/ 2147483646 h 442"/>
              <a:gd name="T8" fmla="*/ 2147483646 w 348"/>
              <a:gd name="T9" fmla="*/ 2147483646 h 442"/>
              <a:gd name="T10" fmla="*/ 2147483646 w 348"/>
              <a:gd name="T11" fmla="*/ 2147483646 h 442"/>
              <a:gd name="T12" fmla="*/ 2147483646 w 348"/>
              <a:gd name="T13" fmla="*/ 2147483646 h 442"/>
              <a:gd name="T14" fmla="*/ 2147483646 w 348"/>
              <a:gd name="T15" fmla="*/ 2147483646 h 442"/>
              <a:gd name="T16" fmla="*/ 2147483646 w 348"/>
              <a:gd name="T17" fmla="*/ 2147483646 h 442"/>
              <a:gd name="T18" fmla="*/ 2147483646 w 348"/>
              <a:gd name="T19" fmla="*/ 2147483646 h 442"/>
              <a:gd name="T20" fmla="*/ 2147483646 w 348"/>
              <a:gd name="T21" fmla="*/ 2147483646 h 442"/>
              <a:gd name="T22" fmla="*/ 2147483646 w 348"/>
              <a:gd name="T23" fmla="*/ 2147483646 h 442"/>
              <a:gd name="T24" fmla="*/ 2147483646 w 348"/>
              <a:gd name="T25" fmla="*/ 2147483646 h 442"/>
              <a:gd name="T26" fmla="*/ 2147483646 w 348"/>
              <a:gd name="T27" fmla="*/ 2147483646 h 442"/>
              <a:gd name="T28" fmla="*/ 2147483646 w 348"/>
              <a:gd name="T29" fmla="*/ 2147483646 h 442"/>
              <a:gd name="T30" fmla="*/ 2147483646 w 348"/>
              <a:gd name="T31" fmla="*/ 2147483646 h 442"/>
              <a:gd name="T32" fmla="*/ 2147483646 w 348"/>
              <a:gd name="T33" fmla="*/ 2147483646 h 442"/>
              <a:gd name="T34" fmla="*/ 2147483646 w 348"/>
              <a:gd name="T35" fmla="*/ 2147483646 h 442"/>
              <a:gd name="T36" fmla="*/ 2147483646 w 348"/>
              <a:gd name="T37" fmla="*/ 2147483646 h 442"/>
              <a:gd name="T38" fmla="*/ 2147483646 w 348"/>
              <a:gd name="T39" fmla="*/ 2147483646 h 442"/>
              <a:gd name="T40" fmla="*/ 2147483646 w 348"/>
              <a:gd name="T41" fmla="*/ 2147483646 h 442"/>
              <a:gd name="T42" fmla="*/ 2147483646 w 348"/>
              <a:gd name="T43" fmla="*/ 2147483646 h 442"/>
              <a:gd name="T44" fmla="*/ 2147483646 w 348"/>
              <a:gd name="T45" fmla="*/ 2147483646 h 442"/>
              <a:gd name="T46" fmla="*/ 2147483646 w 348"/>
              <a:gd name="T47" fmla="*/ 2147483646 h 442"/>
              <a:gd name="T48" fmla="*/ 2147483646 w 348"/>
              <a:gd name="T49" fmla="*/ 2147483646 h 442"/>
              <a:gd name="T50" fmla="*/ 0 w 348"/>
              <a:gd name="T51" fmla="*/ 2147483646 h 442"/>
              <a:gd name="T52" fmla="*/ 0 w 348"/>
              <a:gd name="T53" fmla="*/ 2147483646 h 442"/>
              <a:gd name="T54" fmla="*/ 0 w 348"/>
              <a:gd name="T55" fmla="*/ 2147483646 h 44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48" h="442">
                <a:moveTo>
                  <a:pt x="0" y="22"/>
                </a:moveTo>
                <a:lnTo>
                  <a:pt x="196" y="29"/>
                </a:lnTo>
                <a:lnTo>
                  <a:pt x="348" y="0"/>
                </a:lnTo>
                <a:lnTo>
                  <a:pt x="299" y="49"/>
                </a:lnTo>
                <a:lnTo>
                  <a:pt x="277" y="100"/>
                </a:lnTo>
                <a:lnTo>
                  <a:pt x="247" y="123"/>
                </a:lnTo>
                <a:lnTo>
                  <a:pt x="271" y="134"/>
                </a:lnTo>
                <a:lnTo>
                  <a:pt x="287" y="150"/>
                </a:lnTo>
                <a:lnTo>
                  <a:pt x="275" y="193"/>
                </a:lnTo>
                <a:lnTo>
                  <a:pt x="258" y="222"/>
                </a:lnTo>
                <a:lnTo>
                  <a:pt x="272" y="286"/>
                </a:lnTo>
                <a:lnTo>
                  <a:pt x="262" y="348"/>
                </a:lnTo>
                <a:lnTo>
                  <a:pt x="236" y="364"/>
                </a:lnTo>
                <a:lnTo>
                  <a:pt x="202" y="402"/>
                </a:lnTo>
                <a:lnTo>
                  <a:pt x="177" y="442"/>
                </a:lnTo>
                <a:lnTo>
                  <a:pt x="150" y="440"/>
                </a:lnTo>
                <a:lnTo>
                  <a:pt x="133" y="386"/>
                </a:lnTo>
                <a:lnTo>
                  <a:pt x="99" y="398"/>
                </a:lnTo>
                <a:lnTo>
                  <a:pt x="110" y="319"/>
                </a:lnTo>
                <a:lnTo>
                  <a:pt x="92" y="294"/>
                </a:lnTo>
                <a:lnTo>
                  <a:pt x="65" y="339"/>
                </a:lnTo>
                <a:lnTo>
                  <a:pt x="43" y="293"/>
                </a:lnTo>
                <a:lnTo>
                  <a:pt x="74" y="172"/>
                </a:lnTo>
                <a:lnTo>
                  <a:pt x="25" y="118"/>
                </a:lnTo>
                <a:lnTo>
                  <a:pt x="56" y="60"/>
                </a:lnTo>
                <a:lnTo>
                  <a:pt x="0" y="22"/>
                </a:lnTo>
                <a:close/>
              </a:path>
            </a:pathLst>
          </a:custGeom>
          <a:solidFill>
            <a:srgbClr val="A2A2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7" name="Freeform 33">
            <a:extLst>
              <a:ext uri="{FF2B5EF4-FFF2-40B4-BE49-F238E27FC236}">
                <a16:creationId xmlns:a16="http://schemas.microsoft.com/office/drawing/2014/main" id="{4EE6B5C2-EB01-654B-8C3F-95AEC471B735}"/>
              </a:ext>
            </a:extLst>
          </p:cNvPr>
          <p:cNvSpPr>
            <a:spLocks/>
          </p:cNvSpPr>
          <p:nvPr/>
        </p:nvSpPr>
        <p:spPr bwMode="auto">
          <a:xfrm>
            <a:off x="7901077" y="2300049"/>
            <a:ext cx="412750" cy="407987"/>
          </a:xfrm>
          <a:custGeom>
            <a:avLst/>
            <a:gdLst>
              <a:gd name="T0" fmla="*/ 2147483646 w 1298"/>
              <a:gd name="T1" fmla="*/ 2147483646 h 1284"/>
              <a:gd name="T2" fmla="*/ 2147483646 w 1298"/>
              <a:gd name="T3" fmla="*/ 2147483646 h 1284"/>
              <a:gd name="T4" fmla="*/ 0 w 1298"/>
              <a:gd name="T5" fmla="*/ 2147483646 h 1284"/>
              <a:gd name="T6" fmla="*/ 2147483646 w 1298"/>
              <a:gd name="T7" fmla="*/ 2147483646 h 1284"/>
              <a:gd name="T8" fmla="*/ 2147483646 w 1298"/>
              <a:gd name="T9" fmla="*/ 2147483646 h 1284"/>
              <a:gd name="T10" fmla="*/ 2147483646 w 1298"/>
              <a:gd name="T11" fmla="*/ 2147483646 h 1284"/>
              <a:gd name="T12" fmla="*/ 2147483646 w 1298"/>
              <a:gd name="T13" fmla="*/ 2147483646 h 1284"/>
              <a:gd name="T14" fmla="*/ 2147483646 w 1298"/>
              <a:gd name="T15" fmla="*/ 2147483646 h 1284"/>
              <a:gd name="T16" fmla="*/ 2147483646 w 1298"/>
              <a:gd name="T17" fmla="*/ 0 h 1284"/>
              <a:gd name="T18" fmla="*/ 2147483646 w 1298"/>
              <a:gd name="T19" fmla="*/ 0 h 1284"/>
              <a:gd name="T20" fmla="*/ 2147483646 w 1298"/>
              <a:gd name="T21" fmla="*/ 2147483646 h 1284"/>
              <a:gd name="T22" fmla="*/ 2147483646 w 1298"/>
              <a:gd name="T23" fmla="*/ 2147483646 h 1284"/>
              <a:gd name="T24" fmla="*/ 2147483646 w 1298"/>
              <a:gd name="T25" fmla="*/ 2147483646 h 1284"/>
              <a:gd name="T26" fmla="*/ 2147483646 w 1298"/>
              <a:gd name="T27" fmla="*/ 2147483646 h 1284"/>
              <a:gd name="T28" fmla="*/ 2147483646 w 1298"/>
              <a:gd name="T29" fmla="*/ 2147483646 h 1284"/>
              <a:gd name="T30" fmla="*/ 2147483646 w 1298"/>
              <a:gd name="T31" fmla="*/ 2147483646 h 1284"/>
              <a:gd name="T32" fmla="*/ 2147483646 w 1298"/>
              <a:gd name="T33" fmla="*/ 2147483646 h 1284"/>
              <a:gd name="T34" fmla="*/ 2147483646 w 1298"/>
              <a:gd name="T35" fmla="*/ 2147483646 h 1284"/>
              <a:gd name="T36" fmla="*/ 2147483646 w 1298"/>
              <a:gd name="T37" fmla="*/ 2147483646 h 1284"/>
              <a:gd name="T38" fmla="*/ 2147483646 w 1298"/>
              <a:gd name="T39" fmla="*/ 2147483646 h 1284"/>
              <a:gd name="T40" fmla="*/ 2147483646 w 1298"/>
              <a:gd name="T41" fmla="*/ 2147483646 h 1284"/>
              <a:gd name="T42" fmla="*/ 2147483646 w 1298"/>
              <a:gd name="T43" fmla="*/ 2147483646 h 1284"/>
              <a:gd name="T44" fmla="*/ 2147483646 w 1298"/>
              <a:gd name="T45" fmla="*/ 2147483646 h 1284"/>
              <a:gd name="T46" fmla="*/ 2147483646 w 1298"/>
              <a:gd name="T47" fmla="*/ 2147483646 h 1284"/>
              <a:gd name="T48" fmla="*/ 2147483646 w 1298"/>
              <a:gd name="T49" fmla="*/ 2147483646 h 1284"/>
              <a:gd name="T50" fmla="*/ 2147483646 w 1298"/>
              <a:gd name="T51" fmla="*/ 2147483646 h 1284"/>
              <a:gd name="T52" fmla="*/ 2147483646 w 1298"/>
              <a:gd name="T53" fmla="*/ 2147483646 h 128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298" h="1284">
                <a:moveTo>
                  <a:pt x="188" y="1253"/>
                </a:moveTo>
                <a:lnTo>
                  <a:pt x="136" y="1129"/>
                </a:lnTo>
                <a:lnTo>
                  <a:pt x="0" y="387"/>
                </a:lnTo>
                <a:lnTo>
                  <a:pt x="5" y="301"/>
                </a:lnTo>
                <a:lnTo>
                  <a:pt x="52" y="263"/>
                </a:lnTo>
                <a:lnTo>
                  <a:pt x="183" y="207"/>
                </a:lnTo>
                <a:lnTo>
                  <a:pt x="388" y="157"/>
                </a:lnTo>
                <a:lnTo>
                  <a:pt x="809" y="50"/>
                </a:lnTo>
                <a:lnTo>
                  <a:pt x="1038" y="0"/>
                </a:lnTo>
                <a:lnTo>
                  <a:pt x="1141" y="0"/>
                </a:lnTo>
                <a:lnTo>
                  <a:pt x="1162" y="7"/>
                </a:lnTo>
                <a:lnTo>
                  <a:pt x="1162" y="136"/>
                </a:lnTo>
                <a:lnTo>
                  <a:pt x="1141" y="336"/>
                </a:lnTo>
                <a:lnTo>
                  <a:pt x="1150" y="617"/>
                </a:lnTo>
                <a:lnTo>
                  <a:pt x="1227" y="62"/>
                </a:lnTo>
                <a:lnTo>
                  <a:pt x="1251" y="54"/>
                </a:lnTo>
                <a:lnTo>
                  <a:pt x="1281" y="123"/>
                </a:lnTo>
                <a:lnTo>
                  <a:pt x="1298" y="211"/>
                </a:lnTo>
                <a:lnTo>
                  <a:pt x="1243" y="668"/>
                </a:lnTo>
                <a:lnTo>
                  <a:pt x="1167" y="1243"/>
                </a:lnTo>
                <a:lnTo>
                  <a:pt x="1111" y="1271"/>
                </a:lnTo>
                <a:lnTo>
                  <a:pt x="910" y="1284"/>
                </a:lnTo>
                <a:lnTo>
                  <a:pt x="289" y="1277"/>
                </a:lnTo>
                <a:lnTo>
                  <a:pt x="227" y="1263"/>
                </a:lnTo>
                <a:lnTo>
                  <a:pt x="188" y="1253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8" name="Freeform 34">
            <a:extLst>
              <a:ext uri="{FF2B5EF4-FFF2-40B4-BE49-F238E27FC236}">
                <a16:creationId xmlns:a16="http://schemas.microsoft.com/office/drawing/2014/main" id="{2A1CB824-F1A5-7546-8008-9EDD67C308FC}"/>
              </a:ext>
            </a:extLst>
          </p:cNvPr>
          <p:cNvSpPr>
            <a:spLocks/>
          </p:cNvSpPr>
          <p:nvPr/>
        </p:nvSpPr>
        <p:spPr bwMode="auto">
          <a:xfrm>
            <a:off x="7951877" y="2357199"/>
            <a:ext cx="287338" cy="287337"/>
          </a:xfrm>
          <a:custGeom>
            <a:avLst/>
            <a:gdLst>
              <a:gd name="T0" fmla="*/ 2147483646 w 903"/>
              <a:gd name="T1" fmla="*/ 2147483646 h 908"/>
              <a:gd name="T2" fmla="*/ 2147483646 w 903"/>
              <a:gd name="T3" fmla="*/ 2147483646 h 908"/>
              <a:gd name="T4" fmla="*/ 0 w 903"/>
              <a:gd name="T5" fmla="*/ 2147483646 h 908"/>
              <a:gd name="T6" fmla="*/ 2147483646 w 903"/>
              <a:gd name="T7" fmla="*/ 2147483646 h 908"/>
              <a:gd name="T8" fmla="*/ 2147483646 w 903"/>
              <a:gd name="T9" fmla="*/ 2147483646 h 908"/>
              <a:gd name="T10" fmla="*/ 2147483646 w 903"/>
              <a:gd name="T11" fmla="*/ 0 h 908"/>
              <a:gd name="T12" fmla="*/ 2147483646 w 903"/>
              <a:gd name="T13" fmla="*/ 2147483646 h 908"/>
              <a:gd name="T14" fmla="*/ 2147483646 w 903"/>
              <a:gd name="T15" fmla="*/ 2147483646 h 908"/>
              <a:gd name="T16" fmla="*/ 2147483646 w 903"/>
              <a:gd name="T17" fmla="*/ 2147483646 h 908"/>
              <a:gd name="T18" fmla="*/ 2147483646 w 903"/>
              <a:gd name="T19" fmla="*/ 2147483646 h 908"/>
              <a:gd name="T20" fmla="*/ 2147483646 w 903"/>
              <a:gd name="T21" fmla="*/ 2147483646 h 908"/>
              <a:gd name="T22" fmla="*/ 2147483646 w 903"/>
              <a:gd name="T23" fmla="*/ 2147483646 h 908"/>
              <a:gd name="T24" fmla="*/ 2147483646 w 903"/>
              <a:gd name="T25" fmla="*/ 2147483646 h 908"/>
              <a:gd name="T26" fmla="*/ 2147483646 w 903"/>
              <a:gd name="T27" fmla="*/ 2147483646 h 908"/>
              <a:gd name="T28" fmla="*/ 2147483646 w 903"/>
              <a:gd name="T29" fmla="*/ 2147483646 h 90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3" h="908">
                <a:moveTo>
                  <a:pt x="25" y="527"/>
                </a:moveTo>
                <a:lnTo>
                  <a:pt x="12" y="423"/>
                </a:lnTo>
                <a:lnTo>
                  <a:pt x="0" y="328"/>
                </a:lnTo>
                <a:lnTo>
                  <a:pt x="36" y="166"/>
                </a:lnTo>
                <a:lnTo>
                  <a:pt x="142" y="126"/>
                </a:lnTo>
                <a:lnTo>
                  <a:pt x="618" y="0"/>
                </a:lnTo>
                <a:lnTo>
                  <a:pt x="764" y="4"/>
                </a:lnTo>
                <a:lnTo>
                  <a:pt x="873" y="79"/>
                </a:lnTo>
                <a:lnTo>
                  <a:pt x="903" y="231"/>
                </a:lnTo>
                <a:lnTo>
                  <a:pt x="803" y="825"/>
                </a:lnTo>
                <a:lnTo>
                  <a:pt x="131" y="908"/>
                </a:lnTo>
                <a:lnTo>
                  <a:pt x="98" y="855"/>
                </a:lnTo>
                <a:lnTo>
                  <a:pt x="25" y="527"/>
                </a:lnTo>
                <a:close/>
              </a:path>
            </a:pathLst>
          </a:custGeom>
          <a:solidFill>
            <a:srgbClr val="A5B8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9" name="Freeform 35">
            <a:extLst>
              <a:ext uri="{FF2B5EF4-FFF2-40B4-BE49-F238E27FC236}">
                <a16:creationId xmlns:a16="http://schemas.microsoft.com/office/drawing/2014/main" id="{4B5504D9-0DD4-974A-8922-8EAC748D256B}"/>
              </a:ext>
            </a:extLst>
          </p:cNvPr>
          <p:cNvSpPr>
            <a:spLocks/>
          </p:cNvSpPr>
          <p:nvPr/>
        </p:nvSpPr>
        <p:spPr bwMode="auto">
          <a:xfrm>
            <a:off x="7994740" y="2725499"/>
            <a:ext cx="254000" cy="47625"/>
          </a:xfrm>
          <a:custGeom>
            <a:avLst/>
            <a:gdLst>
              <a:gd name="T0" fmla="*/ 0 w 798"/>
              <a:gd name="T1" fmla="*/ 2147483646 h 150"/>
              <a:gd name="T2" fmla="*/ 2147483646 w 798"/>
              <a:gd name="T3" fmla="*/ 2147483646 h 150"/>
              <a:gd name="T4" fmla="*/ 2147483646 w 798"/>
              <a:gd name="T5" fmla="*/ 2147483646 h 150"/>
              <a:gd name="T6" fmla="*/ 2147483646 w 798"/>
              <a:gd name="T7" fmla="*/ 2147483646 h 150"/>
              <a:gd name="T8" fmla="*/ 2147483646 w 798"/>
              <a:gd name="T9" fmla="*/ 2147483646 h 150"/>
              <a:gd name="T10" fmla="*/ 2147483646 w 798"/>
              <a:gd name="T11" fmla="*/ 0 h 150"/>
              <a:gd name="T12" fmla="*/ 2147483646 w 798"/>
              <a:gd name="T13" fmla="*/ 2147483646 h 150"/>
              <a:gd name="T14" fmla="*/ 2147483646 w 798"/>
              <a:gd name="T15" fmla="*/ 2147483646 h 150"/>
              <a:gd name="T16" fmla="*/ 2147483646 w 798"/>
              <a:gd name="T17" fmla="*/ 2147483646 h 150"/>
              <a:gd name="T18" fmla="*/ 2147483646 w 798"/>
              <a:gd name="T19" fmla="*/ 2147483646 h 150"/>
              <a:gd name="T20" fmla="*/ 0 w 798"/>
              <a:gd name="T21" fmla="*/ 2147483646 h 150"/>
              <a:gd name="T22" fmla="*/ 0 w 798"/>
              <a:gd name="T23" fmla="*/ 2147483646 h 150"/>
              <a:gd name="T24" fmla="*/ 0 w 798"/>
              <a:gd name="T25" fmla="*/ 2147483646 h 15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8" h="150">
                <a:moveTo>
                  <a:pt x="0" y="129"/>
                </a:moveTo>
                <a:lnTo>
                  <a:pt x="25" y="99"/>
                </a:lnTo>
                <a:lnTo>
                  <a:pt x="187" y="57"/>
                </a:lnTo>
                <a:lnTo>
                  <a:pt x="490" y="6"/>
                </a:lnTo>
                <a:lnTo>
                  <a:pt x="681" y="14"/>
                </a:lnTo>
                <a:lnTo>
                  <a:pt x="798" y="0"/>
                </a:lnTo>
                <a:lnTo>
                  <a:pt x="779" y="90"/>
                </a:lnTo>
                <a:lnTo>
                  <a:pt x="460" y="95"/>
                </a:lnTo>
                <a:lnTo>
                  <a:pt x="174" y="116"/>
                </a:lnTo>
                <a:lnTo>
                  <a:pt x="34" y="150"/>
                </a:lnTo>
                <a:lnTo>
                  <a:pt x="0" y="129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0" name="Freeform 36">
            <a:extLst>
              <a:ext uri="{FF2B5EF4-FFF2-40B4-BE49-F238E27FC236}">
                <a16:creationId xmlns:a16="http://schemas.microsoft.com/office/drawing/2014/main" id="{59D510BC-6BA9-6D47-81E8-3868EAE255FF}"/>
              </a:ext>
            </a:extLst>
          </p:cNvPr>
          <p:cNvSpPr>
            <a:spLocks/>
          </p:cNvSpPr>
          <p:nvPr/>
        </p:nvSpPr>
        <p:spPr bwMode="auto">
          <a:xfrm>
            <a:off x="7974102" y="2403236"/>
            <a:ext cx="103188" cy="92075"/>
          </a:xfrm>
          <a:custGeom>
            <a:avLst/>
            <a:gdLst>
              <a:gd name="T0" fmla="*/ 2147483646 w 328"/>
              <a:gd name="T1" fmla="*/ 2147483646 h 288"/>
              <a:gd name="T2" fmla="*/ 2147483646 w 328"/>
              <a:gd name="T3" fmla="*/ 2147483646 h 288"/>
              <a:gd name="T4" fmla="*/ 2147483646 w 328"/>
              <a:gd name="T5" fmla="*/ 2147483646 h 288"/>
              <a:gd name="T6" fmla="*/ 2147483646 w 328"/>
              <a:gd name="T7" fmla="*/ 2147483646 h 288"/>
              <a:gd name="T8" fmla="*/ 0 w 328"/>
              <a:gd name="T9" fmla="*/ 2147483646 h 288"/>
              <a:gd name="T10" fmla="*/ 2147483646 w 328"/>
              <a:gd name="T11" fmla="*/ 2147483646 h 288"/>
              <a:gd name="T12" fmla="*/ 2147483646 w 328"/>
              <a:gd name="T13" fmla="*/ 2147483646 h 288"/>
              <a:gd name="T14" fmla="*/ 2147483646 w 328"/>
              <a:gd name="T15" fmla="*/ 2147483646 h 288"/>
              <a:gd name="T16" fmla="*/ 2147483646 w 328"/>
              <a:gd name="T17" fmla="*/ 0 h 288"/>
              <a:gd name="T18" fmla="*/ 2147483646 w 328"/>
              <a:gd name="T19" fmla="*/ 2147483646 h 288"/>
              <a:gd name="T20" fmla="*/ 2147483646 w 328"/>
              <a:gd name="T21" fmla="*/ 2147483646 h 288"/>
              <a:gd name="T22" fmla="*/ 2147483646 w 328"/>
              <a:gd name="T23" fmla="*/ 2147483646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28" h="288">
                <a:moveTo>
                  <a:pt x="225" y="9"/>
                </a:moveTo>
                <a:lnTo>
                  <a:pt x="135" y="33"/>
                </a:lnTo>
                <a:lnTo>
                  <a:pt x="56" y="73"/>
                </a:lnTo>
                <a:lnTo>
                  <a:pt x="20" y="123"/>
                </a:lnTo>
                <a:lnTo>
                  <a:pt x="0" y="179"/>
                </a:lnTo>
                <a:lnTo>
                  <a:pt x="29" y="288"/>
                </a:lnTo>
                <a:lnTo>
                  <a:pt x="92" y="175"/>
                </a:lnTo>
                <a:lnTo>
                  <a:pt x="182" y="73"/>
                </a:lnTo>
                <a:lnTo>
                  <a:pt x="328" y="0"/>
                </a:lnTo>
                <a:lnTo>
                  <a:pt x="225" y="9"/>
                </a:lnTo>
                <a:close/>
              </a:path>
            </a:pathLst>
          </a:custGeom>
          <a:solidFill>
            <a:srgbClr val="DBE5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1" name="Freeform 37">
            <a:extLst>
              <a:ext uri="{FF2B5EF4-FFF2-40B4-BE49-F238E27FC236}">
                <a16:creationId xmlns:a16="http://schemas.microsoft.com/office/drawing/2014/main" id="{A2A9233E-8F3E-B446-83B2-9B32333A271B}"/>
              </a:ext>
            </a:extLst>
          </p:cNvPr>
          <p:cNvSpPr>
            <a:spLocks/>
          </p:cNvSpPr>
          <p:nvPr/>
        </p:nvSpPr>
        <p:spPr bwMode="auto">
          <a:xfrm>
            <a:off x="8132853" y="2515949"/>
            <a:ext cx="66675" cy="85725"/>
          </a:xfrm>
          <a:custGeom>
            <a:avLst/>
            <a:gdLst>
              <a:gd name="T0" fmla="*/ 2147483646 w 206"/>
              <a:gd name="T1" fmla="*/ 2147483646 h 272"/>
              <a:gd name="T2" fmla="*/ 2147483646 w 206"/>
              <a:gd name="T3" fmla="*/ 2147483646 h 272"/>
              <a:gd name="T4" fmla="*/ 0 w 206"/>
              <a:gd name="T5" fmla="*/ 2147483646 h 272"/>
              <a:gd name="T6" fmla="*/ 2147483646 w 206"/>
              <a:gd name="T7" fmla="*/ 2147483646 h 272"/>
              <a:gd name="T8" fmla="*/ 2147483646 w 206"/>
              <a:gd name="T9" fmla="*/ 2147483646 h 272"/>
              <a:gd name="T10" fmla="*/ 2147483646 w 206"/>
              <a:gd name="T11" fmla="*/ 2147483646 h 272"/>
              <a:gd name="T12" fmla="*/ 2147483646 w 206"/>
              <a:gd name="T13" fmla="*/ 0 h 272"/>
              <a:gd name="T14" fmla="*/ 2147483646 w 206"/>
              <a:gd name="T15" fmla="*/ 2147483646 h 272"/>
              <a:gd name="T16" fmla="*/ 2147483646 w 206"/>
              <a:gd name="T17" fmla="*/ 2147483646 h 272"/>
              <a:gd name="T18" fmla="*/ 2147483646 w 206"/>
              <a:gd name="T19" fmla="*/ 2147483646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06" h="272">
                <a:moveTo>
                  <a:pt x="159" y="36"/>
                </a:moveTo>
                <a:lnTo>
                  <a:pt x="113" y="140"/>
                </a:lnTo>
                <a:lnTo>
                  <a:pt x="0" y="256"/>
                </a:lnTo>
                <a:lnTo>
                  <a:pt x="86" y="272"/>
                </a:lnTo>
                <a:lnTo>
                  <a:pt x="159" y="235"/>
                </a:lnTo>
                <a:lnTo>
                  <a:pt x="182" y="147"/>
                </a:lnTo>
                <a:lnTo>
                  <a:pt x="206" y="0"/>
                </a:lnTo>
                <a:lnTo>
                  <a:pt x="159" y="36"/>
                </a:lnTo>
                <a:close/>
              </a:path>
            </a:pathLst>
          </a:custGeom>
          <a:solidFill>
            <a:srgbClr val="6D76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2" name="Freeform 38">
            <a:extLst>
              <a:ext uri="{FF2B5EF4-FFF2-40B4-BE49-F238E27FC236}">
                <a16:creationId xmlns:a16="http://schemas.microsoft.com/office/drawing/2014/main" id="{46D3E526-F598-654D-8FA9-B809ED2E0EF5}"/>
              </a:ext>
            </a:extLst>
          </p:cNvPr>
          <p:cNvSpPr>
            <a:spLocks/>
          </p:cNvSpPr>
          <p:nvPr/>
        </p:nvSpPr>
        <p:spPr bwMode="auto">
          <a:xfrm>
            <a:off x="8374153" y="2863610"/>
            <a:ext cx="155575" cy="109538"/>
          </a:xfrm>
          <a:custGeom>
            <a:avLst/>
            <a:gdLst>
              <a:gd name="T0" fmla="*/ 2147483646 w 488"/>
              <a:gd name="T1" fmla="*/ 2147483646 h 346"/>
              <a:gd name="T2" fmla="*/ 2147483646 w 488"/>
              <a:gd name="T3" fmla="*/ 2147483646 h 346"/>
              <a:gd name="T4" fmla="*/ 2147483646 w 488"/>
              <a:gd name="T5" fmla="*/ 2147483646 h 346"/>
              <a:gd name="T6" fmla="*/ 2147483646 w 488"/>
              <a:gd name="T7" fmla="*/ 0 h 346"/>
              <a:gd name="T8" fmla="*/ 2147483646 w 488"/>
              <a:gd name="T9" fmla="*/ 2147483646 h 346"/>
              <a:gd name="T10" fmla="*/ 2147483646 w 488"/>
              <a:gd name="T11" fmla="*/ 2147483646 h 346"/>
              <a:gd name="T12" fmla="*/ 2147483646 w 488"/>
              <a:gd name="T13" fmla="*/ 2147483646 h 346"/>
              <a:gd name="T14" fmla="*/ 2147483646 w 488"/>
              <a:gd name="T15" fmla="*/ 2147483646 h 346"/>
              <a:gd name="T16" fmla="*/ 2147483646 w 488"/>
              <a:gd name="T17" fmla="*/ 2147483646 h 346"/>
              <a:gd name="T18" fmla="*/ 2147483646 w 488"/>
              <a:gd name="T19" fmla="*/ 2147483646 h 346"/>
              <a:gd name="T20" fmla="*/ 2147483646 w 488"/>
              <a:gd name="T21" fmla="*/ 2147483646 h 346"/>
              <a:gd name="T22" fmla="*/ 2147483646 w 488"/>
              <a:gd name="T23" fmla="*/ 2147483646 h 346"/>
              <a:gd name="T24" fmla="*/ 2147483646 w 488"/>
              <a:gd name="T25" fmla="*/ 2147483646 h 346"/>
              <a:gd name="T26" fmla="*/ 2147483646 w 488"/>
              <a:gd name="T27" fmla="*/ 2147483646 h 346"/>
              <a:gd name="T28" fmla="*/ 0 w 488"/>
              <a:gd name="T29" fmla="*/ 2147483646 h 346"/>
              <a:gd name="T30" fmla="*/ 2147483646 w 488"/>
              <a:gd name="T31" fmla="*/ 2147483646 h 346"/>
              <a:gd name="T32" fmla="*/ 2147483646 w 488"/>
              <a:gd name="T33" fmla="*/ 2147483646 h 346"/>
              <a:gd name="T34" fmla="*/ 2147483646 w 488"/>
              <a:gd name="T35" fmla="*/ 2147483646 h 3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88" h="346">
                <a:moveTo>
                  <a:pt x="13" y="111"/>
                </a:moveTo>
                <a:lnTo>
                  <a:pt x="77" y="43"/>
                </a:lnTo>
                <a:lnTo>
                  <a:pt x="143" y="8"/>
                </a:lnTo>
                <a:lnTo>
                  <a:pt x="219" y="0"/>
                </a:lnTo>
                <a:lnTo>
                  <a:pt x="281" y="21"/>
                </a:lnTo>
                <a:lnTo>
                  <a:pt x="374" y="64"/>
                </a:lnTo>
                <a:lnTo>
                  <a:pt x="419" y="97"/>
                </a:lnTo>
                <a:lnTo>
                  <a:pt x="453" y="145"/>
                </a:lnTo>
                <a:lnTo>
                  <a:pt x="482" y="201"/>
                </a:lnTo>
                <a:lnTo>
                  <a:pt x="488" y="250"/>
                </a:lnTo>
                <a:lnTo>
                  <a:pt x="425" y="331"/>
                </a:lnTo>
                <a:lnTo>
                  <a:pt x="269" y="346"/>
                </a:lnTo>
                <a:lnTo>
                  <a:pt x="154" y="263"/>
                </a:lnTo>
                <a:lnTo>
                  <a:pt x="51" y="263"/>
                </a:lnTo>
                <a:lnTo>
                  <a:pt x="0" y="191"/>
                </a:lnTo>
                <a:lnTo>
                  <a:pt x="13" y="1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3" name="Freeform 39">
            <a:extLst>
              <a:ext uri="{FF2B5EF4-FFF2-40B4-BE49-F238E27FC236}">
                <a16:creationId xmlns:a16="http://schemas.microsoft.com/office/drawing/2014/main" id="{696A9E43-2E8C-C54E-A77D-22CF351F3224}"/>
              </a:ext>
            </a:extLst>
          </p:cNvPr>
          <p:cNvSpPr>
            <a:spLocks/>
          </p:cNvSpPr>
          <p:nvPr/>
        </p:nvSpPr>
        <p:spPr bwMode="auto">
          <a:xfrm>
            <a:off x="8374153" y="2884248"/>
            <a:ext cx="157163" cy="95250"/>
          </a:xfrm>
          <a:custGeom>
            <a:avLst/>
            <a:gdLst>
              <a:gd name="T0" fmla="*/ 2147483646 w 497"/>
              <a:gd name="T1" fmla="*/ 2147483646 h 302"/>
              <a:gd name="T2" fmla="*/ 2147483646 w 497"/>
              <a:gd name="T3" fmla="*/ 0 h 302"/>
              <a:gd name="T4" fmla="*/ 2147483646 w 497"/>
              <a:gd name="T5" fmla="*/ 0 h 302"/>
              <a:gd name="T6" fmla="*/ 2147483646 w 497"/>
              <a:gd name="T7" fmla="*/ 2147483646 h 302"/>
              <a:gd name="T8" fmla="*/ 2147483646 w 497"/>
              <a:gd name="T9" fmla="*/ 2147483646 h 302"/>
              <a:gd name="T10" fmla="*/ 2147483646 w 497"/>
              <a:gd name="T11" fmla="*/ 2147483646 h 302"/>
              <a:gd name="T12" fmla="*/ 2147483646 w 497"/>
              <a:gd name="T13" fmla="*/ 2147483646 h 302"/>
              <a:gd name="T14" fmla="*/ 2147483646 w 497"/>
              <a:gd name="T15" fmla="*/ 2147483646 h 302"/>
              <a:gd name="T16" fmla="*/ 2147483646 w 497"/>
              <a:gd name="T17" fmla="*/ 2147483646 h 302"/>
              <a:gd name="T18" fmla="*/ 2147483646 w 497"/>
              <a:gd name="T19" fmla="*/ 2147483646 h 302"/>
              <a:gd name="T20" fmla="*/ 2147483646 w 497"/>
              <a:gd name="T21" fmla="*/ 2147483646 h 302"/>
              <a:gd name="T22" fmla="*/ 2147483646 w 497"/>
              <a:gd name="T23" fmla="*/ 2147483646 h 302"/>
              <a:gd name="T24" fmla="*/ 2147483646 w 497"/>
              <a:gd name="T25" fmla="*/ 2147483646 h 302"/>
              <a:gd name="T26" fmla="*/ 2147483646 w 497"/>
              <a:gd name="T27" fmla="*/ 2147483646 h 302"/>
              <a:gd name="T28" fmla="*/ 2147483646 w 497"/>
              <a:gd name="T29" fmla="*/ 2147483646 h 302"/>
              <a:gd name="T30" fmla="*/ 2147483646 w 497"/>
              <a:gd name="T31" fmla="*/ 2147483646 h 302"/>
              <a:gd name="T32" fmla="*/ 2147483646 w 497"/>
              <a:gd name="T33" fmla="*/ 2147483646 h 302"/>
              <a:gd name="T34" fmla="*/ 2147483646 w 497"/>
              <a:gd name="T35" fmla="*/ 2147483646 h 302"/>
              <a:gd name="T36" fmla="*/ 2147483646 w 497"/>
              <a:gd name="T37" fmla="*/ 2147483646 h 302"/>
              <a:gd name="T38" fmla="*/ 2147483646 w 497"/>
              <a:gd name="T39" fmla="*/ 2147483646 h 302"/>
              <a:gd name="T40" fmla="*/ 2147483646 w 497"/>
              <a:gd name="T41" fmla="*/ 2147483646 h 302"/>
              <a:gd name="T42" fmla="*/ 2147483646 w 497"/>
              <a:gd name="T43" fmla="*/ 2147483646 h 302"/>
              <a:gd name="T44" fmla="*/ 0 w 497"/>
              <a:gd name="T45" fmla="*/ 2147483646 h 302"/>
              <a:gd name="T46" fmla="*/ 2147483646 w 497"/>
              <a:gd name="T47" fmla="*/ 2147483646 h 302"/>
              <a:gd name="T48" fmla="*/ 2147483646 w 497"/>
              <a:gd name="T49" fmla="*/ 2147483646 h 302"/>
              <a:gd name="T50" fmla="*/ 2147483646 w 497"/>
              <a:gd name="T51" fmla="*/ 2147483646 h 30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97" h="302">
                <a:moveTo>
                  <a:pt x="27" y="31"/>
                </a:moveTo>
                <a:lnTo>
                  <a:pt x="69" y="0"/>
                </a:lnTo>
                <a:lnTo>
                  <a:pt x="162" y="0"/>
                </a:lnTo>
                <a:lnTo>
                  <a:pt x="219" y="16"/>
                </a:lnTo>
                <a:lnTo>
                  <a:pt x="154" y="97"/>
                </a:lnTo>
                <a:lnTo>
                  <a:pt x="251" y="47"/>
                </a:lnTo>
                <a:lnTo>
                  <a:pt x="328" y="19"/>
                </a:lnTo>
                <a:lnTo>
                  <a:pt x="388" y="46"/>
                </a:lnTo>
                <a:lnTo>
                  <a:pt x="415" y="78"/>
                </a:lnTo>
                <a:lnTo>
                  <a:pt x="363" y="93"/>
                </a:lnTo>
                <a:lnTo>
                  <a:pt x="303" y="129"/>
                </a:lnTo>
                <a:lnTo>
                  <a:pt x="298" y="197"/>
                </a:lnTo>
                <a:lnTo>
                  <a:pt x="399" y="112"/>
                </a:lnTo>
                <a:lnTo>
                  <a:pt x="442" y="105"/>
                </a:lnTo>
                <a:lnTo>
                  <a:pt x="490" y="137"/>
                </a:lnTo>
                <a:lnTo>
                  <a:pt x="497" y="185"/>
                </a:lnTo>
                <a:lnTo>
                  <a:pt x="383" y="287"/>
                </a:lnTo>
                <a:lnTo>
                  <a:pt x="325" y="302"/>
                </a:lnTo>
                <a:lnTo>
                  <a:pt x="246" y="291"/>
                </a:lnTo>
                <a:lnTo>
                  <a:pt x="183" y="224"/>
                </a:lnTo>
                <a:lnTo>
                  <a:pt x="54" y="227"/>
                </a:lnTo>
                <a:lnTo>
                  <a:pt x="17" y="181"/>
                </a:lnTo>
                <a:lnTo>
                  <a:pt x="0" y="77"/>
                </a:lnTo>
                <a:lnTo>
                  <a:pt x="27" y="31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4" name="Freeform 40">
            <a:extLst>
              <a:ext uri="{FF2B5EF4-FFF2-40B4-BE49-F238E27FC236}">
                <a16:creationId xmlns:a16="http://schemas.microsoft.com/office/drawing/2014/main" id="{B987F4EC-D9DD-8E43-8B40-FA8060F2D16A}"/>
              </a:ext>
            </a:extLst>
          </p:cNvPr>
          <p:cNvSpPr>
            <a:spLocks/>
          </p:cNvSpPr>
          <p:nvPr/>
        </p:nvSpPr>
        <p:spPr bwMode="auto">
          <a:xfrm>
            <a:off x="8377328" y="2927110"/>
            <a:ext cx="149225" cy="52388"/>
          </a:xfrm>
          <a:custGeom>
            <a:avLst/>
            <a:gdLst>
              <a:gd name="T0" fmla="*/ 0 w 471"/>
              <a:gd name="T1" fmla="*/ 2147483646 h 164"/>
              <a:gd name="T2" fmla="*/ 2147483646 w 471"/>
              <a:gd name="T3" fmla="*/ 2147483646 h 164"/>
              <a:gd name="T4" fmla="*/ 2147483646 w 471"/>
              <a:gd name="T5" fmla="*/ 2147483646 h 164"/>
              <a:gd name="T6" fmla="*/ 2147483646 w 471"/>
              <a:gd name="T7" fmla="*/ 2147483646 h 164"/>
              <a:gd name="T8" fmla="*/ 2147483646 w 471"/>
              <a:gd name="T9" fmla="*/ 2147483646 h 164"/>
              <a:gd name="T10" fmla="*/ 2147483646 w 471"/>
              <a:gd name="T11" fmla="*/ 2147483646 h 164"/>
              <a:gd name="T12" fmla="*/ 2147483646 w 471"/>
              <a:gd name="T13" fmla="*/ 2147483646 h 164"/>
              <a:gd name="T14" fmla="*/ 2147483646 w 471"/>
              <a:gd name="T15" fmla="*/ 2147483646 h 164"/>
              <a:gd name="T16" fmla="*/ 2147483646 w 471"/>
              <a:gd name="T17" fmla="*/ 2147483646 h 164"/>
              <a:gd name="T18" fmla="*/ 2147483646 w 471"/>
              <a:gd name="T19" fmla="*/ 2147483646 h 164"/>
              <a:gd name="T20" fmla="*/ 2147483646 w 471"/>
              <a:gd name="T21" fmla="*/ 0 h 164"/>
              <a:gd name="T22" fmla="*/ 2147483646 w 471"/>
              <a:gd name="T23" fmla="*/ 2147483646 h 164"/>
              <a:gd name="T24" fmla="*/ 2147483646 w 471"/>
              <a:gd name="T25" fmla="*/ 2147483646 h 164"/>
              <a:gd name="T26" fmla="*/ 2147483646 w 471"/>
              <a:gd name="T27" fmla="*/ 2147483646 h 164"/>
              <a:gd name="T28" fmla="*/ 2147483646 w 471"/>
              <a:gd name="T29" fmla="*/ 2147483646 h 164"/>
              <a:gd name="T30" fmla="*/ 2147483646 w 471"/>
              <a:gd name="T31" fmla="*/ 2147483646 h 164"/>
              <a:gd name="T32" fmla="*/ 2147483646 w 471"/>
              <a:gd name="T33" fmla="*/ 2147483646 h 164"/>
              <a:gd name="T34" fmla="*/ 2147483646 w 471"/>
              <a:gd name="T35" fmla="*/ 2147483646 h 164"/>
              <a:gd name="T36" fmla="*/ 2147483646 w 471"/>
              <a:gd name="T37" fmla="*/ 2147483646 h 164"/>
              <a:gd name="T38" fmla="*/ 2147483646 w 471"/>
              <a:gd name="T39" fmla="*/ 2147483646 h 164"/>
              <a:gd name="T40" fmla="*/ 0 w 471"/>
              <a:gd name="T41" fmla="*/ 2147483646 h 164"/>
              <a:gd name="T42" fmla="*/ 0 w 471"/>
              <a:gd name="T43" fmla="*/ 2147483646 h 164"/>
              <a:gd name="T44" fmla="*/ 0 w 471"/>
              <a:gd name="T45" fmla="*/ 2147483646 h 16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71" h="164">
                <a:moveTo>
                  <a:pt x="0" y="14"/>
                </a:moveTo>
                <a:lnTo>
                  <a:pt x="60" y="41"/>
                </a:lnTo>
                <a:lnTo>
                  <a:pt x="107" y="26"/>
                </a:lnTo>
                <a:lnTo>
                  <a:pt x="150" y="12"/>
                </a:lnTo>
                <a:lnTo>
                  <a:pt x="193" y="19"/>
                </a:lnTo>
                <a:lnTo>
                  <a:pt x="215" y="42"/>
                </a:lnTo>
                <a:lnTo>
                  <a:pt x="233" y="69"/>
                </a:lnTo>
                <a:lnTo>
                  <a:pt x="288" y="100"/>
                </a:lnTo>
                <a:lnTo>
                  <a:pt x="328" y="50"/>
                </a:lnTo>
                <a:lnTo>
                  <a:pt x="383" y="15"/>
                </a:lnTo>
                <a:lnTo>
                  <a:pt x="434" y="0"/>
                </a:lnTo>
                <a:lnTo>
                  <a:pt x="467" y="27"/>
                </a:lnTo>
                <a:lnTo>
                  <a:pt x="471" y="53"/>
                </a:lnTo>
                <a:lnTo>
                  <a:pt x="435" y="106"/>
                </a:lnTo>
                <a:lnTo>
                  <a:pt x="374" y="149"/>
                </a:lnTo>
                <a:lnTo>
                  <a:pt x="316" y="164"/>
                </a:lnTo>
                <a:lnTo>
                  <a:pt x="229" y="151"/>
                </a:lnTo>
                <a:lnTo>
                  <a:pt x="163" y="92"/>
                </a:lnTo>
                <a:lnTo>
                  <a:pt x="64" y="87"/>
                </a:lnTo>
                <a:lnTo>
                  <a:pt x="13" y="62"/>
                </a:lnTo>
                <a:lnTo>
                  <a:pt x="0" y="14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5" name="Freeform 41">
            <a:extLst>
              <a:ext uri="{FF2B5EF4-FFF2-40B4-BE49-F238E27FC236}">
                <a16:creationId xmlns:a16="http://schemas.microsoft.com/office/drawing/2014/main" id="{76602614-998A-E14E-AB74-0175FEF69261}"/>
              </a:ext>
            </a:extLst>
          </p:cNvPr>
          <p:cNvSpPr>
            <a:spLocks/>
          </p:cNvSpPr>
          <p:nvPr/>
        </p:nvSpPr>
        <p:spPr bwMode="auto">
          <a:xfrm>
            <a:off x="8378915" y="2890599"/>
            <a:ext cx="36512" cy="22225"/>
          </a:xfrm>
          <a:custGeom>
            <a:avLst/>
            <a:gdLst>
              <a:gd name="T0" fmla="*/ 2147483646 w 116"/>
              <a:gd name="T1" fmla="*/ 0 h 71"/>
              <a:gd name="T2" fmla="*/ 2147483646 w 116"/>
              <a:gd name="T3" fmla="*/ 2147483646 h 71"/>
              <a:gd name="T4" fmla="*/ 2147483646 w 116"/>
              <a:gd name="T5" fmla="*/ 2147483646 h 71"/>
              <a:gd name="T6" fmla="*/ 2147483646 w 116"/>
              <a:gd name="T7" fmla="*/ 2147483646 h 71"/>
              <a:gd name="T8" fmla="*/ 2147483646 w 116"/>
              <a:gd name="T9" fmla="*/ 2147483646 h 71"/>
              <a:gd name="T10" fmla="*/ 2147483646 w 116"/>
              <a:gd name="T11" fmla="*/ 2147483646 h 71"/>
              <a:gd name="T12" fmla="*/ 2147483646 w 116"/>
              <a:gd name="T13" fmla="*/ 2147483646 h 71"/>
              <a:gd name="T14" fmla="*/ 2147483646 w 116"/>
              <a:gd name="T15" fmla="*/ 2147483646 h 71"/>
              <a:gd name="T16" fmla="*/ 0 w 116"/>
              <a:gd name="T17" fmla="*/ 2147483646 h 71"/>
              <a:gd name="T18" fmla="*/ 0 w 116"/>
              <a:gd name="T19" fmla="*/ 2147483646 h 71"/>
              <a:gd name="T20" fmla="*/ 2147483646 w 116"/>
              <a:gd name="T21" fmla="*/ 0 h 71"/>
              <a:gd name="T22" fmla="*/ 2147483646 w 116"/>
              <a:gd name="T23" fmla="*/ 0 h 71"/>
              <a:gd name="T24" fmla="*/ 2147483646 w 116"/>
              <a:gd name="T25" fmla="*/ 0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6" h="71">
                <a:moveTo>
                  <a:pt x="19" y="0"/>
                </a:moveTo>
                <a:lnTo>
                  <a:pt x="70" y="22"/>
                </a:lnTo>
                <a:lnTo>
                  <a:pt x="93" y="41"/>
                </a:lnTo>
                <a:lnTo>
                  <a:pt x="115" y="61"/>
                </a:lnTo>
                <a:lnTo>
                  <a:pt x="116" y="70"/>
                </a:lnTo>
                <a:lnTo>
                  <a:pt x="108" y="71"/>
                </a:lnTo>
                <a:lnTo>
                  <a:pt x="84" y="55"/>
                </a:lnTo>
                <a:lnTo>
                  <a:pt x="56" y="43"/>
                </a:lnTo>
                <a:lnTo>
                  <a:pt x="0" y="31"/>
                </a:lnTo>
                <a:lnTo>
                  <a:pt x="0" y="15"/>
                </a:lnTo>
                <a:lnTo>
                  <a:pt x="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6" name="Freeform 42">
            <a:extLst>
              <a:ext uri="{FF2B5EF4-FFF2-40B4-BE49-F238E27FC236}">
                <a16:creationId xmlns:a16="http://schemas.microsoft.com/office/drawing/2014/main" id="{A4A1BA72-921D-FD4A-B9EF-C701673C4A0A}"/>
              </a:ext>
            </a:extLst>
          </p:cNvPr>
          <p:cNvSpPr>
            <a:spLocks/>
          </p:cNvSpPr>
          <p:nvPr/>
        </p:nvSpPr>
        <p:spPr bwMode="auto">
          <a:xfrm>
            <a:off x="8493216" y="2904885"/>
            <a:ext cx="41275" cy="71438"/>
          </a:xfrm>
          <a:custGeom>
            <a:avLst/>
            <a:gdLst>
              <a:gd name="T0" fmla="*/ 2147483646 w 130"/>
              <a:gd name="T1" fmla="*/ 2147483646 h 225"/>
              <a:gd name="T2" fmla="*/ 2147483646 w 130"/>
              <a:gd name="T3" fmla="*/ 2147483646 h 225"/>
              <a:gd name="T4" fmla="*/ 2147483646 w 130"/>
              <a:gd name="T5" fmla="*/ 2147483646 h 225"/>
              <a:gd name="T6" fmla="*/ 2147483646 w 130"/>
              <a:gd name="T7" fmla="*/ 2147483646 h 225"/>
              <a:gd name="T8" fmla="*/ 2147483646 w 130"/>
              <a:gd name="T9" fmla="*/ 2147483646 h 225"/>
              <a:gd name="T10" fmla="*/ 2147483646 w 130"/>
              <a:gd name="T11" fmla="*/ 2147483646 h 225"/>
              <a:gd name="T12" fmla="*/ 2147483646 w 130"/>
              <a:gd name="T13" fmla="*/ 2147483646 h 225"/>
              <a:gd name="T14" fmla="*/ 0 w 130"/>
              <a:gd name="T15" fmla="*/ 2147483646 h 225"/>
              <a:gd name="T16" fmla="*/ 2147483646 w 130"/>
              <a:gd name="T17" fmla="*/ 2147483646 h 225"/>
              <a:gd name="T18" fmla="*/ 2147483646 w 130"/>
              <a:gd name="T19" fmla="*/ 2147483646 h 225"/>
              <a:gd name="T20" fmla="*/ 2147483646 w 130"/>
              <a:gd name="T21" fmla="*/ 2147483646 h 225"/>
              <a:gd name="T22" fmla="*/ 2147483646 w 130"/>
              <a:gd name="T23" fmla="*/ 2147483646 h 225"/>
              <a:gd name="T24" fmla="*/ 2147483646 w 130"/>
              <a:gd name="T25" fmla="*/ 2147483646 h 225"/>
              <a:gd name="T26" fmla="*/ 2147483646 w 130"/>
              <a:gd name="T27" fmla="*/ 0 h 225"/>
              <a:gd name="T28" fmla="*/ 2147483646 w 130"/>
              <a:gd name="T29" fmla="*/ 2147483646 h 225"/>
              <a:gd name="T30" fmla="*/ 2147483646 w 130"/>
              <a:gd name="T31" fmla="*/ 2147483646 h 225"/>
              <a:gd name="T32" fmla="*/ 2147483646 w 130"/>
              <a:gd name="T33" fmla="*/ 2147483646 h 2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30" h="225">
                <a:moveTo>
                  <a:pt x="78" y="1"/>
                </a:moveTo>
                <a:lnTo>
                  <a:pt x="100" y="29"/>
                </a:lnTo>
                <a:lnTo>
                  <a:pt x="130" y="68"/>
                </a:lnTo>
                <a:lnTo>
                  <a:pt x="130" y="123"/>
                </a:lnTo>
                <a:lnTo>
                  <a:pt x="90" y="181"/>
                </a:lnTo>
                <a:lnTo>
                  <a:pt x="41" y="206"/>
                </a:lnTo>
                <a:lnTo>
                  <a:pt x="7" y="225"/>
                </a:lnTo>
                <a:lnTo>
                  <a:pt x="0" y="214"/>
                </a:lnTo>
                <a:lnTo>
                  <a:pt x="57" y="168"/>
                </a:lnTo>
                <a:lnTo>
                  <a:pt x="102" y="112"/>
                </a:lnTo>
                <a:lnTo>
                  <a:pt x="97" y="57"/>
                </a:lnTo>
                <a:lnTo>
                  <a:pt x="85" y="32"/>
                </a:lnTo>
                <a:lnTo>
                  <a:pt x="69" y="9"/>
                </a:lnTo>
                <a:lnTo>
                  <a:pt x="70" y="0"/>
                </a:lnTo>
                <a:lnTo>
                  <a:pt x="7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7" name="Freeform 43">
            <a:extLst>
              <a:ext uri="{FF2B5EF4-FFF2-40B4-BE49-F238E27FC236}">
                <a16:creationId xmlns:a16="http://schemas.microsoft.com/office/drawing/2014/main" id="{6B949CF8-07C5-FD4E-8F85-EED76BFF1E7F}"/>
              </a:ext>
            </a:extLst>
          </p:cNvPr>
          <p:cNvSpPr>
            <a:spLocks/>
          </p:cNvSpPr>
          <p:nvPr/>
        </p:nvSpPr>
        <p:spPr bwMode="auto">
          <a:xfrm>
            <a:off x="8369390" y="2862024"/>
            <a:ext cx="133350" cy="115887"/>
          </a:xfrm>
          <a:custGeom>
            <a:avLst/>
            <a:gdLst>
              <a:gd name="T0" fmla="*/ 2147483646 w 422"/>
              <a:gd name="T1" fmla="*/ 2147483646 h 365"/>
              <a:gd name="T2" fmla="*/ 2147483646 w 422"/>
              <a:gd name="T3" fmla="*/ 2147483646 h 365"/>
              <a:gd name="T4" fmla="*/ 2147483646 w 422"/>
              <a:gd name="T5" fmla="*/ 2147483646 h 365"/>
              <a:gd name="T6" fmla="*/ 2147483646 w 422"/>
              <a:gd name="T7" fmla="*/ 2147483646 h 365"/>
              <a:gd name="T8" fmla="*/ 2147483646 w 422"/>
              <a:gd name="T9" fmla="*/ 2147483646 h 365"/>
              <a:gd name="T10" fmla="*/ 2147483646 w 422"/>
              <a:gd name="T11" fmla="*/ 2147483646 h 365"/>
              <a:gd name="T12" fmla="*/ 2147483646 w 422"/>
              <a:gd name="T13" fmla="*/ 2147483646 h 365"/>
              <a:gd name="T14" fmla="*/ 2147483646 w 422"/>
              <a:gd name="T15" fmla="*/ 2147483646 h 365"/>
              <a:gd name="T16" fmla="*/ 2147483646 w 422"/>
              <a:gd name="T17" fmla="*/ 2147483646 h 365"/>
              <a:gd name="T18" fmla="*/ 2147483646 w 422"/>
              <a:gd name="T19" fmla="*/ 2147483646 h 365"/>
              <a:gd name="T20" fmla="*/ 2147483646 w 422"/>
              <a:gd name="T21" fmla="*/ 2147483646 h 365"/>
              <a:gd name="T22" fmla="*/ 2147483646 w 422"/>
              <a:gd name="T23" fmla="*/ 2147483646 h 365"/>
              <a:gd name="T24" fmla="*/ 2147483646 w 422"/>
              <a:gd name="T25" fmla="*/ 2147483646 h 365"/>
              <a:gd name="T26" fmla="*/ 2147483646 w 422"/>
              <a:gd name="T27" fmla="*/ 2147483646 h 365"/>
              <a:gd name="T28" fmla="*/ 2147483646 w 422"/>
              <a:gd name="T29" fmla="*/ 2147483646 h 365"/>
              <a:gd name="T30" fmla="*/ 2147483646 w 422"/>
              <a:gd name="T31" fmla="*/ 2147483646 h 365"/>
              <a:gd name="T32" fmla="*/ 2147483646 w 422"/>
              <a:gd name="T33" fmla="*/ 2147483646 h 365"/>
              <a:gd name="T34" fmla="*/ 2147483646 w 422"/>
              <a:gd name="T35" fmla="*/ 2147483646 h 365"/>
              <a:gd name="T36" fmla="*/ 2147483646 w 422"/>
              <a:gd name="T37" fmla="*/ 2147483646 h 365"/>
              <a:gd name="T38" fmla="*/ 2147483646 w 422"/>
              <a:gd name="T39" fmla="*/ 2147483646 h 365"/>
              <a:gd name="T40" fmla="*/ 2147483646 w 422"/>
              <a:gd name="T41" fmla="*/ 2147483646 h 365"/>
              <a:gd name="T42" fmla="*/ 2147483646 w 422"/>
              <a:gd name="T43" fmla="*/ 2147483646 h 365"/>
              <a:gd name="T44" fmla="*/ 2147483646 w 422"/>
              <a:gd name="T45" fmla="*/ 2147483646 h 365"/>
              <a:gd name="T46" fmla="*/ 2147483646 w 422"/>
              <a:gd name="T47" fmla="*/ 2147483646 h 365"/>
              <a:gd name="T48" fmla="*/ 2147483646 w 422"/>
              <a:gd name="T49" fmla="*/ 2147483646 h 365"/>
              <a:gd name="T50" fmla="*/ 2147483646 w 422"/>
              <a:gd name="T51" fmla="*/ 2147483646 h 365"/>
              <a:gd name="T52" fmla="*/ 2147483646 w 422"/>
              <a:gd name="T53" fmla="*/ 2147483646 h 365"/>
              <a:gd name="T54" fmla="*/ 2147483646 w 422"/>
              <a:gd name="T55" fmla="*/ 2147483646 h 365"/>
              <a:gd name="T56" fmla="*/ 2147483646 w 422"/>
              <a:gd name="T57" fmla="*/ 2147483646 h 365"/>
              <a:gd name="T58" fmla="*/ 2147483646 w 422"/>
              <a:gd name="T59" fmla="*/ 2147483646 h 365"/>
              <a:gd name="T60" fmla="*/ 2147483646 w 422"/>
              <a:gd name="T61" fmla="*/ 2147483646 h 365"/>
              <a:gd name="T62" fmla="*/ 0 w 422"/>
              <a:gd name="T63" fmla="*/ 2147483646 h 365"/>
              <a:gd name="T64" fmla="*/ 2147483646 w 422"/>
              <a:gd name="T65" fmla="*/ 2147483646 h 365"/>
              <a:gd name="T66" fmla="*/ 2147483646 w 422"/>
              <a:gd name="T67" fmla="*/ 2147483646 h 365"/>
              <a:gd name="T68" fmla="*/ 2147483646 w 422"/>
              <a:gd name="T69" fmla="*/ 2147483646 h 365"/>
              <a:gd name="T70" fmla="*/ 2147483646 w 422"/>
              <a:gd name="T71" fmla="*/ 2147483646 h 365"/>
              <a:gd name="T72" fmla="*/ 2147483646 w 422"/>
              <a:gd name="T73" fmla="*/ 2147483646 h 365"/>
              <a:gd name="T74" fmla="*/ 2147483646 w 422"/>
              <a:gd name="T75" fmla="*/ 2147483646 h 365"/>
              <a:gd name="T76" fmla="*/ 2147483646 w 422"/>
              <a:gd name="T77" fmla="*/ 0 h 365"/>
              <a:gd name="T78" fmla="*/ 2147483646 w 422"/>
              <a:gd name="T79" fmla="*/ 2147483646 h 365"/>
              <a:gd name="T80" fmla="*/ 2147483646 w 422"/>
              <a:gd name="T81" fmla="*/ 2147483646 h 365"/>
              <a:gd name="T82" fmla="*/ 2147483646 w 422"/>
              <a:gd name="T83" fmla="*/ 2147483646 h 365"/>
              <a:gd name="T84" fmla="*/ 2147483646 w 422"/>
              <a:gd name="T85" fmla="*/ 2147483646 h 365"/>
              <a:gd name="T86" fmla="*/ 2147483646 w 422"/>
              <a:gd name="T87" fmla="*/ 2147483646 h 365"/>
              <a:gd name="T88" fmla="*/ 2147483646 w 422"/>
              <a:gd name="T89" fmla="*/ 2147483646 h 365"/>
              <a:gd name="T90" fmla="*/ 2147483646 w 422"/>
              <a:gd name="T91" fmla="*/ 2147483646 h 36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422" h="365">
                <a:moveTo>
                  <a:pt x="414" y="94"/>
                </a:moveTo>
                <a:lnTo>
                  <a:pt x="378" y="67"/>
                </a:lnTo>
                <a:lnTo>
                  <a:pt x="362" y="55"/>
                </a:lnTo>
                <a:lnTo>
                  <a:pt x="342" y="44"/>
                </a:lnTo>
                <a:lnTo>
                  <a:pt x="314" y="34"/>
                </a:lnTo>
                <a:lnTo>
                  <a:pt x="289" y="26"/>
                </a:lnTo>
                <a:lnTo>
                  <a:pt x="237" y="20"/>
                </a:lnTo>
                <a:lnTo>
                  <a:pt x="130" y="40"/>
                </a:lnTo>
                <a:lnTo>
                  <a:pt x="99" y="55"/>
                </a:lnTo>
                <a:lnTo>
                  <a:pt x="71" y="79"/>
                </a:lnTo>
                <a:lnTo>
                  <a:pt x="39" y="113"/>
                </a:lnTo>
                <a:lnTo>
                  <a:pt x="25" y="159"/>
                </a:lnTo>
                <a:lnTo>
                  <a:pt x="26" y="196"/>
                </a:lnTo>
                <a:lnTo>
                  <a:pt x="36" y="231"/>
                </a:lnTo>
                <a:lnTo>
                  <a:pt x="55" y="257"/>
                </a:lnTo>
                <a:lnTo>
                  <a:pt x="85" y="267"/>
                </a:lnTo>
                <a:lnTo>
                  <a:pt x="169" y="268"/>
                </a:lnTo>
                <a:lnTo>
                  <a:pt x="205" y="279"/>
                </a:lnTo>
                <a:lnTo>
                  <a:pt x="236" y="306"/>
                </a:lnTo>
                <a:lnTo>
                  <a:pt x="263" y="328"/>
                </a:lnTo>
                <a:lnTo>
                  <a:pt x="290" y="342"/>
                </a:lnTo>
                <a:lnTo>
                  <a:pt x="353" y="353"/>
                </a:lnTo>
                <a:lnTo>
                  <a:pt x="353" y="365"/>
                </a:lnTo>
                <a:lnTo>
                  <a:pt x="278" y="361"/>
                </a:lnTo>
                <a:lnTo>
                  <a:pt x="215" y="326"/>
                </a:lnTo>
                <a:lnTo>
                  <a:pt x="188" y="304"/>
                </a:lnTo>
                <a:lnTo>
                  <a:pt x="157" y="296"/>
                </a:lnTo>
                <a:lnTo>
                  <a:pt x="85" y="296"/>
                </a:lnTo>
                <a:lnTo>
                  <a:pt x="45" y="283"/>
                </a:lnTo>
                <a:lnTo>
                  <a:pt x="18" y="250"/>
                </a:lnTo>
                <a:lnTo>
                  <a:pt x="3" y="205"/>
                </a:lnTo>
                <a:lnTo>
                  <a:pt x="0" y="157"/>
                </a:lnTo>
                <a:lnTo>
                  <a:pt x="15" y="101"/>
                </a:lnTo>
                <a:lnTo>
                  <a:pt x="30" y="80"/>
                </a:lnTo>
                <a:lnTo>
                  <a:pt x="51" y="58"/>
                </a:lnTo>
                <a:lnTo>
                  <a:pt x="85" y="33"/>
                </a:lnTo>
                <a:lnTo>
                  <a:pt x="124" y="16"/>
                </a:lnTo>
                <a:lnTo>
                  <a:pt x="183" y="2"/>
                </a:lnTo>
                <a:lnTo>
                  <a:pt x="252" y="0"/>
                </a:lnTo>
                <a:lnTo>
                  <a:pt x="332" y="21"/>
                </a:lnTo>
                <a:lnTo>
                  <a:pt x="385" y="55"/>
                </a:lnTo>
                <a:lnTo>
                  <a:pt x="420" y="83"/>
                </a:lnTo>
                <a:lnTo>
                  <a:pt x="422" y="92"/>
                </a:lnTo>
                <a:lnTo>
                  <a:pt x="414" y="9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8" name="Freeform 44">
            <a:extLst>
              <a:ext uri="{FF2B5EF4-FFF2-40B4-BE49-F238E27FC236}">
                <a16:creationId xmlns:a16="http://schemas.microsoft.com/office/drawing/2014/main" id="{6CF51DEB-1D55-7B42-B848-17E46C3DD1F7}"/>
              </a:ext>
            </a:extLst>
          </p:cNvPr>
          <p:cNvSpPr>
            <a:spLocks/>
          </p:cNvSpPr>
          <p:nvPr/>
        </p:nvSpPr>
        <p:spPr bwMode="auto">
          <a:xfrm>
            <a:off x="8461465" y="2915998"/>
            <a:ext cx="38100" cy="50800"/>
          </a:xfrm>
          <a:custGeom>
            <a:avLst/>
            <a:gdLst>
              <a:gd name="T0" fmla="*/ 2147483646 w 121"/>
              <a:gd name="T1" fmla="*/ 2147483646 h 158"/>
              <a:gd name="T2" fmla="*/ 2147483646 w 121"/>
              <a:gd name="T3" fmla="*/ 2147483646 h 158"/>
              <a:gd name="T4" fmla="*/ 2147483646 w 121"/>
              <a:gd name="T5" fmla="*/ 2147483646 h 158"/>
              <a:gd name="T6" fmla="*/ 2147483646 w 121"/>
              <a:gd name="T7" fmla="*/ 2147483646 h 158"/>
              <a:gd name="T8" fmla="*/ 2147483646 w 121"/>
              <a:gd name="T9" fmla="*/ 2147483646 h 158"/>
              <a:gd name="T10" fmla="*/ 2147483646 w 121"/>
              <a:gd name="T11" fmla="*/ 2147483646 h 158"/>
              <a:gd name="T12" fmla="*/ 0 w 121"/>
              <a:gd name="T13" fmla="*/ 2147483646 h 158"/>
              <a:gd name="T14" fmla="*/ 2147483646 w 121"/>
              <a:gd name="T15" fmla="*/ 2147483646 h 158"/>
              <a:gd name="T16" fmla="*/ 2147483646 w 121"/>
              <a:gd name="T17" fmla="*/ 2147483646 h 158"/>
              <a:gd name="T18" fmla="*/ 2147483646 w 121"/>
              <a:gd name="T19" fmla="*/ 2147483646 h 158"/>
              <a:gd name="T20" fmla="*/ 2147483646 w 121"/>
              <a:gd name="T21" fmla="*/ 2147483646 h 158"/>
              <a:gd name="T22" fmla="*/ 2147483646 w 121"/>
              <a:gd name="T23" fmla="*/ 2147483646 h 158"/>
              <a:gd name="T24" fmla="*/ 2147483646 w 121"/>
              <a:gd name="T25" fmla="*/ 0 h 158"/>
              <a:gd name="T26" fmla="*/ 2147483646 w 121"/>
              <a:gd name="T27" fmla="*/ 2147483646 h 158"/>
              <a:gd name="T28" fmla="*/ 2147483646 w 121"/>
              <a:gd name="T29" fmla="*/ 2147483646 h 158"/>
              <a:gd name="T30" fmla="*/ 2147483646 w 121"/>
              <a:gd name="T31" fmla="*/ 2147483646 h 158"/>
              <a:gd name="T32" fmla="*/ 2147483646 w 121"/>
              <a:gd name="T33" fmla="*/ 2147483646 h 15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1" h="158">
                <a:moveTo>
                  <a:pt x="119" y="10"/>
                </a:moveTo>
                <a:lnTo>
                  <a:pt x="45" y="80"/>
                </a:lnTo>
                <a:lnTo>
                  <a:pt x="26" y="129"/>
                </a:lnTo>
                <a:lnTo>
                  <a:pt x="27" y="150"/>
                </a:lnTo>
                <a:lnTo>
                  <a:pt x="23" y="158"/>
                </a:lnTo>
                <a:lnTo>
                  <a:pt x="15" y="155"/>
                </a:lnTo>
                <a:lnTo>
                  <a:pt x="0" y="129"/>
                </a:lnTo>
                <a:lnTo>
                  <a:pt x="9" y="96"/>
                </a:lnTo>
                <a:lnTo>
                  <a:pt x="23" y="65"/>
                </a:lnTo>
                <a:lnTo>
                  <a:pt x="44" y="45"/>
                </a:lnTo>
                <a:lnTo>
                  <a:pt x="65" y="30"/>
                </a:lnTo>
                <a:lnTo>
                  <a:pt x="88" y="16"/>
                </a:lnTo>
                <a:lnTo>
                  <a:pt x="111" y="0"/>
                </a:lnTo>
                <a:lnTo>
                  <a:pt x="121" y="2"/>
                </a:lnTo>
                <a:lnTo>
                  <a:pt x="119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9" name="Freeform 45">
            <a:extLst>
              <a:ext uri="{FF2B5EF4-FFF2-40B4-BE49-F238E27FC236}">
                <a16:creationId xmlns:a16="http://schemas.microsoft.com/office/drawing/2014/main" id="{78FA3E6E-CD28-824A-9E53-02152C253030}"/>
              </a:ext>
            </a:extLst>
          </p:cNvPr>
          <p:cNvSpPr>
            <a:spLocks/>
          </p:cNvSpPr>
          <p:nvPr/>
        </p:nvSpPr>
        <p:spPr bwMode="auto">
          <a:xfrm>
            <a:off x="8417016" y="2879486"/>
            <a:ext cx="60325" cy="34925"/>
          </a:xfrm>
          <a:custGeom>
            <a:avLst/>
            <a:gdLst>
              <a:gd name="T0" fmla="*/ 2147483646 w 187"/>
              <a:gd name="T1" fmla="*/ 2147483646 h 112"/>
              <a:gd name="T2" fmla="*/ 2147483646 w 187"/>
              <a:gd name="T3" fmla="*/ 2147483646 h 112"/>
              <a:gd name="T4" fmla="*/ 2147483646 w 187"/>
              <a:gd name="T5" fmla="*/ 2147483646 h 112"/>
              <a:gd name="T6" fmla="*/ 2147483646 w 187"/>
              <a:gd name="T7" fmla="*/ 2147483646 h 112"/>
              <a:gd name="T8" fmla="*/ 2147483646 w 187"/>
              <a:gd name="T9" fmla="*/ 2147483646 h 112"/>
              <a:gd name="T10" fmla="*/ 0 w 187"/>
              <a:gd name="T11" fmla="*/ 2147483646 h 112"/>
              <a:gd name="T12" fmla="*/ 2147483646 w 187"/>
              <a:gd name="T13" fmla="*/ 2147483646 h 112"/>
              <a:gd name="T14" fmla="*/ 2147483646 w 187"/>
              <a:gd name="T15" fmla="*/ 2147483646 h 112"/>
              <a:gd name="T16" fmla="*/ 2147483646 w 187"/>
              <a:gd name="T17" fmla="*/ 2147483646 h 112"/>
              <a:gd name="T18" fmla="*/ 2147483646 w 187"/>
              <a:gd name="T19" fmla="*/ 2147483646 h 112"/>
              <a:gd name="T20" fmla="*/ 2147483646 w 187"/>
              <a:gd name="T21" fmla="*/ 0 h 112"/>
              <a:gd name="T22" fmla="*/ 2147483646 w 187"/>
              <a:gd name="T23" fmla="*/ 2147483646 h 112"/>
              <a:gd name="T24" fmla="*/ 2147483646 w 187"/>
              <a:gd name="T25" fmla="*/ 2147483646 h 112"/>
              <a:gd name="T26" fmla="*/ 2147483646 w 187"/>
              <a:gd name="T27" fmla="*/ 2147483646 h 112"/>
              <a:gd name="T28" fmla="*/ 2147483646 w 187"/>
              <a:gd name="T29" fmla="*/ 2147483646 h 1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87" h="112">
                <a:moveTo>
                  <a:pt x="183" y="12"/>
                </a:moveTo>
                <a:lnTo>
                  <a:pt x="79" y="58"/>
                </a:lnTo>
                <a:lnTo>
                  <a:pt x="36" y="91"/>
                </a:lnTo>
                <a:lnTo>
                  <a:pt x="16" y="111"/>
                </a:lnTo>
                <a:lnTo>
                  <a:pt x="1" y="112"/>
                </a:lnTo>
                <a:lnTo>
                  <a:pt x="0" y="96"/>
                </a:lnTo>
                <a:lnTo>
                  <a:pt x="18" y="72"/>
                </a:lnTo>
                <a:lnTo>
                  <a:pt x="65" y="35"/>
                </a:lnTo>
                <a:lnTo>
                  <a:pt x="93" y="21"/>
                </a:lnTo>
                <a:lnTo>
                  <a:pt x="121" y="14"/>
                </a:lnTo>
                <a:lnTo>
                  <a:pt x="180" y="0"/>
                </a:lnTo>
                <a:lnTo>
                  <a:pt x="187" y="4"/>
                </a:lnTo>
                <a:lnTo>
                  <a:pt x="183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0" name="Freeform 46">
            <a:extLst>
              <a:ext uri="{FF2B5EF4-FFF2-40B4-BE49-F238E27FC236}">
                <a16:creationId xmlns:a16="http://schemas.microsoft.com/office/drawing/2014/main" id="{EB0B3236-4A26-8E46-AB5E-BC6504BBEA10}"/>
              </a:ext>
            </a:extLst>
          </p:cNvPr>
          <p:cNvSpPr>
            <a:spLocks/>
          </p:cNvSpPr>
          <p:nvPr/>
        </p:nvSpPr>
        <p:spPr bwMode="auto">
          <a:xfrm>
            <a:off x="8399552" y="2871549"/>
            <a:ext cx="39688" cy="9525"/>
          </a:xfrm>
          <a:custGeom>
            <a:avLst/>
            <a:gdLst>
              <a:gd name="T0" fmla="*/ 2147483646 w 124"/>
              <a:gd name="T1" fmla="*/ 2147483646 h 30"/>
              <a:gd name="T2" fmla="*/ 2147483646 w 124"/>
              <a:gd name="T3" fmla="*/ 0 h 30"/>
              <a:gd name="T4" fmla="*/ 2147483646 w 124"/>
              <a:gd name="T5" fmla="*/ 0 h 30"/>
              <a:gd name="T6" fmla="*/ 2147483646 w 124"/>
              <a:gd name="T7" fmla="*/ 2147483646 h 30"/>
              <a:gd name="T8" fmla="*/ 2147483646 w 124"/>
              <a:gd name="T9" fmla="*/ 2147483646 h 30"/>
              <a:gd name="T10" fmla="*/ 2147483646 w 124"/>
              <a:gd name="T11" fmla="*/ 2147483646 h 30"/>
              <a:gd name="T12" fmla="*/ 2147483646 w 124"/>
              <a:gd name="T13" fmla="*/ 2147483646 h 30"/>
              <a:gd name="T14" fmla="*/ 2147483646 w 124"/>
              <a:gd name="T15" fmla="*/ 2147483646 h 30"/>
              <a:gd name="T16" fmla="*/ 2147483646 w 124"/>
              <a:gd name="T17" fmla="*/ 2147483646 h 30"/>
              <a:gd name="T18" fmla="*/ 0 w 124"/>
              <a:gd name="T19" fmla="*/ 2147483646 h 30"/>
              <a:gd name="T20" fmla="*/ 2147483646 w 124"/>
              <a:gd name="T21" fmla="*/ 2147483646 h 30"/>
              <a:gd name="T22" fmla="*/ 2147483646 w 124"/>
              <a:gd name="T23" fmla="*/ 2147483646 h 30"/>
              <a:gd name="T24" fmla="*/ 2147483646 w 124"/>
              <a:gd name="T25" fmla="*/ 2147483646 h 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4" h="30">
                <a:moveTo>
                  <a:pt x="8" y="1"/>
                </a:moveTo>
                <a:lnTo>
                  <a:pt x="24" y="0"/>
                </a:lnTo>
                <a:lnTo>
                  <a:pt x="75" y="0"/>
                </a:lnTo>
                <a:lnTo>
                  <a:pt x="121" y="19"/>
                </a:lnTo>
                <a:lnTo>
                  <a:pt x="124" y="27"/>
                </a:lnTo>
                <a:lnTo>
                  <a:pt x="117" y="30"/>
                </a:lnTo>
                <a:lnTo>
                  <a:pt x="73" y="21"/>
                </a:lnTo>
                <a:lnTo>
                  <a:pt x="24" y="21"/>
                </a:lnTo>
                <a:lnTo>
                  <a:pt x="8" y="19"/>
                </a:lnTo>
                <a:lnTo>
                  <a:pt x="0" y="10"/>
                </a:lnTo>
                <a:lnTo>
                  <a:pt x="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1" name="Freeform 47">
            <a:extLst>
              <a:ext uri="{FF2B5EF4-FFF2-40B4-BE49-F238E27FC236}">
                <a16:creationId xmlns:a16="http://schemas.microsoft.com/office/drawing/2014/main" id="{FEF971E5-1EFB-9440-B80F-FE2EA9E48D8D}"/>
              </a:ext>
            </a:extLst>
          </p:cNvPr>
          <p:cNvSpPr>
            <a:spLocks/>
          </p:cNvSpPr>
          <p:nvPr/>
        </p:nvSpPr>
        <p:spPr bwMode="auto">
          <a:xfrm>
            <a:off x="8339227" y="2933461"/>
            <a:ext cx="185738" cy="85725"/>
          </a:xfrm>
          <a:custGeom>
            <a:avLst/>
            <a:gdLst>
              <a:gd name="T0" fmla="*/ 2147483646 w 583"/>
              <a:gd name="T1" fmla="*/ 0 h 270"/>
              <a:gd name="T2" fmla="*/ 2147483646 w 583"/>
              <a:gd name="T3" fmla="*/ 2147483646 h 270"/>
              <a:gd name="T4" fmla="*/ 2147483646 w 583"/>
              <a:gd name="T5" fmla="*/ 2147483646 h 270"/>
              <a:gd name="T6" fmla="*/ 2147483646 w 583"/>
              <a:gd name="T7" fmla="*/ 2147483646 h 270"/>
              <a:gd name="T8" fmla="*/ 2147483646 w 583"/>
              <a:gd name="T9" fmla="*/ 2147483646 h 270"/>
              <a:gd name="T10" fmla="*/ 2147483646 w 583"/>
              <a:gd name="T11" fmla="*/ 2147483646 h 270"/>
              <a:gd name="T12" fmla="*/ 2147483646 w 583"/>
              <a:gd name="T13" fmla="*/ 2147483646 h 270"/>
              <a:gd name="T14" fmla="*/ 2147483646 w 583"/>
              <a:gd name="T15" fmla="*/ 2147483646 h 270"/>
              <a:gd name="T16" fmla="*/ 2147483646 w 583"/>
              <a:gd name="T17" fmla="*/ 2147483646 h 270"/>
              <a:gd name="T18" fmla="*/ 2147483646 w 583"/>
              <a:gd name="T19" fmla="*/ 2147483646 h 270"/>
              <a:gd name="T20" fmla="*/ 2147483646 w 583"/>
              <a:gd name="T21" fmla="*/ 2147483646 h 270"/>
              <a:gd name="T22" fmla="*/ 2147483646 w 583"/>
              <a:gd name="T23" fmla="*/ 2147483646 h 270"/>
              <a:gd name="T24" fmla="*/ 2147483646 w 583"/>
              <a:gd name="T25" fmla="*/ 2147483646 h 270"/>
              <a:gd name="T26" fmla="*/ 2147483646 w 583"/>
              <a:gd name="T27" fmla="*/ 2147483646 h 270"/>
              <a:gd name="T28" fmla="*/ 2147483646 w 583"/>
              <a:gd name="T29" fmla="*/ 2147483646 h 270"/>
              <a:gd name="T30" fmla="*/ 2147483646 w 583"/>
              <a:gd name="T31" fmla="*/ 2147483646 h 270"/>
              <a:gd name="T32" fmla="*/ 2147483646 w 583"/>
              <a:gd name="T33" fmla="*/ 2147483646 h 270"/>
              <a:gd name="T34" fmla="*/ 2147483646 w 583"/>
              <a:gd name="T35" fmla="*/ 2147483646 h 270"/>
              <a:gd name="T36" fmla="*/ 2147483646 w 583"/>
              <a:gd name="T37" fmla="*/ 2147483646 h 270"/>
              <a:gd name="T38" fmla="*/ 2147483646 w 583"/>
              <a:gd name="T39" fmla="*/ 2147483646 h 270"/>
              <a:gd name="T40" fmla="*/ 2147483646 w 583"/>
              <a:gd name="T41" fmla="*/ 2147483646 h 270"/>
              <a:gd name="T42" fmla="*/ 2147483646 w 583"/>
              <a:gd name="T43" fmla="*/ 2147483646 h 270"/>
              <a:gd name="T44" fmla="*/ 2147483646 w 583"/>
              <a:gd name="T45" fmla="*/ 2147483646 h 270"/>
              <a:gd name="T46" fmla="*/ 2147483646 w 583"/>
              <a:gd name="T47" fmla="*/ 2147483646 h 270"/>
              <a:gd name="T48" fmla="*/ 2147483646 w 583"/>
              <a:gd name="T49" fmla="*/ 2147483646 h 270"/>
              <a:gd name="T50" fmla="*/ 2147483646 w 583"/>
              <a:gd name="T51" fmla="*/ 2147483646 h 270"/>
              <a:gd name="T52" fmla="*/ 2147483646 w 583"/>
              <a:gd name="T53" fmla="*/ 2147483646 h 270"/>
              <a:gd name="T54" fmla="*/ 2147483646 w 583"/>
              <a:gd name="T55" fmla="*/ 2147483646 h 270"/>
              <a:gd name="T56" fmla="*/ 2147483646 w 583"/>
              <a:gd name="T57" fmla="*/ 2147483646 h 270"/>
              <a:gd name="T58" fmla="*/ 0 w 583"/>
              <a:gd name="T59" fmla="*/ 2147483646 h 270"/>
              <a:gd name="T60" fmla="*/ 2147483646 w 583"/>
              <a:gd name="T61" fmla="*/ 0 h 270"/>
              <a:gd name="T62" fmla="*/ 2147483646 w 583"/>
              <a:gd name="T63" fmla="*/ 0 h 2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83" h="270">
                <a:moveTo>
                  <a:pt x="14" y="0"/>
                </a:moveTo>
                <a:lnTo>
                  <a:pt x="53" y="20"/>
                </a:lnTo>
                <a:lnTo>
                  <a:pt x="90" y="48"/>
                </a:lnTo>
                <a:lnTo>
                  <a:pt x="118" y="91"/>
                </a:lnTo>
                <a:lnTo>
                  <a:pt x="136" y="149"/>
                </a:lnTo>
                <a:lnTo>
                  <a:pt x="184" y="192"/>
                </a:lnTo>
                <a:lnTo>
                  <a:pt x="238" y="216"/>
                </a:lnTo>
                <a:lnTo>
                  <a:pt x="347" y="238"/>
                </a:lnTo>
                <a:lnTo>
                  <a:pt x="445" y="222"/>
                </a:lnTo>
                <a:lnTo>
                  <a:pt x="526" y="182"/>
                </a:lnTo>
                <a:lnTo>
                  <a:pt x="555" y="143"/>
                </a:lnTo>
                <a:lnTo>
                  <a:pt x="559" y="102"/>
                </a:lnTo>
                <a:lnTo>
                  <a:pt x="508" y="54"/>
                </a:lnTo>
                <a:lnTo>
                  <a:pt x="511" y="37"/>
                </a:lnTo>
                <a:lnTo>
                  <a:pt x="523" y="31"/>
                </a:lnTo>
                <a:lnTo>
                  <a:pt x="562" y="53"/>
                </a:lnTo>
                <a:lnTo>
                  <a:pt x="582" y="92"/>
                </a:lnTo>
                <a:lnTo>
                  <a:pt x="583" y="143"/>
                </a:lnTo>
                <a:lnTo>
                  <a:pt x="550" y="200"/>
                </a:lnTo>
                <a:lnTo>
                  <a:pt x="507" y="238"/>
                </a:lnTo>
                <a:lnTo>
                  <a:pt x="444" y="257"/>
                </a:lnTo>
                <a:lnTo>
                  <a:pt x="381" y="267"/>
                </a:lnTo>
                <a:lnTo>
                  <a:pt x="328" y="270"/>
                </a:lnTo>
                <a:lnTo>
                  <a:pt x="246" y="255"/>
                </a:lnTo>
                <a:lnTo>
                  <a:pt x="145" y="210"/>
                </a:lnTo>
                <a:lnTo>
                  <a:pt x="107" y="159"/>
                </a:lnTo>
                <a:lnTo>
                  <a:pt x="91" y="119"/>
                </a:lnTo>
                <a:lnTo>
                  <a:pt x="70" y="78"/>
                </a:lnTo>
                <a:lnTo>
                  <a:pt x="41" y="42"/>
                </a:lnTo>
                <a:lnTo>
                  <a:pt x="0" y="13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2" name="Freeform 48">
            <a:extLst>
              <a:ext uri="{FF2B5EF4-FFF2-40B4-BE49-F238E27FC236}">
                <a16:creationId xmlns:a16="http://schemas.microsoft.com/office/drawing/2014/main" id="{C10F2024-EEC9-EB42-8921-9D66A7A27EA7}"/>
              </a:ext>
            </a:extLst>
          </p:cNvPr>
          <p:cNvSpPr>
            <a:spLocks/>
          </p:cNvSpPr>
          <p:nvPr/>
        </p:nvSpPr>
        <p:spPr bwMode="auto">
          <a:xfrm>
            <a:off x="7793128" y="2831861"/>
            <a:ext cx="555625" cy="119063"/>
          </a:xfrm>
          <a:custGeom>
            <a:avLst/>
            <a:gdLst>
              <a:gd name="T0" fmla="*/ 2147483646 w 1750"/>
              <a:gd name="T1" fmla="*/ 0 h 377"/>
              <a:gd name="T2" fmla="*/ 2147483646 w 1750"/>
              <a:gd name="T3" fmla="*/ 2147483646 h 377"/>
              <a:gd name="T4" fmla="*/ 2147483646 w 1750"/>
              <a:gd name="T5" fmla="*/ 2147483646 h 377"/>
              <a:gd name="T6" fmla="*/ 0 w 1750"/>
              <a:gd name="T7" fmla="*/ 2147483646 h 377"/>
              <a:gd name="T8" fmla="*/ 2147483646 w 1750"/>
              <a:gd name="T9" fmla="*/ 2147483646 h 377"/>
              <a:gd name="T10" fmla="*/ 2147483646 w 1750"/>
              <a:gd name="T11" fmla="*/ 2147483646 h 377"/>
              <a:gd name="T12" fmla="*/ 2147483646 w 1750"/>
              <a:gd name="T13" fmla="*/ 2147483646 h 377"/>
              <a:gd name="T14" fmla="*/ 2147483646 w 1750"/>
              <a:gd name="T15" fmla="*/ 2147483646 h 377"/>
              <a:gd name="T16" fmla="*/ 2147483646 w 1750"/>
              <a:gd name="T17" fmla="*/ 2147483646 h 377"/>
              <a:gd name="T18" fmla="*/ 2147483646 w 1750"/>
              <a:gd name="T19" fmla="*/ 2147483646 h 377"/>
              <a:gd name="T20" fmla="*/ 2147483646 w 1750"/>
              <a:gd name="T21" fmla="*/ 2147483646 h 377"/>
              <a:gd name="T22" fmla="*/ 2147483646 w 1750"/>
              <a:gd name="T23" fmla="*/ 2147483646 h 377"/>
              <a:gd name="T24" fmla="*/ 2147483646 w 1750"/>
              <a:gd name="T25" fmla="*/ 2147483646 h 377"/>
              <a:gd name="T26" fmla="*/ 2147483646 w 1750"/>
              <a:gd name="T27" fmla="*/ 2147483646 h 377"/>
              <a:gd name="T28" fmla="*/ 2147483646 w 1750"/>
              <a:gd name="T29" fmla="*/ 0 h 377"/>
              <a:gd name="T30" fmla="*/ 2147483646 w 1750"/>
              <a:gd name="T31" fmla="*/ 0 h 377"/>
              <a:gd name="T32" fmla="*/ 2147483646 w 1750"/>
              <a:gd name="T33" fmla="*/ 0 h 37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750" h="377">
                <a:moveTo>
                  <a:pt x="273" y="0"/>
                </a:moveTo>
                <a:lnTo>
                  <a:pt x="223" y="30"/>
                </a:lnTo>
                <a:lnTo>
                  <a:pt x="58" y="243"/>
                </a:lnTo>
                <a:lnTo>
                  <a:pt x="0" y="273"/>
                </a:lnTo>
                <a:lnTo>
                  <a:pt x="50" y="352"/>
                </a:lnTo>
                <a:lnTo>
                  <a:pt x="427" y="333"/>
                </a:lnTo>
                <a:lnTo>
                  <a:pt x="1631" y="377"/>
                </a:lnTo>
                <a:lnTo>
                  <a:pt x="1750" y="316"/>
                </a:lnTo>
                <a:lnTo>
                  <a:pt x="1478" y="286"/>
                </a:lnTo>
                <a:lnTo>
                  <a:pt x="1699" y="269"/>
                </a:lnTo>
                <a:lnTo>
                  <a:pt x="1648" y="201"/>
                </a:lnTo>
                <a:lnTo>
                  <a:pt x="1559" y="77"/>
                </a:lnTo>
                <a:lnTo>
                  <a:pt x="899" y="43"/>
                </a:lnTo>
                <a:lnTo>
                  <a:pt x="337" y="4"/>
                </a:lnTo>
                <a:lnTo>
                  <a:pt x="273" y="0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3" name="Freeform 49">
            <a:extLst>
              <a:ext uri="{FF2B5EF4-FFF2-40B4-BE49-F238E27FC236}">
                <a16:creationId xmlns:a16="http://schemas.microsoft.com/office/drawing/2014/main" id="{03A288CD-4024-7E4A-9BA3-48F89EAFBE38}"/>
              </a:ext>
            </a:extLst>
          </p:cNvPr>
          <p:cNvSpPr>
            <a:spLocks/>
          </p:cNvSpPr>
          <p:nvPr/>
        </p:nvSpPr>
        <p:spPr bwMode="auto">
          <a:xfrm>
            <a:off x="7902665" y="2762011"/>
            <a:ext cx="425450" cy="117475"/>
          </a:xfrm>
          <a:custGeom>
            <a:avLst/>
            <a:gdLst>
              <a:gd name="T0" fmla="*/ 0 w 1340"/>
              <a:gd name="T1" fmla="*/ 2147483646 h 368"/>
              <a:gd name="T2" fmla="*/ 2147483646 w 1340"/>
              <a:gd name="T3" fmla="*/ 2147483646 h 368"/>
              <a:gd name="T4" fmla="*/ 2147483646 w 1340"/>
              <a:gd name="T5" fmla="*/ 2147483646 h 368"/>
              <a:gd name="T6" fmla="*/ 2147483646 w 1340"/>
              <a:gd name="T7" fmla="*/ 2147483646 h 368"/>
              <a:gd name="T8" fmla="*/ 2147483646 w 1340"/>
              <a:gd name="T9" fmla="*/ 2147483646 h 368"/>
              <a:gd name="T10" fmla="*/ 2147483646 w 1340"/>
              <a:gd name="T11" fmla="*/ 2147483646 h 368"/>
              <a:gd name="T12" fmla="*/ 2147483646 w 1340"/>
              <a:gd name="T13" fmla="*/ 2147483646 h 368"/>
              <a:gd name="T14" fmla="*/ 2147483646 w 1340"/>
              <a:gd name="T15" fmla="*/ 0 h 368"/>
              <a:gd name="T16" fmla="*/ 2147483646 w 1340"/>
              <a:gd name="T17" fmla="*/ 2147483646 h 368"/>
              <a:gd name="T18" fmla="*/ 2147483646 w 1340"/>
              <a:gd name="T19" fmla="*/ 2147483646 h 368"/>
              <a:gd name="T20" fmla="*/ 0 w 1340"/>
              <a:gd name="T21" fmla="*/ 2147483646 h 368"/>
              <a:gd name="T22" fmla="*/ 0 w 1340"/>
              <a:gd name="T23" fmla="*/ 2147483646 h 368"/>
              <a:gd name="T24" fmla="*/ 0 w 1340"/>
              <a:gd name="T25" fmla="*/ 2147483646 h 36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340" h="368">
                <a:moveTo>
                  <a:pt x="0" y="188"/>
                </a:moveTo>
                <a:lnTo>
                  <a:pt x="8" y="87"/>
                </a:lnTo>
                <a:lnTo>
                  <a:pt x="114" y="82"/>
                </a:lnTo>
                <a:lnTo>
                  <a:pt x="579" y="44"/>
                </a:lnTo>
                <a:lnTo>
                  <a:pt x="770" y="22"/>
                </a:lnTo>
                <a:lnTo>
                  <a:pt x="1162" y="18"/>
                </a:lnTo>
                <a:lnTo>
                  <a:pt x="1298" y="14"/>
                </a:lnTo>
                <a:lnTo>
                  <a:pt x="1340" y="0"/>
                </a:lnTo>
                <a:lnTo>
                  <a:pt x="1315" y="368"/>
                </a:lnTo>
                <a:lnTo>
                  <a:pt x="1247" y="255"/>
                </a:lnTo>
                <a:lnTo>
                  <a:pt x="0" y="188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4" name="Freeform 50">
            <a:extLst>
              <a:ext uri="{FF2B5EF4-FFF2-40B4-BE49-F238E27FC236}">
                <a16:creationId xmlns:a16="http://schemas.microsoft.com/office/drawing/2014/main" id="{44B0AA0D-12C9-2B47-8D54-0E439597F0B6}"/>
              </a:ext>
            </a:extLst>
          </p:cNvPr>
          <p:cNvSpPr>
            <a:spLocks/>
          </p:cNvSpPr>
          <p:nvPr/>
        </p:nvSpPr>
        <p:spPr bwMode="auto">
          <a:xfrm>
            <a:off x="8013791" y="2708035"/>
            <a:ext cx="230187" cy="50800"/>
          </a:xfrm>
          <a:custGeom>
            <a:avLst/>
            <a:gdLst>
              <a:gd name="T0" fmla="*/ 2147483646 w 727"/>
              <a:gd name="T1" fmla="*/ 0 h 161"/>
              <a:gd name="T2" fmla="*/ 2147483646 w 727"/>
              <a:gd name="T3" fmla="*/ 2147483646 h 161"/>
              <a:gd name="T4" fmla="*/ 0 w 727"/>
              <a:gd name="T5" fmla="*/ 2147483646 h 161"/>
              <a:gd name="T6" fmla="*/ 2147483646 w 727"/>
              <a:gd name="T7" fmla="*/ 2147483646 h 161"/>
              <a:gd name="T8" fmla="*/ 2147483646 w 727"/>
              <a:gd name="T9" fmla="*/ 2147483646 h 161"/>
              <a:gd name="T10" fmla="*/ 2147483646 w 727"/>
              <a:gd name="T11" fmla="*/ 2147483646 h 161"/>
              <a:gd name="T12" fmla="*/ 2147483646 w 727"/>
              <a:gd name="T13" fmla="*/ 2147483646 h 161"/>
              <a:gd name="T14" fmla="*/ 2147483646 w 727"/>
              <a:gd name="T15" fmla="*/ 2147483646 h 161"/>
              <a:gd name="T16" fmla="*/ 2147483646 w 727"/>
              <a:gd name="T17" fmla="*/ 2147483646 h 161"/>
              <a:gd name="T18" fmla="*/ 2147483646 w 727"/>
              <a:gd name="T19" fmla="*/ 2147483646 h 161"/>
              <a:gd name="T20" fmla="*/ 2147483646 w 727"/>
              <a:gd name="T21" fmla="*/ 0 h 161"/>
              <a:gd name="T22" fmla="*/ 2147483646 w 727"/>
              <a:gd name="T23" fmla="*/ 0 h 161"/>
              <a:gd name="T24" fmla="*/ 2147483646 w 727"/>
              <a:gd name="T25" fmla="*/ 0 h 1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27" h="161">
                <a:moveTo>
                  <a:pt x="36" y="0"/>
                </a:moveTo>
                <a:lnTo>
                  <a:pt x="38" y="51"/>
                </a:lnTo>
                <a:lnTo>
                  <a:pt x="0" y="127"/>
                </a:lnTo>
                <a:lnTo>
                  <a:pt x="225" y="77"/>
                </a:lnTo>
                <a:lnTo>
                  <a:pt x="340" y="97"/>
                </a:lnTo>
                <a:lnTo>
                  <a:pt x="212" y="161"/>
                </a:lnTo>
                <a:lnTo>
                  <a:pt x="727" y="127"/>
                </a:lnTo>
                <a:lnTo>
                  <a:pt x="716" y="58"/>
                </a:lnTo>
                <a:lnTo>
                  <a:pt x="600" y="72"/>
                </a:lnTo>
                <a:lnTo>
                  <a:pt x="540" y="8"/>
                </a:lnTo>
                <a:lnTo>
                  <a:pt x="36" y="0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5" name="Freeform 51">
            <a:extLst>
              <a:ext uri="{FF2B5EF4-FFF2-40B4-BE49-F238E27FC236}">
                <a16:creationId xmlns:a16="http://schemas.microsoft.com/office/drawing/2014/main" id="{CF5F1D6B-139A-BF4E-A693-ECB9B2E34567}"/>
              </a:ext>
            </a:extLst>
          </p:cNvPr>
          <p:cNvSpPr>
            <a:spLocks/>
          </p:cNvSpPr>
          <p:nvPr/>
        </p:nvSpPr>
        <p:spPr bwMode="auto">
          <a:xfrm>
            <a:off x="8196352" y="2373074"/>
            <a:ext cx="107950" cy="344487"/>
          </a:xfrm>
          <a:custGeom>
            <a:avLst/>
            <a:gdLst>
              <a:gd name="T0" fmla="*/ 2147483646 w 340"/>
              <a:gd name="T1" fmla="*/ 2147483646 h 1085"/>
              <a:gd name="T2" fmla="*/ 2147483646 w 340"/>
              <a:gd name="T3" fmla="*/ 2147483646 h 1085"/>
              <a:gd name="T4" fmla="*/ 2147483646 w 340"/>
              <a:gd name="T5" fmla="*/ 2147483646 h 1085"/>
              <a:gd name="T6" fmla="*/ 2147483646 w 340"/>
              <a:gd name="T7" fmla="*/ 0 h 1085"/>
              <a:gd name="T8" fmla="*/ 2147483646 w 340"/>
              <a:gd name="T9" fmla="*/ 2147483646 h 1085"/>
              <a:gd name="T10" fmla="*/ 2147483646 w 340"/>
              <a:gd name="T11" fmla="*/ 2147483646 h 1085"/>
              <a:gd name="T12" fmla="*/ 2147483646 w 340"/>
              <a:gd name="T13" fmla="*/ 2147483646 h 1085"/>
              <a:gd name="T14" fmla="*/ 2147483646 w 340"/>
              <a:gd name="T15" fmla="*/ 2147483646 h 1085"/>
              <a:gd name="T16" fmla="*/ 2147483646 w 340"/>
              <a:gd name="T17" fmla="*/ 2147483646 h 1085"/>
              <a:gd name="T18" fmla="*/ 0 w 340"/>
              <a:gd name="T19" fmla="*/ 2147483646 h 1085"/>
              <a:gd name="T20" fmla="*/ 2147483646 w 340"/>
              <a:gd name="T21" fmla="*/ 2147483646 h 1085"/>
              <a:gd name="T22" fmla="*/ 2147483646 w 340"/>
              <a:gd name="T23" fmla="*/ 2147483646 h 1085"/>
              <a:gd name="T24" fmla="*/ 2147483646 w 340"/>
              <a:gd name="T25" fmla="*/ 2147483646 h 108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40" h="1085">
                <a:moveTo>
                  <a:pt x="41" y="1035"/>
                </a:moveTo>
                <a:lnTo>
                  <a:pt x="136" y="1005"/>
                </a:lnTo>
                <a:lnTo>
                  <a:pt x="277" y="195"/>
                </a:lnTo>
                <a:lnTo>
                  <a:pt x="323" y="0"/>
                </a:lnTo>
                <a:lnTo>
                  <a:pt x="340" y="60"/>
                </a:lnTo>
                <a:lnTo>
                  <a:pt x="302" y="478"/>
                </a:lnTo>
                <a:lnTo>
                  <a:pt x="234" y="997"/>
                </a:lnTo>
                <a:lnTo>
                  <a:pt x="219" y="1046"/>
                </a:lnTo>
                <a:lnTo>
                  <a:pt x="93" y="1085"/>
                </a:lnTo>
                <a:lnTo>
                  <a:pt x="0" y="1061"/>
                </a:lnTo>
                <a:lnTo>
                  <a:pt x="41" y="1035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6" name="Freeform 52">
            <a:extLst>
              <a:ext uri="{FF2B5EF4-FFF2-40B4-BE49-F238E27FC236}">
                <a16:creationId xmlns:a16="http://schemas.microsoft.com/office/drawing/2014/main" id="{3DB47597-0D1F-5742-9EAE-B8C5628E32E9}"/>
              </a:ext>
            </a:extLst>
          </p:cNvPr>
          <p:cNvSpPr>
            <a:spLocks/>
          </p:cNvSpPr>
          <p:nvPr/>
        </p:nvSpPr>
        <p:spPr bwMode="auto">
          <a:xfrm>
            <a:off x="7996327" y="2652474"/>
            <a:ext cx="204788" cy="34925"/>
          </a:xfrm>
          <a:custGeom>
            <a:avLst/>
            <a:gdLst>
              <a:gd name="T0" fmla="*/ 0 w 648"/>
              <a:gd name="T1" fmla="*/ 2147483646 h 107"/>
              <a:gd name="T2" fmla="*/ 2147483646 w 648"/>
              <a:gd name="T3" fmla="*/ 2147483646 h 107"/>
              <a:gd name="T4" fmla="*/ 2147483646 w 648"/>
              <a:gd name="T5" fmla="*/ 2147483646 h 107"/>
              <a:gd name="T6" fmla="*/ 2147483646 w 648"/>
              <a:gd name="T7" fmla="*/ 2147483646 h 107"/>
              <a:gd name="T8" fmla="*/ 2147483646 w 648"/>
              <a:gd name="T9" fmla="*/ 2147483646 h 107"/>
              <a:gd name="T10" fmla="*/ 2147483646 w 648"/>
              <a:gd name="T11" fmla="*/ 0 h 107"/>
              <a:gd name="T12" fmla="*/ 0 w 648"/>
              <a:gd name="T13" fmla="*/ 2147483646 h 107"/>
              <a:gd name="T14" fmla="*/ 0 w 648"/>
              <a:gd name="T15" fmla="*/ 2147483646 h 107"/>
              <a:gd name="T16" fmla="*/ 0 w 648"/>
              <a:gd name="T17" fmla="*/ 2147483646 h 10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8" h="107">
                <a:moveTo>
                  <a:pt x="0" y="58"/>
                </a:moveTo>
                <a:lnTo>
                  <a:pt x="19" y="107"/>
                </a:lnTo>
                <a:lnTo>
                  <a:pt x="64" y="85"/>
                </a:lnTo>
                <a:lnTo>
                  <a:pt x="648" y="34"/>
                </a:lnTo>
                <a:lnTo>
                  <a:pt x="648" y="7"/>
                </a:lnTo>
                <a:lnTo>
                  <a:pt x="392" y="0"/>
                </a:lnTo>
                <a:lnTo>
                  <a:pt x="0" y="58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7" name="Freeform 53">
            <a:extLst>
              <a:ext uri="{FF2B5EF4-FFF2-40B4-BE49-F238E27FC236}">
                <a16:creationId xmlns:a16="http://schemas.microsoft.com/office/drawing/2014/main" id="{54EAEFD0-A81C-6C41-84E6-8AD0CB42249A}"/>
              </a:ext>
            </a:extLst>
          </p:cNvPr>
          <p:cNvSpPr>
            <a:spLocks/>
          </p:cNvSpPr>
          <p:nvPr/>
        </p:nvSpPr>
        <p:spPr bwMode="auto">
          <a:xfrm>
            <a:off x="7928065" y="2334973"/>
            <a:ext cx="317500" cy="298450"/>
          </a:xfrm>
          <a:custGeom>
            <a:avLst/>
            <a:gdLst>
              <a:gd name="T0" fmla="*/ 2147483646 w 1003"/>
              <a:gd name="T1" fmla="*/ 2147483646 h 939"/>
              <a:gd name="T2" fmla="*/ 2147483646 w 1003"/>
              <a:gd name="T3" fmla="*/ 2147483646 h 939"/>
              <a:gd name="T4" fmla="*/ 0 w 1003"/>
              <a:gd name="T5" fmla="*/ 2147483646 h 939"/>
              <a:gd name="T6" fmla="*/ 2147483646 w 1003"/>
              <a:gd name="T7" fmla="*/ 2147483646 h 939"/>
              <a:gd name="T8" fmla="*/ 2147483646 w 1003"/>
              <a:gd name="T9" fmla="*/ 2147483646 h 939"/>
              <a:gd name="T10" fmla="*/ 2147483646 w 1003"/>
              <a:gd name="T11" fmla="*/ 2147483646 h 939"/>
              <a:gd name="T12" fmla="*/ 2147483646 w 1003"/>
              <a:gd name="T13" fmla="*/ 2147483646 h 939"/>
              <a:gd name="T14" fmla="*/ 2147483646 w 1003"/>
              <a:gd name="T15" fmla="*/ 0 h 939"/>
              <a:gd name="T16" fmla="*/ 2147483646 w 1003"/>
              <a:gd name="T17" fmla="*/ 2147483646 h 939"/>
              <a:gd name="T18" fmla="*/ 2147483646 w 1003"/>
              <a:gd name="T19" fmla="*/ 2147483646 h 939"/>
              <a:gd name="T20" fmla="*/ 2147483646 w 1003"/>
              <a:gd name="T21" fmla="*/ 2147483646 h 939"/>
              <a:gd name="T22" fmla="*/ 2147483646 w 1003"/>
              <a:gd name="T23" fmla="*/ 2147483646 h 939"/>
              <a:gd name="T24" fmla="*/ 2147483646 w 1003"/>
              <a:gd name="T25" fmla="*/ 2147483646 h 939"/>
              <a:gd name="T26" fmla="*/ 2147483646 w 1003"/>
              <a:gd name="T27" fmla="*/ 2147483646 h 939"/>
              <a:gd name="T28" fmla="*/ 2147483646 w 1003"/>
              <a:gd name="T29" fmla="*/ 2147483646 h 939"/>
              <a:gd name="T30" fmla="*/ 2147483646 w 1003"/>
              <a:gd name="T31" fmla="*/ 2147483646 h 939"/>
              <a:gd name="T32" fmla="*/ 2147483646 w 1003"/>
              <a:gd name="T33" fmla="*/ 2147483646 h 939"/>
              <a:gd name="T34" fmla="*/ 2147483646 w 1003"/>
              <a:gd name="T35" fmla="*/ 2147483646 h 939"/>
              <a:gd name="T36" fmla="*/ 2147483646 w 1003"/>
              <a:gd name="T37" fmla="*/ 2147483646 h 939"/>
              <a:gd name="T38" fmla="*/ 2147483646 w 1003"/>
              <a:gd name="T39" fmla="*/ 2147483646 h 939"/>
              <a:gd name="T40" fmla="*/ 2147483646 w 1003"/>
              <a:gd name="T41" fmla="*/ 2147483646 h 9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3" h="939">
                <a:moveTo>
                  <a:pt x="167" y="939"/>
                </a:moveTo>
                <a:lnTo>
                  <a:pt x="13" y="413"/>
                </a:lnTo>
                <a:lnTo>
                  <a:pt x="0" y="286"/>
                </a:lnTo>
                <a:lnTo>
                  <a:pt x="21" y="230"/>
                </a:lnTo>
                <a:lnTo>
                  <a:pt x="110" y="174"/>
                </a:lnTo>
                <a:lnTo>
                  <a:pt x="484" y="73"/>
                </a:lnTo>
                <a:lnTo>
                  <a:pt x="897" y="4"/>
                </a:lnTo>
                <a:lnTo>
                  <a:pt x="986" y="0"/>
                </a:lnTo>
                <a:lnTo>
                  <a:pt x="1003" y="43"/>
                </a:lnTo>
                <a:lnTo>
                  <a:pt x="973" y="273"/>
                </a:lnTo>
                <a:lnTo>
                  <a:pt x="910" y="144"/>
                </a:lnTo>
                <a:lnTo>
                  <a:pt x="769" y="64"/>
                </a:lnTo>
                <a:lnTo>
                  <a:pt x="557" y="90"/>
                </a:lnTo>
                <a:lnTo>
                  <a:pt x="174" y="230"/>
                </a:lnTo>
                <a:lnTo>
                  <a:pt x="93" y="311"/>
                </a:lnTo>
                <a:lnTo>
                  <a:pt x="97" y="524"/>
                </a:lnTo>
                <a:lnTo>
                  <a:pt x="178" y="758"/>
                </a:lnTo>
                <a:lnTo>
                  <a:pt x="196" y="877"/>
                </a:lnTo>
                <a:lnTo>
                  <a:pt x="167" y="939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8" name="Freeform 54">
            <a:extLst>
              <a:ext uri="{FF2B5EF4-FFF2-40B4-BE49-F238E27FC236}">
                <a16:creationId xmlns:a16="http://schemas.microsoft.com/office/drawing/2014/main" id="{2A32DC07-DDB0-214D-ADD3-E12396A27E2F}"/>
              </a:ext>
            </a:extLst>
          </p:cNvPr>
          <p:cNvSpPr>
            <a:spLocks/>
          </p:cNvSpPr>
          <p:nvPr/>
        </p:nvSpPr>
        <p:spPr bwMode="auto">
          <a:xfrm>
            <a:off x="8174128" y="2781060"/>
            <a:ext cx="136525" cy="50800"/>
          </a:xfrm>
          <a:custGeom>
            <a:avLst/>
            <a:gdLst>
              <a:gd name="T0" fmla="*/ 0 w 431"/>
              <a:gd name="T1" fmla="*/ 2147483646 h 157"/>
              <a:gd name="T2" fmla="*/ 2147483646 w 431"/>
              <a:gd name="T3" fmla="*/ 0 h 157"/>
              <a:gd name="T4" fmla="*/ 2147483646 w 431"/>
              <a:gd name="T5" fmla="*/ 2147483646 h 157"/>
              <a:gd name="T6" fmla="*/ 2147483646 w 431"/>
              <a:gd name="T7" fmla="*/ 2147483646 h 157"/>
              <a:gd name="T8" fmla="*/ 2147483646 w 431"/>
              <a:gd name="T9" fmla="*/ 2147483646 h 157"/>
              <a:gd name="T10" fmla="*/ 2147483646 w 431"/>
              <a:gd name="T11" fmla="*/ 2147483646 h 157"/>
              <a:gd name="T12" fmla="*/ 2147483646 w 431"/>
              <a:gd name="T13" fmla="*/ 2147483646 h 157"/>
              <a:gd name="T14" fmla="*/ 0 w 431"/>
              <a:gd name="T15" fmla="*/ 2147483646 h 157"/>
              <a:gd name="T16" fmla="*/ 0 w 431"/>
              <a:gd name="T17" fmla="*/ 2147483646 h 157"/>
              <a:gd name="T18" fmla="*/ 0 w 431"/>
              <a:gd name="T19" fmla="*/ 2147483646 h 15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1" h="157">
                <a:moveTo>
                  <a:pt x="0" y="151"/>
                </a:moveTo>
                <a:lnTo>
                  <a:pt x="34" y="0"/>
                </a:lnTo>
                <a:lnTo>
                  <a:pt x="431" y="16"/>
                </a:lnTo>
                <a:lnTo>
                  <a:pt x="417" y="90"/>
                </a:lnTo>
                <a:lnTo>
                  <a:pt x="396" y="47"/>
                </a:lnTo>
                <a:lnTo>
                  <a:pt x="98" y="64"/>
                </a:lnTo>
                <a:lnTo>
                  <a:pt x="42" y="157"/>
                </a:lnTo>
                <a:lnTo>
                  <a:pt x="0" y="151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9" name="Freeform 55">
            <a:extLst>
              <a:ext uri="{FF2B5EF4-FFF2-40B4-BE49-F238E27FC236}">
                <a16:creationId xmlns:a16="http://schemas.microsoft.com/office/drawing/2014/main" id="{C5B6365C-5554-8744-8C9E-D4EF8176D2FE}"/>
              </a:ext>
            </a:extLst>
          </p:cNvPr>
          <p:cNvSpPr>
            <a:spLocks/>
          </p:cNvSpPr>
          <p:nvPr/>
        </p:nvSpPr>
        <p:spPr bwMode="auto">
          <a:xfrm>
            <a:off x="8226516" y="2804873"/>
            <a:ext cx="66675" cy="30162"/>
          </a:xfrm>
          <a:custGeom>
            <a:avLst/>
            <a:gdLst>
              <a:gd name="T0" fmla="*/ 0 w 211"/>
              <a:gd name="T1" fmla="*/ 2147483646 h 95"/>
              <a:gd name="T2" fmla="*/ 2147483646 w 211"/>
              <a:gd name="T3" fmla="*/ 2147483646 h 95"/>
              <a:gd name="T4" fmla="*/ 2147483646 w 211"/>
              <a:gd name="T5" fmla="*/ 2147483646 h 95"/>
              <a:gd name="T6" fmla="*/ 2147483646 w 211"/>
              <a:gd name="T7" fmla="*/ 2147483646 h 95"/>
              <a:gd name="T8" fmla="*/ 2147483646 w 211"/>
              <a:gd name="T9" fmla="*/ 2147483646 h 95"/>
              <a:gd name="T10" fmla="*/ 2147483646 w 211"/>
              <a:gd name="T11" fmla="*/ 0 h 95"/>
              <a:gd name="T12" fmla="*/ 2147483646 w 211"/>
              <a:gd name="T13" fmla="*/ 2147483646 h 95"/>
              <a:gd name="T14" fmla="*/ 0 w 211"/>
              <a:gd name="T15" fmla="*/ 2147483646 h 95"/>
              <a:gd name="T16" fmla="*/ 0 w 211"/>
              <a:gd name="T17" fmla="*/ 2147483646 h 95"/>
              <a:gd name="T18" fmla="*/ 0 w 211"/>
              <a:gd name="T19" fmla="*/ 2147483646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11" h="95">
                <a:moveTo>
                  <a:pt x="0" y="69"/>
                </a:moveTo>
                <a:lnTo>
                  <a:pt x="36" y="92"/>
                </a:lnTo>
                <a:lnTo>
                  <a:pt x="115" y="95"/>
                </a:lnTo>
                <a:lnTo>
                  <a:pt x="117" y="63"/>
                </a:lnTo>
                <a:lnTo>
                  <a:pt x="211" y="8"/>
                </a:lnTo>
                <a:lnTo>
                  <a:pt x="61" y="0"/>
                </a:lnTo>
                <a:lnTo>
                  <a:pt x="27" y="47"/>
                </a:lnTo>
                <a:lnTo>
                  <a:pt x="0" y="69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0" name="Freeform 56">
            <a:extLst>
              <a:ext uri="{FF2B5EF4-FFF2-40B4-BE49-F238E27FC236}">
                <a16:creationId xmlns:a16="http://schemas.microsoft.com/office/drawing/2014/main" id="{EA369E4C-E4F6-5D4F-8CB1-61BDE32678A3}"/>
              </a:ext>
            </a:extLst>
          </p:cNvPr>
          <p:cNvSpPr>
            <a:spLocks/>
          </p:cNvSpPr>
          <p:nvPr/>
        </p:nvSpPr>
        <p:spPr bwMode="auto">
          <a:xfrm>
            <a:off x="7788366" y="2917586"/>
            <a:ext cx="554037" cy="34925"/>
          </a:xfrm>
          <a:custGeom>
            <a:avLst/>
            <a:gdLst>
              <a:gd name="T0" fmla="*/ 2147483646 w 1744"/>
              <a:gd name="T1" fmla="*/ 2147483646 h 112"/>
              <a:gd name="T2" fmla="*/ 0 w 1744"/>
              <a:gd name="T3" fmla="*/ 2147483646 h 112"/>
              <a:gd name="T4" fmla="*/ 2147483646 w 1744"/>
              <a:gd name="T5" fmla="*/ 0 h 112"/>
              <a:gd name="T6" fmla="*/ 2147483646 w 1744"/>
              <a:gd name="T7" fmla="*/ 2147483646 h 112"/>
              <a:gd name="T8" fmla="*/ 2147483646 w 1744"/>
              <a:gd name="T9" fmla="*/ 2147483646 h 112"/>
              <a:gd name="T10" fmla="*/ 2147483646 w 1744"/>
              <a:gd name="T11" fmla="*/ 2147483646 h 112"/>
              <a:gd name="T12" fmla="*/ 2147483646 w 1744"/>
              <a:gd name="T13" fmla="*/ 2147483646 h 112"/>
              <a:gd name="T14" fmla="*/ 2147483646 w 1744"/>
              <a:gd name="T15" fmla="*/ 2147483646 h 112"/>
              <a:gd name="T16" fmla="*/ 2147483646 w 1744"/>
              <a:gd name="T17" fmla="*/ 2147483646 h 112"/>
              <a:gd name="T18" fmla="*/ 2147483646 w 1744"/>
              <a:gd name="T19" fmla="*/ 2147483646 h 112"/>
              <a:gd name="T20" fmla="*/ 2147483646 w 1744"/>
              <a:gd name="T21" fmla="*/ 2147483646 h 112"/>
              <a:gd name="T22" fmla="*/ 2147483646 w 1744"/>
              <a:gd name="T23" fmla="*/ 2147483646 h 11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744" h="112">
                <a:moveTo>
                  <a:pt x="43" y="74"/>
                </a:moveTo>
                <a:lnTo>
                  <a:pt x="0" y="25"/>
                </a:lnTo>
                <a:lnTo>
                  <a:pt x="127" y="0"/>
                </a:lnTo>
                <a:lnTo>
                  <a:pt x="1702" y="30"/>
                </a:lnTo>
                <a:lnTo>
                  <a:pt x="1744" y="63"/>
                </a:lnTo>
                <a:lnTo>
                  <a:pt x="1678" y="112"/>
                </a:lnTo>
                <a:lnTo>
                  <a:pt x="834" y="85"/>
                </a:lnTo>
                <a:lnTo>
                  <a:pt x="277" y="64"/>
                </a:lnTo>
                <a:lnTo>
                  <a:pt x="101" y="97"/>
                </a:lnTo>
                <a:lnTo>
                  <a:pt x="43" y="74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1" name="Freeform 57">
            <a:extLst>
              <a:ext uri="{FF2B5EF4-FFF2-40B4-BE49-F238E27FC236}">
                <a16:creationId xmlns:a16="http://schemas.microsoft.com/office/drawing/2014/main" id="{295D22AA-B13F-C64F-A5EA-15DD3C50BBBF}"/>
              </a:ext>
            </a:extLst>
          </p:cNvPr>
          <p:cNvSpPr>
            <a:spLocks/>
          </p:cNvSpPr>
          <p:nvPr/>
        </p:nvSpPr>
        <p:spPr bwMode="auto">
          <a:xfrm>
            <a:off x="7832816" y="2757248"/>
            <a:ext cx="28575" cy="95250"/>
          </a:xfrm>
          <a:custGeom>
            <a:avLst/>
            <a:gdLst>
              <a:gd name="T0" fmla="*/ 2147483646 w 91"/>
              <a:gd name="T1" fmla="*/ 2147483646 h 300"/>
              <a:gd name="T2" fmla="*/ 2147483646 w 91"/>
              <a:gd name="T3" fmla="*/ 2147483646 h 300"/>
              <a:gd name="T4" fmla="*/ 2147483646 w 91"/>
              <a:gd name="T5" fmla="*/ 2147483646 h 300"/>
              <a:gd name="T6" fmla="*/ 2147483646 w 91"/>
              <a:gd name="T7" fmla="*/ 2147483646 h 300"/>
              <a:gd name="T8" fmla="*/ 2147483646 w 91"/>
              <a:gd name="T9" fmla="*/ 2147483646 h 300"/>
              <a:gd name="T10" fmla="*/ 0 w 91"/>
              <a:gd name="T11" fmla="*/ 2147483646 h 300"/>
              <a:gd name="T12" fmla="*/ 2147483646 w 91"/>
              <a:gd name="T13" fmla="*/ 2147483646 h 300"/>
              <a:gd name="T14" fmla="*/ 2147483646 w 91"/>
              <a:gd name="T15" fmla="*/ 2147483646 h 300"/>
              <a:gd name="T16" fmla="*/ 2147483646 w 91"/>
              <a:gd name="T17" fmla="*/ 2147483646 h 300"/>
              <a:gd name="T18" fmla="*/ 2147483646 w 91"/>
              <a:gd name="T19" fmla="*/ 2147483646 h 300"/>
              <a:gd name="T20" fmla="*/ 2147483646 w 91"/>
              <a:gd name="T21" fmla="*/ 0 h 300"/>
              <a:gd name="T22" fmla="*/ 2147483646 w 91"/>
              <a:gd name="T23" fmla="*/ 2147483646 h 300"/>
              <a:gd name="T24" fmla="*/ 2147483646 w 91"/>
              <a:gd name="T25" fmla="*/ 2147483646 h 300"/>
              <a:gd name="T26" fmla="*/ 2147483646 w 91"/>
              <a:gd name="T27" fmla="*/ 2147483646 h 300"/>
              <a:gd name="T28" fmla="*/ 2147483646 w 91"/>
              <a:gd name="T29" fmla="*/ 2147483646 h 3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1" h="300">
                <a:moveTo>
                  <a:pt x="91" y="21"/>
                </a:moveTo>
                <a:lnTo>
                  <a:pt x="83" y="45"/>
                </a:lnTo>
                <a:lnTo>
                  <a:pt x="42" y="177"/>
                </a:lnTo>
                <a:lnTo>
                  <a:pt x="22" y="290"/>
                </a:lnTo>
                <a:lnTo>
                  <a:pt x="10" y="300"/>
                </a:lnTo>
                <a:lnTo>
                  <a:pt x="0" y="288"/>
                </a:lnTo>
                <a:lnTo>
                  <a:pt x="1" y="171"/>
                </a:lnTo>
                <a:lnTo>
                  <a:pt x="21" y="98"/>
                </a:lnTo>
                <a:lnTo>
                  <a:pt x="45" y="29"/>
                </a:lnTo>
                <a:lnTo>
                  <a:pt x="66" y="7"/>
                </a:lnTo>
                <a:lnTo>
                  <a:pt x="74" y="0"/>
                </a:lnTo>
                <a:lnTo>
                  <a:pt x="85" y="1"/>
                </a:lnTo>
                <a:lnTo>
                  <a:pt x="91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2" name="Freeform 58">
            <a:extLst>
              <a:ext uri="{FF2B5EF4-FFF2-40B4-BE49-F238E27FC236}">
                <a16:creationId xmlns:a16="http://schemas.microsoft.com/office/drawing/2014/main" id="{30B298A2-797F-7646-9502-F70DCDD987F9}"/>
              </a:ext>
            </a:extLst>
          </p:cNvPr>
          <p:cNvSpPr>
            <a:spLocks/>
          </p:cNvSpPr>
          <p:nvPr/>
        </p:nvSpPr>
        <p:spPr bwMode="auto">
          <a:xfrm>
            <a:off x="7715341" y="2782649"/>
            <a:ext cx="66675" cy="141287"/>
          </a:xfrm>
          <a:custGeom>
            <a:avLst/>
            <a:gdLst>
              <a:gd name="T0" fmla="*/ 2147483646 w 210"/>
              <a:gd name="T1" fmla="*/ 2147483646 h 445"/>
              <a:gd name="T2" fmla="*/ 2147483646 w 210"/>
              <a:gd name="T3" fmla="*/ 2147483646 h 445"/>
              <a:gd name="T4" fmla="*/ 2147483646 w 210"/>
              <a:gd name="T5" fmla="*/ 2147483646 h 445"/>
              <a:gd name="T6" fmla="*/ 2147483646 w 210"/>
              <a:gd name="T7" fmla="*/ 2147483646 h 445"/>
              <a:gd name="T8" fmla="*/ 2147483646 w 210"/>
              <a:gd name="T9" fmla="*/ 2147483646 h 445"/>
              <a:gd name="T10" fmla="*/ 2147483646 w 210"/>
              <a:gd name="T11" fmla="*/ 2147483646 h 445"/>
              <a:gd name="T12" fmla="*/ 2147483646 w 210"/>
              <a:gd name="T13" fmla="*/ 2147483646 h 445"/>
              <a:gd name="T14" fmla="*/ 2147483646 w 210"/>
              <a:gd name="T15" fmla="*/ 2147483646 h 445"/>
              <a:gd name="T16" fmla="*/ 2147483646 w 210"/>
              <a:gd name="T17" fmla="*/ 2147483646 h 445"/>
              <a:gd name="T18" fmla="*/ 2147483646 w 210"/>
              <a:gd name="T19" fmla="*/ 2147483646 h 445"/>
              <a:gd name="T20" fmla="*/ 2147483646 w 210"/>
              <a:gd name="T21" fmla="*/ 2147483646 h 445"/>
              <a:gd name="T22" fmla="*/ 2147483646 w 210"/>
              <a:gd name="T23" fmla="*/ 2147483646 h 445"/>
              <a:gd name="T24" fmla="*/ 2147483646 w 210"/>
              <a:gd name="T25" fmla="*/ 2147483646 h 445"/>
              <a:gd name="T26" fmla="*/ 2147483646 w 210"/>
              <a:gd name="T27" fmla="*/ 2147483646 h 445"/>
              <a:gd name="T28" fmla="*/ 2147483646 w 210"/>
              <a:gd name="T29" fmla="*/ 2147483646 h 445"/>
              <a:gd name="T30" fmla="*/ 2147483646 w 210"/>
              <a:gd name="T31" fmla="*/ 2147483646 h 445"/>
              <a:gd name="T32" fmla="*/ 2147483646 w 210"/>
              <a:gd name="T33" fmla="*/ 2147483646 h 445"/>
              <a:gd name="T34" fmla="*/ 2147483646 w 210"/>
              <a:gd name="T35" fmla="*/ 2147483646 h 445"/>
              <a:gd name="T36" fmla="*/ 2147483646 w 210"/>
              <a:gd name="T37" fmla="*/ 2147483646 h 445"/>
              <a:gd name="T38" fmla="*/ 0 w 210"/>
              <a:gd name="T39" fmla="*/ 2147483646 h 445"/>
              <a:gd name="T40" fmla="*/ 2147483646 w 210"/>
              <a:gd name="T41" fmla="*/ 2147483646 h 445"/>
              <a:gd name="T42" fmla="*/ 2147483646 w 210"/>
              <a:gd name="T43" fmla="*/ 0 h 445"/>
              <a:gd name="T44" fmla="*/ 2147483646 w 210"/>
              <a:gd name="T45" fmla="*/ 2147483646 h 445"/>
              <a:gd name="T46" fmla="*/ 2147483646 w 210"/>
              <a:gd name="T47" fmla="*/ 2147483646 h 445"/>
              <a:gd name="T48" fmla="*/ 2147483646 w 210"/>
              <a:gd name="T49" fmla="*/ 2147483646 h 44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0" h="445">
                <a:moveTo>
                  <a:pt x="22" y="9"/>
                </a:moveTo>
                <a:lnTo>
                  <a:pt x="24" y="30"/>
                </a:lnTo>
                <a:lnTo>
                  <a:pt x="47" y="85"/>
                </a:lnTo>
                <a:lnTo>
                  <a:pt x="63" y="146"/>
                </a:lnTo>
                <a:lnTo>
                  <a:pt x="78" y="197"/>
                </a:lnTo>
                <a:lnTo>
                  <a:pt x="101" y="309"/>
                </a:lnTo>
                <a:lnTo>
                  <a:pt x="111" y="395"/>
                </a:lnTo>
                <a:lnTo>
                  <a:pt x="135" y="408"/>
                </a:lnTo>
                <a:lnTo>
                  <a:pt x="154" y="419"/>
                </a:lnTo>
                <a:lnTo>
                  <a:pt x="202" y="428"/>
                </a:lnTo>
                <a:lnTo>
                  <a:pt x="210" y="437"/>
                </a:lnTo>
                <a:lnTo>
                  <a:pt x="201" y="445"/>
                </a:lnTo>
                <a:lnTo>
                  <a:pt x="142" y="439"/>
                </a:lnTo>
                <a:lnTo>
                  <a:pt x="87" y="418"/>
                </a:lnTo>
                <a:lnTo>
                  <a:pt x="74" y="368"/>
                </a:lnTo>
                <a:lnTo>
                  <a:pt x="66" y="315"/>
                </a:lnTo>
                <a:lnTo>
                  <a:pt x="53" y="202"/>
                </a:lnTo>
                <a:lnTo>
                  <a:pt x="32" y="89"/>
                </a:lnTo>
                <a:lnTo>
                  <a:pt x="8" y="36"/>
                </a:lnTo>
                <a:lnTo>
                  <a:pt x="0" y="13"/>
                </a:lnTo>
                <a:lnTo>
                  <a:pt x="1" y="4"/>
                </a:lnTo>
                <a:lnTo>
                  <a:pt x="9" y="0"/>
                </a:lnTo>
                <a:lnTo>
                  <a:pt x="22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3" name="Freeform 59">
            <a:extLst>
              <a:ext uri="{FF2B5EF4-FFF2-40B4-BE49-F238E27FC236}">
                <a16:creationId xmlns:a16="http://schemas.microsoft.com/office/drawing/2014/main" id="{A9BF2113-C2AC-514A-BD47-3804800DB9AB}"/>
              </a:ext>
            </a:extLst>
          </p:cNvPr>
          <p:cNvSpPr>
            <a:spLocks/>
          </p:cNvSpPr>
          <p:nvPr/>
        </p:nvSpPr>
        <p:spPr bwMode="auto">
          <a:xfrm>
            <a:off x="7777253" y="2784236"/>
            <a:ext cx="42863" cy="55563"/>
          </a:xfrm>
          <a:custGeom>
            <a:avLst/>
            <a:gdLst>
              <a:gd name="T0" fmla="*/ 2147483646 w 135"/>
              <a:gd name="T1" fmla="*/ 0 h 176"/>
              <a:gd name="T2" fmla="*/ 2147483646 w 135"/>
              <a:gd name="T3" fmla="*/ 2147483646 h 176"/>
              <a:gd name="T4" fmla="*/ 2147483646 w 135"/>
              <a:gd name="T5" fmla="*/ 2147483646 h 176"/>
              <a:gd name="T6" fmla="*/ 2147483646 w 135"/>
              <a:gd name="T7" fmla="*/ 2147483646 h 176"/>
              <a:gd name="T8" fmla="*/ 2147483646 w 135"/>
              <a:gd name="T9" fmla="*/ 2147483646 h 176"/>
              <a:gd name="T10" fmla="*/ 2147483646 w 135"/>
              <a:gd name="T11" fmla="*/ 2147483646 h 176"/>
              <a:gd name="T12" fmla="*/ 2147483646 w 135"/>
              <a:gd name="T13" fmla="*/ 2147483646 h 176"/>
              <a:gd name="T14" fmla="*/ 2147483646 w 135"/>
              <a:gd name="T15" fmla="*/ 2147483646 h 176"/>
              <a:gd name="T16" fmla="*/ 2147483646 w 135"/>
              <a:gd name="T17" fmla="*/ 2147483646 h 176"/>
              <a:gd name="T18" fmla="*/ 2147483646 w 135"/>
              <a:gd name="T19" fmla="*/ 2147483646 h 176"/>
              <a:gd name="T20" fmla="*/ 2147483646 w 135"/>
              <a:gd name="T21" fmla="*/ 2147483646 h 176"/>
              <a:gd name="T22" fmla="*/ 2147483646 w 135"/>
              <a:gd name="T23" fmla="*/ 2147483646 h 176"/>
              <a:gd name="T24" fmla="*/ 0 w 135"/>
              <a:gd name="T25" fmla="*/ 2147483646 h 176"/>
              <a:gd name="T26" fmla="*/ 2147483646 w 135"/>
              <a:gd name="T27" fmla="*/ 0 h 176"/>
              <a:gd name="T28" fmla="*/ 2147483646 w 135"/>
              <a:gd name="T29" fmla="*/ 0 h 176"/>
              <a:gd name="T30" fmla="*/ 2147483646 w 135"/>
              <a:gd name="T31" fmla="*/ 0 h 1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35" h="176">
                <a:moveTo>
                  <a:pt x="14" y="0"/>
                </a:moveTo>
                <a:lnTo>
                  <a:pt x="44" y="18"/>
                </a:lnTo>
                <a:lnTo>
                  <a:pt x="73" y="35"/>
                </a:lnTo>
                <a:lnTo>
                  <a:pt x="110" y="98"/>
                </a:lnTo>
                <a:lnTo>
                  <a:pt x="135" y="166"/>
                </a:lnTo>
                <a:lnTo>
                  <a:pt x="129" y="176"/>
                </a:lnTo>
                <a:lnTo>
                  <a:pt x="119" y="171"/>
                </a:lnTo>
                <a:lnTo>
                  <a:pt x="106" y="138"/>
                </a:lnTo>
                <a:lnTo>
                  <a:pt x="92" y="112"/>
                </a:lnTo>
                <a:lnTo>
                  <a:pt x="74" y="86"/>
                </a:lnTo>
                <a:lnTo>
                  <a:pt x="52" y="58"/>
                </a:lnTo>
                <a:lnTo>
                  <a:pt x="2" y="17"/>
                </a:lnTo>
                <a:lnTo>
                  <a:pt x="0" y="2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4" name="Freeform 60">
            <a:extLst>
              <a:ext uri="{FF2B5EF4-FFF2-40B4-BE49-F238E27FC236}">
                <a16:creationId xmlns:a16="http://schemas.microsoft.com/office/drawing/2014/main" id="{042BBA85-7423-EE4A-9B45-C9D3E72814EF}"/>
              </a:ext>
            </a:extLst>
          </p:cNvPr>
          <p:cNvSpPr>
            <a:spLocks/>
          </p:cNvSpPr>
          <p:nvPr/>
        </p:nvSpPr>
        <p:spPr bwMode="auto">
          <a:xfrm>
            <a:off x="7764552" y="2804874"/>
            <a:ext cx="52388" cy="65087"/>
          </a:xfrm>
          <a:custGeom>
            <a:avLst/>
            <a:gdLst>
              <a:gd name="T0" fmla="*/ 2147483646 w 167"/>
              <a:gd name="T1" fmla="*/ 0 h 206"/>
              <a:gd name="T2" fmla="*/ 2147483646 w 167"/>
              <a:gd name="T3" fmla="*/ 2147483646 h 206"/>
              <a:gd name="T4" fmla="*/ 2147483646 w 167"/>
              <a:gd name="T5" fmla="*/ 2147483646 h 206"/>
              <a:gd name="T6" fmla="*/ 2147483646 w 167"/>
              <a:gd name="T7" fmla="*/ 2147483646 h 206"/>
              <a:gd name="T8" fmla="*/ 2147483646 w 167"/>
              <a:gd name="T9" fmla="*/ 2147483646 h 206"/>
              <a:gd name="T10" fmla="*/ 2147483646 w 167"/>
              <a:gd name="T11" fmla="*/ 2147483646 h 206"/>
              <a:gd name="T12" fmla="*/ 2147483646 w 167"/>
              <a:gd name="T13" fmla="*/ 2147483646 h 206"/>
              <a:gd name="T14" fmla="*/ 2147483646 w 167"/>
              <a:gd name="T15" fmla="*/ 2147483646 h 206"/>
              <a:gd name="T16" fmla="*/ 2147483646 w 167"/>
              <a:gd name="T17" fmla="*/ 2147483646 h 206"/>
              <a:gd name="T18" fmla="*/ 2147483646 w 167"/>
              <a:gd name="T19" fmla="*/ 2147483646 h 206"/>
              <a:gd name="T20" fmla="*/ 2147483646 w 167"/>
              <a:gd name="T21" fmla="*/ 2147483646 h 206"/>
              <a:gd name="T22" fmla="*/ 2147483646 w 167"/>
              <a:gd name="T23" fmla="*/ 2147483646 h 206"/>
              <a:gd name="T24" fmla="*/ 2147483646 w 167"/>
              <a:gd name="T25" fmla="*/ 2147483646 h 206"/>
              <a:gd name="T26" fmla="*/ 2147483646 w 167"/>
              <a:gd name="T27" fmla="*/ 2147483646 h 206"/>
              <a:gd name="T28" fmla="*/ 2147483646 w 167"/>
              <a:gd name="T29" fmla="*/ 2147483646 h 206"/>
              <a:gd name="T30" fmla="*/ 2147483646 w 167"/>
              <a:gd name="T31" fmla="*/ 2147483646 h 206"/>
              <a:gd name="T32" fmla="*/ 0 w 167"/>
              <a:gd name="T33" fmla="*/ 2147483646 h 206"/>
              <a:gd name="T34" fmla="*/ 2147483646 w 167"/>
              <a:gd name="T35" fmla="*/ 0 h 206"/>
              <a:gd name="T36" fmla="*/ 2147483646 w 167"/>
              <a:gd name="T37" fmla="*/ 0 h 206"/>
              <a:gd name="T38" fmla="*/ 2147483646 w 167"/>
              <a:gd name="T39" fmla="*/ 0 h 20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7" h="206">
                <a:moveTo>
                  <a:pt x="12" y="0"/>
                </a:moveTo>
                <a:lnTo>
                  <a:pt x="69" y="51"/>
                </a:lnTo>
                <a:lnTo>
                  <a:pt x="90" y="76"/>
                </a:lnTo>
                <a:lnTo>
                  <a:pt x="109" y="98"/>
                </a:lnTo>
                <a:lnTo>
                  <a:pt x="128" y="122"/>
                </a:lnTo>
                <a:lnTo>
                  <a:pt x="150" y="147"/>
                </a:lnTo>
                <a:lnTo>
                  <a:pt x="167" y="194"/>
                </a:lnTo>
                <a:lnTo>
                  <a:pt x="164" y="206"/>
                </a:lnTo>
                <a:lnTo>
                  <a:pt x="153" y="203"/>
                </a:lnTo>
                <a:lnTo>
                  <a:pt x="124" y="164"/>
                </a:lnTo>
                <a:lnTo>
                  <a:pt x="104" y="140"/>
                </a:lnTo>
                <a:lnTo>
                  <a:pt x="85" y="117"/>
                </a:lnTo>
                <a:lnTo>
                  <a:pt x="66" y="95"/>
                </a:lnTo>
                <a:lnTo>
                  <a:pt x="45" y="70"/>
                </a:lnTo>
                <a:lnTo>
                  <a:pt x="26" y="39"/>
                </a:lnTo>
                <a:lnTo>
                  <a:pt x="2" y="14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5" name="Freeform 61">
            <a:extLst>
              <a:ext uri="{FF2B5EF4-FFF2-40B4-BE49-F238E27FC236}">
                <a16:creationId xmlns:a16="http://schemas.microsoft.com/office/drawing/2014/main" id="{A791BC95-3DD3-8044-906A-27944AB611B1}"/>
              </a:ext>
            </a:extLst>
          </p:cNvPr>
          <p:cNvSpPr>
            <a:spLocks/>
          </p:cNvSpPr>
          <p:nvPr/>
        </p:nvSpPr>
        <p:spPr bwMode="auto">
          <a:xfrm>
            <a:off x="7774077" y="2847735"/>
            <a:ext cx="25400" cy="44450"/>
          </a:xfrm>
          <a:custGeom>
            <a:avLst/>
            <a:gdLst>
              <a:gd name="T0" fmla="*/ 2147483646 w 84"/>
              <a:gd name="T1" fmla="*/ 2147483646 h 140"/>
              <a:gd name="T2" fmla="*/ 2147483646 w 84"/>
              <a:gd name="T3" fmla="*/ 2147483646 h 140"/>
              <a:gd name="T4" fmla="*/ 2147483646 w 84"/>
              <a:gd name="T5" fmla="*/ 2147483646 h 140"/>
              <a:gd name="T6" fmla="*/ 2147483646 w 84"/>
              <a:gd name="T7" fmla="*/ 2147483646 h 140"/>
              <a:gd name="T8" fmla="*/ 2147483646 w 84"/>
              <a:gd name="T9" fmla="*/ 2147483646 h 140"/>
              <a:gd name="T10" fmla="*/ 2147483646 w 84"/>
              <a:gd name="T11" fmla="*/ 2147483646 h 140"/>
              <a:gd name="T12" fmla="*/ 2147483646 w 84"/>
              <a:gd name="T13" fmla="*/ 2147483646 h 140"/>
              <a:gd name="T14" fmla="*/ 0 w 84"/>
              <a:gd name="T15" fmla="*/ 2147483646 h 140"/>
              <a:gd name="T16" fmla="*/ 2147483646 w 84"/>
              <a:gd name="T17" fmla="*/ 0 h 140"/>
              <a:gd name="T18" fmla="*/ 2147483646 w 84"/>
              <a:gd name="T19" fmla="*/ 2147483646 h 140"/>
              <a:gd name="T20" fmla="*/ 2147483646 w 84"/>
              <a:gd name="T21" fmla="*/ 2147483646 h 140"/>
              <a:gd name="T22" fmla="*/ 2147483646 w 84"/>
              <a:gd name="T23" fmla="*/ 2147483646 h 14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84" h="140">
                <a:moveTo>
                  <a:pt x="13" y="1"/>
                </a:moveTo>
                <a:lnTo>
                  <a:pt x="61" y="79"/>
                </a:lnTo>
                <a:lnTo>
                  <a:pt x="84" y="128"/>
                </a:lnTo>
                <a:lnTo>
                  <a:pt x="80" y="140"/>
                </a:lnTo>
                <a:lnTo>
                  <a:pt x="69" y="137"/>
                </a:lnTo>
                <a:lnTo>
                  <a:pt x="38" y="92"/>
                </a:lnTo>
                <a:lnTo>
                  <a:pt x="21" y="50"/>
                </a:lnTo>
                <a:lnTo>
                  <a:pt x="0" y="11"/>
                </a:lnTo>
                <a:lnTo>
                  <a:pt x="1" y="0"/>
                </a:lnTo>
                <a:lnTo>
                  <a:pt x="1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6" name="Freeform 62">
            <a:extLst>
              <a:ext uri="{FF2B5EF4-FFF2-40B4-BE49-F238E27FC236}">
                <a16:creationId xmlns:a16="http://schemas.microsoft.com/office/drawing/2014/main" id="{2A4066C1-8052-384C-B62A-53AF8DBA4E37}"/>
              </a:ext>
            </a:extLst>
          </p:cNvPr>
          <p:cNvSpPr>
            <a:spLocks/>
          </p:cNvSpPr>
          <p:nvPr/>
        </p:nvSpPr>
        <p:spPr bwMode="auto">
          <a:xfrm>
            <a:off x="7758203" y="2784235"/>
            <a:ext cx="68263" cy="76200"/>
          </a:xfrm>
          <a:custGeom>
            <a:avLst/>
            <a:gdLst>
              <a:gd name="T0" fmla="*/ 2147483646 w 214"/>
              <a:gd name="T1" fmla="*/ 2147483646 h 238"/>
              <a:gd name="T2" fmla="*/ 2147483646 w 214"/>
              <a:gd name="T3" fmla="*/ 2147483646 h 238"/>
              <a:gd name="T4" fmla="*/ 2147483646 w 214"/>
              <a:gd name="T5" fmla="*/ 2147483646 h 238"/>
              <a:gd name="T6" fmla="*/ 2147483646 w 214"/>
              <a:gd name="T7" fmla="*/ 2147483646 h 238"/>
              <a:gd name="T8" fmla="*/ 2147483646 w 214"/>
              <a:gd name="T9" fmla="*/ 2147483646 h 238"/>
              <a:gd name="T10" fmla="*/ 2147483646 w 214"/>
              <a:gd name="T11" fmla="*/ 2147483646 h 238"/>
              <a:gd name="T12" fmla="*/ 2147483646 w 214"/>
              <a:gd name="T13" fmla="*/ 2147483646 h 238"/>
              <a:gd name="T14" fmla="*/ 0 w 214"/>
              <a:gd name="T15" fmla="*/ 2147483646 h 238"/>
              <a:gd name="T16" fmla="*/ 2147483646 w 214"/>
              <a:gd name="T17" fmla="*/ 2147483646 h 238"/>
              <a:gd name="T18" fmla="*/ 2147483646 w 214"/>
              <a:gd name="T19" fmla="*/ 2147483646 h 238"/>
              <a:gd name="T20" fmla="*/ 2147483646 w 214"/>
              <a:gd name="T21" fmla="*/ 2147483646 h 238"/>
              <a:gd name="T22" fmla="*/ 2147483646 w 214"/>
              <a:gd name="T23" fmla="*/ 2147483646 h 238"/>
              <a:gd name="T24" fmla="*/ 2147483646 w 214"/>
              <a:gd name="T25" fmla="*/ 2147483646 h 238"/>
              <a:gd name="T26" fmla="*/ 2147483646 w 214"/>
              <a:gd name="T27" fmla="*/ 2147483646 h 238"/>
              <a:gd name="T28" fmla="*/ 2147483646 w 214"/>
              <a:gd name="T29" fmla="*/ 2147483646 h 238"/>
              <a:gd name="T30" fmla="*/ 2147483646 w 214"/>
              <a:gd name="T31" fmla="*/ 0 h 238"/>
              <a:gd name="T32" fmla="*/ 2147483646 w 214"/>
              <a:gd name="T33" fmla="*/ 2147483646 h 238"/>
              <a:gd name="T34" fmla="*/ 2147483646 w 214"/>
              <a:gd name="T35" fmla="*/ 2147483646 h 238"/>
              <a:gd name="T36" fmla="*/ 2147483646 w 214"/>
              <a:gd name="T37" fmla="*/ 2147483646 h 238"/>
              <a:gd name="T38" fmla="*/ 2147483646 w 214"/>
              <a:gd name="T39" fmla="*/ 2147483646 h 23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4" h="238">
                <a:moveTo>
                  <a:pt x="208" y="17"/>
                </a:moveTo>
                <a:lnTo>
                  <a:pt x="167" y="34"/>
                </a:lnTo>
                <a:lnTo>
                  <a:pt x="136" y="59"/>
                </a:lnTo>
                <a:lnTo>
                  <a:pt x="109" y="90"/>
                </a:lnTo>
                <a:lnTo>
                  <a:pt x="79" y="126"/>
                </a:lnTo>
                <a:lnTo>
                  <a:pt x="16" y="233"/>
                </a:lnTo>
                <a:lnTo>
                  <a:pt x="5" y="238"/>
                </a:lnTo>
                <a:lnTo>
                  <a:pt x="0" y="227"/>
                </a:lnTo>
                <a:lnTo>
                  <a:pt x="24" y="164"/>
                </a:lnTo>
                <a:lnTo>
                  <a:pt x="37" y="135"/>
                </a:lnTo>
                <a:lnTo>
                  <a:pt x="57" y="107"/>
                </a:lnTo>
                <a:lnTo>
                  <a:pt x="90" y="71"/>
                </a:lnTo>
                <a:lnTo>
                  <a:pt x="122" y="41"/>
                </a:lnTo>
                <a:lnTo>
                  <a:pt x="139" y="28"/>
                </a:lnTo>
                <a:lnTo>
                  <a:pt x="158" y="18"/>
                </a:lnTo>
                <a:lnTo>
                  <a:pt x="203" y="0"/>
                </a:lnTo>
                <a:lnTo>
                  <a:pt x="214" y="7"/>
                </a:lnTo>
                <a:lnTo>
                  <a:pt x="208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7" name="Freeform 63">
            <a:extLst>
              <a:ext uri="{FF2B5EF4-FFF2-40B4-BE49-F238E27FC236}">
                <a16:creationId xmlns:a16="http://schemas.microsoft.com/office/drawing/2014/main" id="{8586CBE8-7E4A-F141-83A9-D1DEDD3EE9F2}"/>
              </a:ext>
            </a:extLst>
          </p:cNvPr>
          <p:cNvSpPr>
            <a:spLocks/>
          </p:cNvSpPr>
          <p:nvPr/>
        </p:nvSpPr>
        <p:spPr bwMode="auto">
          <a:xfrm>
            <a:off x="7778841" y="2814398"/>
            <a:ext cx="47625" cy="68262"/>
          </a:xfrm>
          <a:custGeom>
            <a:avLst/>
            <a:gdLst>
              <a:gd name="T0" fmla="*/ 2147483646 w 148"/>
              <a:gd name="T1" fmla="*/ 2147483646 h 213"/>
              <a:gd name="T2" fmla="*/ 2147483646 w 148"/>
              <a:gd name="T3" fmla="*/ 2147483646 h 213"/>
              <a:gd name="T4" fmla="*/ 2147483646 w 148"/>
              <a:gd name="T5" fmla="*/ 2147483646 h 213"/>
              <a:gd name="T6" fmla="*/ 2147483646 w 148"/>
              <a:gd name="T7" fmla="*/ 2147483646 h 213"/>
              <a:gd name="T8" fmla="*/ 2147483646 w 148"/>
              <a:gd name="T9" fmla="*/ 2147483646 h 213"/>
              <a:gd name="T10" fmla="*/ 2147483646 w 148"/>
              <a:gd name="T11" fmla="*/ 2147483646 h 213"/>
              <a:gd name="T12" fmla="*/ 0 w 148"/>
              <a:gd name="T13" fmla="*/ 2147483646 h 213"/>
              <a:gd name="T14" fmla="*/ 2147483646 w 148"/>
              <a:gd name="T15" fmla="*/ 2147483646 h 213"/>
              <a:gd name="T16" fmla="*/ 2147483646 w 148"/>
              <a:gd name="T17" fmla="*/ 2147483646 h 213"/>
              <a:gd name="T18" fmla="*/ 2147483646 w 148"/>
              <a:gd name="T19" fmla="*/ 2147483646 h 213"/>
              <a:gd name="T20" fmla="*/ 2147483646 w 148"/>
              <a:gd name="T21" fmla="*/ 2147483646 h 213"/>
              <a:gd name="T22" fmla="*/ 2147483646 w 148"/>
              <a:gd name="T23" fmla="*/ 2147483646 h 213"/>
              <a:gd name="T24" fmla="*/ 2147483646 w 148"/>
              <a:gd name="T25" fmla="*/ 2147483646 h 213"/>
              <a:gd name="T26" fmla="*/ 2147483646 w 148"/>
              <a:gd name="T27" fmla="*/ 0 h 213"/>
              <a:gd name="T28" fmla="*/ 2147483646 w 148"/>
              <a:gd name="T29" fmla="*/ 2147483646 h 213"/>
              <a:gd name="T30" fmla="*/ 2147483646 w 148"/>
              <a:gd name="T31" fmla="*/ 2147483646 h 213"/>
              <a:gd name="T32" fmla="*/ 2147483646 w 148"/>
              <a:gd name="T33" fmla="*/ 2147483646 h 213"/>
              <a:gd name="T34" fmla="*/ 2147483646 w 148"/>
              <a:gd name="T35" fmla="*/ 2147483646 h 21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48" h="213">
                <a:moveTo>
                  <a:pt x="146" y="14"/>
                </a:moveTo>
                <a:lnTo>
                  <a:pt x="98" y="63"/>
                </a:lnTo>
                <a:lnTo>
                  <a:pt x="69" y="95"/>
                </a:lnTo>
                <a:lnTo>
                  <a:pt x="46" y="127"/>
                </a:lnTo>
                <a:lnTo>
                  <a:pt x="16" y="206"/>
                </a:lnTo>
                <a:lnTo>
                  <a:pt x="7" y="213"/>
                </a:lnTo>
                <a:lnTo>
                  <a:pt x="0" y="202"/>
                </a:lnTo>
                <a:lnTo>
                  <a:pt x="12" y="155"/>
                </a:lnTo>
                <a:lnTo>
                  <a:pt x="27" y="114"/>
                </a:lnTo>
                <a:lnTo>
                  <a:pt x="47" y="78"/>
                </a:lnTo>
                <a:lnTo>
                  <a:pt x="60" y="60"/>
                </a:lnTo>
                <a:lnTo>
                  <a:pt x="76" y="41"/>
                </a:lnTo>
                <a:lnTo>
                  <a:pt x="105" y="19"/>
                </a:lnTo>
                <a:lnTo>
                  <a:pt x="136" y="0"/>
                </a:lnTo>
                <a:lnTo>
                  <a:pt x="148" y="2"/>
                </a:lnTo>
                <a:lnTo>
                  <a:pt x="146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8" name="Freeform 64">
            <a:extLst>
              <a:ext uri="{FF2B5EF4-FFF2-40B4-BE49-F238E27FC236}">
                <a16:creationId xmlns:a16="http://schemas.microsoft.com/office/drawing/2014/main" id="{1018FC5D-092C-8C41-B214-1655C3CC1A15}"/>
              </a:ext>
            </a:extLst>
          </p:cNvPr>
          <p:cNvSpPr>
            <a:spLocks/>
          </p:cNvSpPr>
          <p:nvPr/>
        </p:nvSpPr>
        <p:spPr bwMode="auto">
          <a:xfrm>
            <a:off x="7651841" y="2646123"/>
            <a:ext cx="34925" cy="112712"/>
          </a:xfrm>
          <a:custGeom>
            <a:avLst/>
            <a:gdLst>
              <a:gd name="T0" fmla="*/ 2147483646 w 112"/>
              <a:gd name="T1" fmla="*/ 2147483646 h 352"/>
              <a:gd name="T2" fmla="*/ 2147483646 w 112"/>
              <a:gd name="T3" fmla="*/ 2147483646 h 352"/>
              <a:gd name="T4" fmla="*/ 2147483646 w 112"/>
              <a:gd name="T5" fmla="*/ 2147483646 h 352"/>
              <a:gd name="T6" fmla="*/ 2147483646 w 112"/>
              <a:gd name="T7" fmla="*/ 2147483646 h 352"/>
              <a:gd name="T8" fmla="*/ 2147483646 w 112"/>
              <a:gd name="T9" fmla="*/ 2147483646 h 352"/>
              <a:gd name="T10" fmla="*/ 2147483646 w 112"/>
              <a:gd name="T11" fmla="*/ 2147483646 h 352"/>
              <a:gd name="T12" fmla="*/ 2147483646 w 112"/>
              <a:gd name="T13" fmla="*/ 2147483646 h 352"/>
              <a:gd name="T14" fmla="*/ 2147483646 w 112"/>
              <a:gd name="T15" fmla="*/ 2147483646 h 352"/>
              <a:gd name="T16" fmla="*/ 2147483646 w 112"/>
              <a:gd name="T17" fmla="*/ 2147483646 h 352"/>
              <a:gd name="T18" fmla="*/ 2147483646 w 112"/>
              <a:gd name="T19" fmla="*/ 2147483646 h 352"/>
              <a:gd name="T20" fmla="*/ 2147483646 w 112"/>
              <a:gd name="T21" fmla="*/ 2147483646 h 352"/>
              <a:gd name="T22" fmla="*/ 2147483646 w 112"/>
              <a:gd name="T23" fmla="*/ 2147483646 h 352"/>
              <a:gd name="T24" fmla="*/ 2147483646 w 112"/>
              <a:gd name="T25" fmla="*/ 2147483646 h 352"/>
              <a:gd name="T26" fmla="*/ 2147483646 w 112"/>
              <a:gd name="T27" fmla="*/ 2147483646 h 352"/>
              <a:gd name="T28" fmla="*/ 2147483646 w 112"/>
              <a:gd name="T29" fmla="*/ 2147483646 h 352"/>
              <a:gd name="T30" fmla="*/ 2147483646 w 112"/>
              <a:gd name="T31" fmla="*/ 2147483646 h 352"/>
              <a:gd name="T32" fmla="*/ 2147483646 w 112"/>
              <a:gd name="T33" fmla="*/ 2147483646 h 352"/>
              <a:gd name="T34" fmla="*/ 2147483646 w 112"/>
              <a:gd name="T35" fmla="*/ 2147483646 h 352"/>
              <a:gd name="T36" fmla="*/ 0 w 112"/>
              <a:gd name="T37" fmla="*/ 2147483646 h 352"/>
              <a:gd name="T38" fmla="*/ 0 w 112"/>
              <a:gd name="T39" fmla="*/ 2147483646 h 352"/>
              <a:gd name="T40" fmla="*/ 2147483646 w 112"/>
              <a:gd name="T41" fmla="*/ 2147483646 h 352"/>
              <a:gd name="T42" fmla="*/ 2147483646 w 112"/>
              <a:gd name="T43" fmla="*/ 2147483646 h 352"/>
              <a:gd name="T44" fmla="*/ 2147483646 w 112"/>
              <a:gd name="T45" fmla="*/ 0 h 352"/>
              <a:gd name="T46" fmla="*/ 2147483646 w 112"/>
              <a:gd name="T47" fmla="*/ 2147483646 h 352"/>
              <a:gd name="T48" fmla="*/ 2147483646 w 112"/>
              <a:gd name="T49" fmla="*/ 2147483646 h 352"/>
              <a:gd name="T50" fmla="*/ 2147483646 w 112"/>
              <a:gd name="T51" fmla="*/ 2147483646 h 352"/>
              <a:gd name="T52" fmla="*/ 2147483646 w 112"/>
              <a:gd name="T53" fmla="*/ 2147483646 h 35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12" h="352">
                <a:moveTo>
                  <a:pt x="71" y="14"/>
                </a:moveTo>
                <a:lnTo>
                  <a:pt x="29" y="67"/>
                </a:lnTo>
                <a:lnTo>
                  <a:pt x="25" y="137"/>
                </a:lnTo>
                <a:lnTo>
                  <a:pt x="27" y="152"/>
                </a:lnTo>
                <a:lnTo>
                  <a:pt x="98" y="288"/>
                </a:lnTo>
                <a:lnTo>
                  <a:pt x="87" y="319"/>
                </a:lnTo>
                <a:lnTo>
                  <a:pt x="93" y="331"/>
                </a:lnTo>
                <a:lnTo>
                  <a:pt x="105" y="335"/>
                </a:lnTo>
                <a:lnTo>
                  <a:pt x="112" y="344"/>
                </a:lnTo>
                <a:lnTo>
                  <a:pt x="104" y="352"/>
                </a:lnTo>
                <a:lnTo>
                  <a:pt x="72" y="347"/>
                </a:lnTo>
                <a:lnTo>
                  <a:pt x="52" y="325"/>
                </a:lnTo>
                <a:lnTo>
                  <a:pt x="57" y="305"/>
                </a:lnTo>
                <a:lnTo>
                  <a:pt x="62" y="285"/>
                </a:lnTo>
                <a:lnTo>
                  <a:pt x="61" y="249"/>
                </a:lnTo>
                <a:lnTo>
                  <a:pt x="48" y="219"/>
                </a:lnTo>
                <a:lnTo>
                  <a:pt x="28" y="191"/>
                </a:lnTo>
                <a:lnTo>
                  <a:pt x="6" y="159"/>
                </a:lnTo>
                <a:lnTo>
                  <a:pt x="0" y="140"/>
                </a:lnTo>
                <a:lnTo>
                  <a:pt x="0" y="98"/>
                </a:lnTo>
                <a:lnTo>
                  <a:pt x="9" y="61"/>
                </a:lnTo>
                <a:lnTo>
                  <a:pt x="29" y="28"/>
                </a:lnTo>
                <a:lnTo>
                  <a:pt x="61" y="0"/>
                </a:lnTo>
                <a:lnTo>
                  <a:pt x="73" y="2"/>
                </a:lnTo>
                <a:lnTo>
                  <a:pt x="71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9" name="Freeform 65">
            <a:extLst>
              <a:ext uri="{FF2B5EF4-FFF2-40B4-BE49-F238E27FC236}">
                <a16:creationId xmlns:a16="http://schemas.microsoft.com/office/drawing/2014/main" id="{79D86424-5AFF-224F-AD2D-AA223D407280}"/>
              </a:ext>
            </a:extLst>
          </p:cNvPr>
          <p:cNvSpPr>
            <a:spLocks/>
          </p:cNvSpPr>
          <p:nvPr/>
        </p:nvSpPr>
        <p:spPr bwMode="auto">
          <a:xfrm>
            <a:off x="7672478" y="2652473"/>
            <a:ext cx="30163" cy="93662"/>
          </a:xfrm>
          <a:custGeom>
            <a:avLst/>
            <a:gdLst>
              <a:gd name="T0" fmla="*/ 2147483646 w 92"/>
              <a:gd name="T1" fmla="*/ 2147483646 h 291"/>
              <a:gd name="T2" fmla="*/ 2147483646 w 92"/>
              <a:gd name="T3" fmla="*/ 2147483646 h 291"/>
              <a:gd name="T4" fmla="*/ 2147483646 w 92"/>
              <a:gd name="T5" fmla="*/ 2147483646 h 291"/>
              <a:gd name="T6" fmla="*/ 2147483646 w 92"/>
              <a:gd name="T7" fmla="*/ 2147483646 h 291"/>
              <a:gd name="T8" fmla="*/ 2147483646 w 92"/>
              <a:gd name="T9" fmla="*/ 2147483646 h 291"/>
              <a:gd name="T10" fmla="*/ 2147483646 w 92"/>
              <a:gd name="T11" fmla="*/ 2147483646 h 291"/>
              <a:gd name="T12" fmla="*/ 2147483646 w 92"/>
              <a:gd name="T13" fmla="*/ 2147483646 h 291"/>
              <a:gd name="T14" fmla="*/ 2147483646 w 92"/>
              <a:gd name="T15" fmla="*/ 2147483646 h 291"/>
              <a:gd name="T16" fmla="*/ 2147483646 w 92"/>
              <a:gd name="T17" fmla="*/ 2147483646 h 291"/>
              <a:gd name="T18" fmla="*/ 2147483646 w 92"/>
              <a:gd name="T19" fmla="*/ 2147483646 h 291"/>
              <a:gd name="T20" fmla="*/ 2147483646 w 92"/>
              <a:gd name="T21" fmla="*/ 2147483646 h 291"/>
              <a:gd name="T22" fmla="*/ 2147483646 w 92"/>
              <a:gd name="T23" fmla="*/ 2147483646 h 291"/>
              <a:gd name="T24" fmla="*/ 2147483646 w 92"/>
              <a:gd name="T25" fmla="*/ 2147483646 h 291"/>
              <a:gd name="T26" fmla="*/ 2147483646 w 92"/>
              <a:gd name="T27" fmla="*/ 2147483646 h 291"/>
              <a:gd name="T28" fmla="*/ 2147483646 w 92"/>
              <a:gd name="T29" fmla="*/ 2147483646 h 291"/>
              <a:gd name="T30" fmla="*/ 0 w 92"/>
              <a:gd name="T31" fmla="*/ 2147483646 h 291"/>
              <a:gd name="T32" fmla="*/ 2147483646 w 92"/>
              <a:gd name="T33" fmla="*/ 2147483646 h 291"/>
              <a:gd name="T34" fmla="*/ 2147483646 w 92"/>
              <a:gd name="T35" fmla="*/ 2147483646 h 291"/>
              <a:gd name="T36" fmla="*/ 2147483646 w 92"/>
              <a:gd name="T37" fmla="*/ 0 h 291"/>
              <a:gd name="T38" fmla="*/ 2147483646 w 92"/>
              <a:gd name="T39" fmla="*/ 2147483646 h 291"/>
              <a:gd name="T40" fmla="*/ 2147483646 w 92"/>
              <a:gd name="T41" fmla="*/ 2147483646 h 291"/>
              <a:gd name="T42" fmla="*/ 2147483646 w 92"/>
              <a:gd name="T43" fmla="*/ 2147483646 h 29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92" h="291">
                <a:moveTo>
                  <a:pt x="41" y="12"/>
                </a:moveTo>
                <a:lnTo>
                  <a:pt x="36" y="50"/>
                </a:lnTo>
                <a:lnTo>
                  <a:pt x="41" y="88"/>
                </a:lnTo>
                <a:lnTo>
                  <a:pt x="45" y="111"/>
                </a:lnTo>
                <a:lnTo>
                  <a:pt x="56" y="129"/>
                </a:lnTo>
                <a:lnTo>
                  <a:pt x="80" y="167"/>
                </a:lnTo>
                <a:lnTo>
                  <a:pt x="91" y="224"/>
                </a:lnTo>
                <a:lnTo>
                  <a:pt x="92" y="252"/>
                </a:lnTo>
                <a:lnTo>
                  <a:pt x="91" y="283"/>
                </a:lnTo>
                <a:lnTo>
                  <a:pt x="83" y="291"/>
                </a:lnTo>
                <a:lnTo>
                  <a:pt x="74" y="283"/>
                </a:lnTo>
                <a:lnTo>
                  <a:pt x="73" y="227"/>
                </a:lnTo>
                <a:lnTo>
                  <a:pt x="61" y="174"/>
                </a:lnTo>
                <a:lnTo>
                  <a:pt x="46" y="151"/>
                </a:lnTo>
                <a:lnTo>
                  <a:pt x="26" y="133"/>
                </a:lnTo>
                <a:lnTo>
                  <a:pt x="0" y="91"/>
                </a:lnTo>
                <a:lnTo>
                  <a:pt x="7" y="49"/>
                </a:lnTo>
                <a:lnTo>
                  <a:pt x="26" y="6"/>
                </a:lnTo>
                <a:lnTo>
                  <a:pt x="37" y="0"/>
                </a:lnTo>
                <a:lnTo>
                  <a:pt x="41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0" name="Freeform 66">
            <a:extLst>
              <a:ext uri="{FF2B5EF4-FFF2-40B4-BE49-F238E27FC236}">
                <a16:creationId xmlns:a16="http://schemas.microsoft.com/office/drawing/2014/main" id="{6F9825B3-12B7-7641-8AFA-458C9256AE8D}"/>
              </a:ext>
            </a:extLst>
          </p:cNvPr>
          <p:cNvSpPr>
            <a:spLocks/>
          </p:cNvSpPr>
          <p:nvPr/>
        </p:nvSpPr>
        <p:spPr bwMode="auto">
          <a:xfrm>
            <a:off x="7688353" y="2635011"/>
            <a:ext cx="60325" cy="130175"/>
          </a:xfrm>
          <a:custGeom>
            <a:avLst/>
            <a:gdLst>
              <a:gd name="T0" fmla="*/ 2147483646 w 186"/>
              <a:gd name="T1" fmla="*/ 0 h 408"/>
              <a:gd name="T2" fmla="*/ 2147483646 w 186"/>
              <a:gd name="T3" fmla="*/ 2147483646 h 408"/>
              <a:gd name="T4" fmla="*/ 2147483646 w 186"/>
              <a:gd name="T5" fmla="*/ 2147483646 h 408"/>
              <a:gd name="T6" fmla="*/ 2147483646 w 186"/>
              <a:gd name="T7" fmla="*/ 2147483646 h 408"/>
              <a:gd name="T8" fmla="*/ 2147483646 w 186"/>
              <a:gd name="T9" fmla="*/ 2147483646 h 408"/>
              <a:gd name="T10" fmla="*/ 2147483646 w 186"/>
              <a:gd name="T11" fmla="*/ 2147483646 h 408"/>
              <a:gd name="T12" fmla="*/ 2147483646 w 186"/>
              <a:gd name="T13" fmla="*/ 2147483646 h 408"/>
              <a:gd name="T14" fmla="*/ 2147483646 w 186"/>
              <a:gd name="T15" fmla="*/ 2147483646 h 408"/>
              <a:gd name="T16" fmla="*/ 2147483646 w 186"/>
              <a:gd name="T17" fmla="*/ 2147483646 h 408"/>
              <a:gd name="T18" fmla="*/ 2147483646 w 186"/>
              <a:gd name="T19" fmla="*/ 2147483646 h 408"/>
              <a:gd name="T20" fmla="*/ 2147483646 w 186"/>
              <a:gd name="T21" fmla="*/ 2147483646 h 408"/>
              <a:gd name="T22" fmla="*/ 2147483646 w 186"/>
              <a:gd name="T23" fmla="*/ 2147483646 h 408"/>
              <a:gd name="T24" fmla="*/ 2147483646 w 186"/>
              <a:gd name="T25" fmla="*/ 2147483646 h 408"/>
              <a:gd name="T26" fmla="*/ 2147483646 w 186"/>
              <a:gd name="T27" fmla="*/ 2147483646 h 408"/>
              <a:gd name="T28" fmla="*/ 2147483646 w 186"/>
              <a:gd name="T29" fmla="*/ 2147483646 h 408"/>
              <a:gd name="T30" fmla="*/ 2147483646 w 186"/>
              <a:gd name="T31" fmla="*/ 2147483646 h 408"/>
              <a:gd name="T32" fmla="*/ 2147483646 w 186"/>
              <a:gd name="T33" fmla="*/ 2147483646 h 408"/>
              <a:gd name="T34" fmla="*/ 2147483646 w 186"/>
              <a:gd name="T35" fmla="*/ 2147483646 h 408"/>
              <a:gd name="T36" fmla="*/ 2147483646 w 186"/>
              <a:gd name="T37" fmla="*/ 2147483646 h 408"/>
              <a:gd name="T38" fmla="*/ 2147483646 w 186"/>
              <a:gd name="T39" fmla="*/ 2147483646 h 408"/>
              <a:gd name="T40" fmla="*/ 2147483646 w 186"/>
              <a:gd name="T41" fmla="*/ 2147483646 h 408"/>
              <a:gd name="T42" fmla="*/ 2147483646 w 186"/>
              <a:gd name="T43" fmla="*/ 2147483646 h 408"/>
              <a:gd name="T44" fmla="*/ 2147483646 w 186"/>
              <a:gd name="T45" fmla="*/ 2147483646 h 408"/>
              <a:gd name="T46" fmla="*/ 2147483646 w 186"/>
              <a:gd name="T47" fmla="*/ 2147483646 h 408"/>
              <a:gd name="T48" fmla="*/ 0 w 186"/>
              <a:gd name="T49" fmla="*/ 2147483646 h 408"/>
              <a:gd name="T50" fmla="*/ 2147483646 w 186"/>
              <a:gd name="T51" fmla="*/ 0 h 408"/>
              <a:gd name="T52" fmla="*/ 2147483646 w 186"/>
              <a:gd name="T53" fmla="*/ 0 h 408"/>
              <a:gd name="T54" fmla="*/ 2147483646 w 186"/>
              <a:gd name="T55" fmla="*/ 0 h 40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6" h="408">
                <a:moveTo>
                  <a:pt x="8" y="0"/>
                </a:moveTo>
                <a:lnTo>
                  <a:pt x="33" y="5"/>
                </a:lnTo>
                <a:lnTo>
                  <a:pt x="52" y="20"/>
                </a:lnTo>
                <a:lnTo>
                  <a:pt x="78" y="67"/>
                </a:lnTo>
                <a:lnTo>
                  <a:pt x="97" y="110"/>
                </a:lnTo>
                <a:lnTo>
                  <a:pt x="117" y="156"/>
                </a:lnTo>
                <a:lnTo>
                  <a:pt x="132" y="190"/>
                </a:lnTo>
                <a:lnTo>
                  <a:pt x="154" y="261"/>
                </a:lnTo>
                <a:lnTo>
                  <a:pt x="174" y="332"/>
                </a:lnTo>
                <a:lnTo>
                  <a:pt x="180" y="354"/>
                </a:lnTo>
                <a:lnTo>
                  <a:pt x="186" y="383"/>
                </a:lnTo>
                <a:lnTo>
                  <a:pt x="184" y="406"/>
                </a:lnTo>
                <a:lnTo>
                  <a:pt x="159" y="408"/>
                </a:lnTo>
                <a:lnTo>
                  <a:pt x="145" y="362"/>
                </a:lnTo>
                <a:lnTo>
                  <a:pt x="143" y="318"/>
                </a:lnTo>
                <a:lnTo>
                  <a:pt x="122" y="310"/>
                </a:lnTo>
                <a:lnTo>
                  <a:pt x="132" y="279"/>
                </a:lnTo>
                <a:lnTo>
                  <a:pt x="114" y="220"/>
                </a:lnTo>
                <a:lnTo>
                  <a:pt x="102" y="184"/>
                </a:lnTo>
                <a:lnTo>
                  <a:pt x="95" y="162"/>
                </a:lnTo>
                <a:lnTo>
                  <a:pt x="55" y="68"/>
                </a:lnTo>
                <a:lnTo>
                  <a:pt x="38" y="33"/>
                </a:lnTo>
                <a:lnTo>
                  <a:pt x="25" y="21"/>
                </a:lnTo>
                <a:lnTo>
                  <a:pt x="7" y="17"/>
                </a:lnTo>
                <a:lnTo>
                  <a:pt x="0" y="7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1" name="Freeform 67">
            <a:extLst>
              <a:ext uri="{FF2B5EF4-FFF2-40B4-BE49-F238E27FC236}">
                <a16:creationId xmlns:a16="http://schemas.microsoft.com/office/drawing/2014/main" id="{C7B5FBCF-8B9C-7847-9E18-63615600F9F0}"/>
              </a:ext>
            </a:extLst>
          </p:cNvPr>
          <p:cNvSpPr>
            <a:spLocks/>
          </p:cNvSpPr>
          <p:nvPr/>
        </p:nvSpPr>
        <p:spPr bwMode="auto">
          <a:xfrm>
            <a:off x="7696291" y="2730261"/>
            <a:ext cx="28575" cy="11113"/>
          </a:xfrm>
          <a:custGeom>
            <a:avLst/>
            <a:gdLst>
              <a:gd name="T0" fmla="*/ 2147483646 w 87"/>
              <a:gd name="T1" fmla="*/ 0 h 35"/>
              <a:gd name="T2" fmla="*/ 2147483646 w 87"/>
              <a:gd name="T3" fmla="*/ 2147483646 h 35"/>
              <a:gd name="T4" fmla="*/ 2147483646 w 87"/>
              <a:gd name="T5" fmla="*/ 2147483646 h 35"/>
              <a:gd name="T6" fmla="*/ 2147483646 w 87"/>
              <a:gd name="T7" fmla="*/ 2147483646 h 35"/>
              <a:gd name="T8" fmla="*/ 2147483646 w 87"/>
              <a:gd name="T9" fmla="*/ 2147483646 h 35"/>
              <a:gd name="T10" fmla="*/ 2147483646 w 87"/>
              <a:gd name="T11" fmla="*/ 2147483646 h 35"/>
              <a:gd name="T12" fmla="*/ 0 w 87"/>
              <a:gd name="T13" fmla="*/ 2147483646 h 35"/>
              <a:gd name="T14" fmla="*/ 2147483646 w 87"/>
              <a:gd name="T15" fmla="*/ 2147483646 h 35"/>
              <a:gd name="T16" fmla="*/ 2147483646 w 87"/>
              <a:gd name="T17" fmla="*/ 0 h 35"/>
              <a:gd name="T18" fmla="*/ 2147483646 w 87"/>
              <a:gd name="T19" fmla="*/ 0 h 35"/>
              <a:gd name="T20" fmla="*/ 2147483646 w 87"/>
              <a:gd name="T21" fmla="*/ 0 h 3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87" h="35">
                <a:moveTo>
                  <a:pt x="19" y="0"/>
                </a:moveTo>
                <a:lnTo>
                  <a:pt x="77" y="4"/>
                </a:lnTo>
                <a:lnTo>
                  <a:pt x="87" y="11"/>
                </a:lnTo>
                <a:lnTo>
                  <a:pt x="79" y="21"/>
                </a:lnTo>
                <a:lnTo>
                  <a:pt x="48" y="30"/>
                </a:lnTo>
                <a:lnTo>
                  <a:pt x="16" y="35"/>
                </a:lnTo>
                <a:lnTo>
                  <a:pt x="0" y="16"/>
                </a:lnTo>
                <a:lnTo>
                  <a:pt x="7" y="5"/>
                </a:lnTo>
                <a:lnTo>
                  <a:pt x="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2" name="Freeform 68">
            <a:extLst>
              <a:ext uri="{FF2B5EF4-FFF2-40B4-BE49-F238E27FC236}">
                <a16:creationId xmlns:a16="http://schemas.microsoft.com/office/drawing/2014/main" id="{E3C7FB91-06E6-5345-81CA-6D5956AAD595}"/>
              </a:ext>
            </a:extLst>
          </p:cNvPr>
          <p:cNvSpPr>
            <a:spLocks/>
          </p:cNvSpPr>
          <p:nvPr/>
        </p:nvSpPr>
        <p:spPr bwMode="auto">
          <a:xfrm>
            <a:off x="7662953" y="2608023"/>
            <a:ext cx="23813" cy="36512"/>
          </a:xfrm>
          <a:custGeom>
            <a:avLst/>
            <a:gdLst>
              <a:gd name="T0" fmla="*/ 2147483646 w 73"/>
              <a:gd name="T1" fmla="*/ 2147483646 h 114"/>
              <a:gd name="T2" fmla="*/ 2147483646 w 73"/>
              <a:gd name="T3" fmla="*/ 2147483646 h 114"/>
              <a:gd name="T4" fmla="*/ 2147483646 w 73"/>
              <a:gd name="T5" fmla="*/ 2147483646 h 114"/>
              <a:gd name="T6" fmla="*/ 0 w 73"/>
              <a:gd name="T7" fmla="*/ 2147483646 h 114"/>
              <a:gd name="T8" fmla="*/ 2147483646 w 73"/>
              <a:gd name="T9" fmla="*/ 2147483646 h 114"/>
              <a:gd name="T10" fmla="*/ 2147483646 w 73"/>
              <a:gd name="T11" fmla="*/ 0 h 114"/>
              <a:gd name="T12" fmla="*/ 2147483646 w 73"/>
              <a:gd name="T13" fmla="*/ 2147483646 h 114"/>
              <a:gd name="T14" fmla="*/ 2147483646 w 73"/>
              <a:gd name="T15" fmla="*/ 2147483646 h 114"/>
              <a:gd name="T16" fmla="*/ 2147483646 w 73"/>
              <a:gd name="T17" fmla="*/ 2147483646 h 114"/>
              <a:gd name="T18" fmla="*/ 2147483646 w 73"/>
              <a:gd name="T19" fmla="*/ 2147483646 h 114"/>
              <a:gd name="T20" fmla="*/ 2147483646 w 73"/>
              <a:gd name="T21" fmla="*/ 2147483646 h 114"/>
              <a:gd name="T22" fmla="*/ 2147483646 w 73"/>
              <a:gd name="T23" fmla="*/ 2147483646 h 114"/>
              <a:gd name="T24" fmla="*/ 2147483646 w 73"/>
              <a:gd name="T25" fmla="*/ 2147483646 h 114"/>
              <a:gd name="T26" fmla="*/ 2147483646 w 73"/>
              <a:gd name="T27" fmla="*/ 2147483646 h 11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3" h="114">
                <a:moveTo>
                  <a:pt x="41" y="109"/>
                </a:moveTo>
                <a:lnTo>
                  <a:pt x="26" y="66"/>
                </a:lnTo>
                <a:lnTo>
                  <a:pt x="4" y="29"/>
                </a:lnTo>
                <a:lnTo>
                  <a:pt x="0" y="19"/>
                </a:lnTo>
                <a:lnTo>
                  <a:pt x="8" y="14"/>
                </a:lnTo>
                <a:lnTo>
                  <a:pt x="51" y="0"/>
                </a:lnTo>
                <a:lnTo>
                  <a:pt x="71" y="1"/>
                </a:lnTo>
                <a:lnTo>
                  <a:pt x="73" y="9"/>
                </a:lnTo>
                <a:lnTo>
                  <a:pt x="26" y="28"/>
                </a:lnTo>
                <a:lnTo>
                  <a:pt x="56" y="103"/>
                </a:lnTo>
                <a:lnTo>
                  <a:pt x="52" y="114"/>
                </a:lnTo>
                <a:lnTo>
                  <a:pt x="41" y="1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3" name="Freeform 69">
            <a:extLst>
              <a:ext uri="{FF2B5EF4-FFF2-40B4-BE49-F238E27FC236}">
                <a16:creationId xmlns:a16="http://schemas.microsoft.com/office/drawing/2014/main" id="{D73166AF-8962-DB47-99A9-018DE625C651}"/>
              </a:ext>
            </a:extLst>
          </p:cNvPr>
          <p:cNvSpPr>
            <a:spLocks/>
          </p:cNvSpPr>
          <p:nvPr/>
        </p:nvSpPr>
        <p:spPr bwMode="auto">
          <a:xfrm>
            <a:off x="7685178" y="2608024"/>
            <a:ext cx="9525" cy="33337"/>
          </a:xfrm>
          <a:custGeom>
            <a:avLst/>
            <a:gdLst>
              <a:gd name="T0" fmla="*/ 2147483646 w 30"/>
              <a:gd name="T1" fmla="*/ 2147483646 h 106"/>
              <a:gd name="T2" fmla="*/ 2147483646 w 30"/>
              <a:gd name="T3" fmla="*/ 2147483646 h 106"/>
              <a:gd name="T4" fmla="*/ 2147483646 w 30"/>
              <a:gd name="T5" fmla="*/ 2147483646 h 106"/>
              <a:gd name="T6" fmla="*/ 2147483646 w 30"/>
              <a:gd name="T7" fmla="*/ 2147483646 h 106"/>
              <a:gd name="T8" fmla="*/ 2147483646 w 30"/>
              <a:gd name="T9" fmla="*/ 2147483646 h 106"/>
              <a:gd name="T10" fmla="*/ 0 w 30"/>
              <a:gd name="T11" fmla="*/ 2147483646 h 106"/>
              <a:gd name="T12" fmla="*/ 2147483646 w 30"/>
              <a:gd name="T13" fmla="*/ 2147483646 h 106"/>
              <a:gd name="T14" fmla="*/ 2147483646 w 30"/>
              <a:gd name="T15" fmla="*/ 0 h 106"/>
              <a:gd name="T16" fmla="*/ 2147483646 w 30"/>
              <a:gd name="T17" fmla="*/ 2147483646 h 106"/>
              <a:gd name="T18" fmla="*/ 2147483646 w 30"/>
              <a:gd name="T19" fmla="*/ 2147483646 h 106"/>
              <a:gd name="T20" fmla="*/ 2147483646 w 30"/>
              <a:gd name="T21" fmla="*/ 2147483646 h 1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0" h="106">
                <a:moveTo>
                  <a:pt x="17" y="32"/>
                </a:moveTo>
                <a:lnTo>
                  <a:pt x="18" y="56"/>
                </a:lnTo>
                <a:lnTo>
                  <a:pt x="30" y="92"/>
                </a:lnTo>
                <a:lnTo>
                  <a:pt x="23" y="106"/>
                </a:lnTo>
                <a:lnTo>
                  <a:pt x="7" y="103"/>
                </a:lnTo>
                <a:lnTo>
                  <a:pt x="0" y="68"/>
                </a:lnTo>
                <a:lnTo>
                  <a:pt x="1" y="37"/>
                </a:lnTo>
                <a:lnTo>
                  <a:pt x="14" y="0"/>
                </a:lnTo>
                <a:lnTo>
                  <a:pt x="17" y="3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4" name="Freeform 70">
            <a:extLst>
              <a:ext uri="{FF2B5EF4-FFF2-40B4-BE49-F238E27FC236}">
                <a16:creationId xmlns:a16="http://schemas.microsoft.com/office/drawing/2014/main" id="{27B8FBED-7C63-BE44-8AAE-943516EB77C6}"/>
              </a:ext>
            </a:extLst>
          </p:cNvPr>
          <p:cNvSpPr>
            <a:spLocks/>
          </p:cNvSpPr>
          <p:nvPr/>
        </p:nvSpPr>
        <p:spPr bwMode="auto">
          <a:xfrm>
            <a:off x="7701052" y="2742960"/>
            <a:ext cx="12700" cy="25400"/>
          </a:xfrm>
          <a:custGeom>
            <a:avLst/>
            <a:gdLst>
              <a:gd name="T0" fmla="*/ 2147483646 w 43"/>
              <a:gd name="T1" fmla="*/ 2147483646 h 78"/>
              <a:gd name="T2" fmla="*/ 2147483646 w 43"/>
              <a:gd name="T3" fmla="*/ 2147483646 h 78"/>
              <a:gd name="T4" fmla="*/ 2147483646 w 43"/>
              <a:gd name="T5" fmla="*/ 2147483646 h 78"/>
              <a:gd name="T6" fmla="*/ 2147483646 w 43"/>
              <a:gd name="T7" fmla="*/ 2147483646 h 78"/>
              <a:gd name="T8" fmla="*/ 2147483646 w 43"/>
              <a:gd name="T9" fmla="*/ 2147483646 h 78"/>
              <a:gd name="T10" fmla="*/ 2147483646 w 43"/>
              <a:gd name="T11" fmla="*/ 2147483646 h 78"/>
              <a:gd name="T12" fmla="*/ 2147483646 w 43"/>
              <a:gd name="T13" fmla="*/ 2147483646 h 78"/>
              <a:gd name="T14" fmla="*/ 0 w 43"/>
              <a:gd name="T15" fmla="*/ 2147483646 h 78"/>
              <a:gd name="T16" fmla="*/ 0 w 43"/>
              <a:gd name="T17" fmla="*/ 2147483646 h 78"/>
              <a:gd name="T18" fmla="*/ 2147483646 w 43"/>
              <a:gd name="T19" fmla="*/ 0 h 78"/>
              <a:gd name="T20" fmla="*/ 2147483646 w 43"/>
              <a:gd name="T21" fmla="*/ 2147483646 h 78"/>
              <a:gd name="T22" fmla="*/ 2147483646 w 43"/>
              <a:gd name="T23" fmla="*/ 2147483646 h 78"/>
              <a:gd name="T24" fmla="*/ 2147483646 w 43"/>
              <a:gd name="T25" fmla="*/ 2147483646 h 7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78">
                <a:moveTo>
                  <a:pt x="20" y="9"/>
                </a:moveTo>
                <a:lnTo>
                  <a:pt x="25" y="22"/>
                </a:lnTo>
                <a:lnTo>
                  <a:pt x="33" y="40"/>
                </a:lnTo>
                <a:lnTo>
                  <a:pt x="43" y="63"/>
                </a:lnTo>
                <a:lnTo>
                  <a:pt x="40" y="78"/>
                </a:lnTo>
                <a:lnTo>
                  <a:pt x="28" y="73"/>
                </a:lnTo>
                <a:lnTo>
                  <a:pt x="13" y="49"/>
                </a:lnTo>
                <a:lnTo>
                  <a:pt x="0" y="27"/>
                </a:lnTo>
                <a:lnTo>
                  <a:pt x="0" y="12"/>
                </a:lnTo>
                <a:lnTo>
                  <a:pt x="9" y="0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5" name="Freeform 71">
            <a:extLst>
              <a:ext uri="{FF2B5EF4-FFF2-40B4-BE49-F238E27FC236}">
                <a16:creationId xmlns:a16="http://schemas.microsoft.com/office/drawing/2014/main" id="{A3AE616C-BA7D-2B4F-ACC7-569064FA6392}"/>
              </a:ext>
            </a:extLst>
          </p:cNvPr>
          <p:cNvSpPr>
            <a:spLocks/>
          </p:cNvSpPr>
          <p:nvPr/>
        </p:nvSpPr>
        <p:spPr bwMode="auto">
          <a:xfrm>
            <a:off x="7708990" y="2727086"/>
            <a:ext cx="165100" cy="53975"/>
          </a:xfrm>
          <a:custGeom>
            <a:avLst/>
            <a:gdLst>
              <a:gd name="T0" fmla="*/ 2147483646 w 518"/>
              <a:gd name="T1" fmla="*/ 0 h 170"/>
              <a:gd name="T2" fmla="*/ 2147483646 w 518"/>
              <a:gd name="T3" fmla="*/ 2147483646 h 170"/>
              <a:gd name="T4" fmla="*/ 2147483646 w 518"/>
              <a:gd name="T5" fmla="*/ 2147483646 h 170"/>
              <a:gd name="T6" fmla="*/ 2147483646 w 518"/>
              <a:gd name="T7" fmla="*/ 2147483646 h 170"/>
              <a:gd name="T8" fmla="*/ 2147483646 w 518"/>
              <a:gd name="T9" fmla="*/ 2147483646 h 170"/>
              <a:gd name="T10" fmla="*/ 2147483646 w 518"/>
              <a:gd name="T11" fmla="*/ 2147483646 h 170"/>
              <a:gd name="T12" fmla="*/ 2147483646 w 518"/>
              <a:gd name="T13" fmla="*/ 2147483646 h 170"/>
              <a:gd name="T14" fmla="*/ 2147483646 w 518"/>
              <a:gd name="T15" fmla="*/ 2147483646 h 170"/>
              <a:gd name="T16" fmla="*/ 2147483646 w 518"/>
              <a:gd name="T17" fmla="*/ 2147483646 h 170"/>
              <a:gd name="T18" fmla="*/ 2147483646 w 518"/>
              <a:gd name="T19" fmla="*/ 2147483646 h 170"/>
              <a:gd name="T20" fmla="*/ 2147483646 w 518"/>
              <a:gd name="T21" fmla="*/ 2147483646 h 170"/>
              <a:gd name="T22" fmla="*/ 0 w 518"/>
              <a:gd name="T23" fmla="*/ 2147483646 h 170"/>
              <a:gd name="T24" fmla="*/ 2147483646 w 518"/>
              <a:gd name="T25" fmla="*/ 2147483646 h 170"/>
              <a:gd name="T26" fmla="*/ 2147483646 w 518"/>
              <a:gd name="T27" fmla="*/ 2147483646 h 170"/>
              <a:gd name="T28" fmla="*/ 2147483646 w 518"/>
              <a:gd name="T29" fmla="*/ 2147483646 h 170"/>
              <a:gd name="T30" fmla="*/ 2147483646 w 518"/>
              <a:gd name="T31" fmla="*/ 2147483646 h 170"/>
              <a:gd name="T32" fmla="*/ 2147483646 w 518"/>
              <a:gd name="T33" fmla="*/ 2147483646 h 170"/>
              <a:gd name="T34" fmla="*/ 2147483646 w 518"/>
              <a:gd name="T35" fmla="*/ 2147483646 h 170"/>
              <a:gd name="T36" fmla="*/ 2147483646 w 518"/>
              <a:gd name="T37" fmla="*/ 2147483646 h 170"/>
              <a:gd name="T38" fmla="*/ 2147483646 w 518"/>
              <a:gd name="T39" fmla="*/ 2147483646 h 170"/>
              <a:gd name="T40" fmla="*/ 2147483646 w 518"/>
              <a:gd name="T41" fmla="*/ 2147483646 h 170"/>
              <a:gd name="T42" fmla="*/ 2147483646 w 518"/>
              <a:gd name="T43" fmla="*/ 2147483646 h 170"/>
              <a:gd name="T44" fmla="*/ 2147483646 w 518"/>
              <a:gd name="T45" fmla="*/ 2147483646 h 170"/>
              <a:gd name="T46" fmla="*/ 2147483646 w 518"/>
              <a:gd name="T47" fmla="*/ 2147483646 h 170"/>
              <a:gd name="T48" fmla="*/ 2147483646 w 518"/>
              <a:gd name="T49" fmla="*/ 0 h 170"/>
              <a:gd name="T50" fmla="*/ 2147483646 w 518"/>
              <a:gd name="T51" fmla="*/ 0 h 170"/>
              <a:gd name="T52" fmla="*/ 2147483646 w 518"/>
              <a:gd name="T53" fmla="*/ 0 h 17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518" h="170">
                <a:moveTo>
                  <a:pt x="418" y="0"/>
                </a:moveTo>
                <a:lnTo>
                  <a:pt x="482" y="20"/>
                </a:lnTo>
                <a:lnTo>
                  <a:pt x="517" y="50"/>
                </a:lnTo>
                <a:lnTo>
                  <a:pt x="518" y="83"/>
                </a:lnTo>
                <a:lnTo>
                  <a:pt x="505" y="105"/>
                </a:lnTo>
                <a:lnTo>
                  <a:pt x="485" y="118"/>
                </a:lnTo>
                <a:lnTo>
                  <a:pt x="450" y="133"/>
                </a:lnTo>
                <a:lnTo>
                  <a:pt x="417" y="143"/>
                </a:lnTo>
                <a:lnTo>
                  <a:pt x="344" y="157"/>
                </a:lnTo>
                <a:lnTo>
                  <a:pt x="229" y="170"/>
                </a:lnTo>
                <a:lnTo>
                  <a:pt x="8" y="158"/>
                </a:lnTo>
                <a:lnTo>
                  <a:pt x="0" y="149"/>
                </a:lnTo>
                <a:lnTo>
                  <a:pt x="8" y="141"/>
                </a:lnTo>
                <a:lnTo>
                  <a:pt x="118" y="134"/>
                </a:lnTo>
                <a:lnTo>
                  <a:pt x="228" y="126"/>
                </a:lnTo>
                <a:lnTo>
                  <a:pt x="336" y="113"/>
                </a:lnTo>
                <a:lnTo>
                  <a:pt x="457" y="84"/>
                </a:lnTo>
                <a:lnTo>
                  <a:pt x="483" y="73"/>
                </a:lnTo>
                <a:lnTo>
                  <a:pt x="488" y="58"/>
                </a:lnTo>
                <a:lnTo>
                  <a:pt x="473" y="44"/>
                </a:lnTo>
                <a:lnTo>
                  <a:pt x="455" y="34"/>
                </a:lnTo>
                <a:lnTo>
                  <a:pt x="434" y="26"/>
                </a:lnTo>
                <a:lnTo>
                  <a:pt x="411" y="27"/>
                </a:lnTo>
                <a:lnTo>
                  <a:pt x="406" y="12"/>
                </a:lnTo>
                <a:lnTo>
                  <a:pt x="41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6" name="Freeform 72">
            <a:extLst>
              <a:ext uri="{FF2B5EF4-FFF2-40B4-BE49-F238E27FC236}">
                <a16:creationId xmlns:a16="http://schemas.microsoft.com/office/drawing/2014/main" id="{BEB91235-2816-3F44-98BF-F73DC7498FDE}"/>
              </a:ext>
            </a:extLst>
          </p:cNvPr>
          <p:cNvSpPr>
            <a:spLocks/>
          </p:cNvSpPr>
          <p:nvPr/>
        </p:nvSpPr>
        <p:spPr bwMode="auto">
          <a:xfrm>
            <a:off x="7794716" y="2584210"/>
            <a:ext cx="41275" cy="38100"/>
          </a:xfrm>
          <a:custGeom>
            <a:avLst/>
            <a:gdLst>
              <a:gd name="T0" fmla="*/ 2147483646 w 129"/>
              <a:gd name="T1" fmla="*/ 2147483646 h 121"/>
              <a:gd name="T2" fmla="*/ 0 w 129"/>
              <a:gd name="T3" fmla="*/ 2147483646 h 121"/>
              <a:gd name="T4" fmla="*/ 2147483646 w 129"/>
              <a:gd name="T5" fmla="*/ 2147483646 h 121"/>
              <a:gd name="T6" fmla="*/ 2147483646 w 129"/>
              <a:gd name="T7" fmla="*/ 0 h 121"/>
              <a:gd name="T8" fmla="*/ 2147483646 w 129"/>
              <a:gd name="T9" fmla="*/ 2147483646 h 121"/>
              <a:gd name="T10" fmla="*/ 2147483646 w 129"/>
              <a:gd name="T11" fmla="*/ 2147483646 h 121"/>
              <a:gd name="T12" fmla="*/ 2147483646 w 129"/>
              <a:gd name="T13" fmla="*/ 2147483646 h 121"/>
              <a:gd name="T14" fmla="*/ 2147483646 w 129"/>
              <a:gd name="T15" fmla="*/ 2147483646 h 121"/>
              <a:gd name="T16" fmla="*/ 2147483646 w 129"/>
              <a:gd name="T17" fmla="*/ 2147483646 h 121"/>
              <a:gd name="T18" fmla="*/ 2147483646 w 129"/>
              <a:gd name="T19" fmla="*/ 2147483646 h 121"/>
              <a:gd name="T20" fmla="*/ 2147483646 w 129"/>
              <a:gd name="T21" fmla="*/ 2147483646 h 121"/>
              <a:gd name="T22" fmla="*/ 2147483646 w 129"/>
              <a:gd name="T23" fmla="*/ 2147483646 h 121"/>
              <a:gd name="T24" fmla="*/ 2147483646 w 129"/>
              <a:gd name="T25" fmla="*/ 2147483646 h 121"/>
              <a:gd name="T26" fmla="*/ 2147483646 w 129"/>
              <a:gd name="T27" fmla="*/ 2147483646 h 121"/>
              <a:gd name="T28" fmla="*/ 2147483646 w 129"/>
              <a:gd name="T29" fmla="*/ 2147483646 h 121"/>
              <a:gd name="T30" fmla="*/ 2147483646 w 129"/>
              <a:gd name="T31" fmla="*/ 2147483646 h 121"/>
              <a:gd name="T32" fmla="*/ 2147483646 w 129"/>
              <a:gd name="T33" fmla="*/ 2147483646 h 121"/>
              <a:gd name="T34" fmla="*/ 2147483646 w 129"/>
              <a:gd name="T35" fmla="*/ 2147483646 h 121"/>
              <a:gd name="T36" fmla="*/ 2147483646 w 129"/>
              <a:gd name="T37" fmla="*/ 2147483646 h 12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9" h="121">
                <a:moveTo>
                  <a:pt x="8" y="87"/>
                </a:moveTo>
                <a:lnTo>
                  <a:pt x="0" y="20"/>
                </a:lnTo>
                <a:lnTo>
                  <a:pt x="8" y="10"/>
                </a:lnTo>
                <a:lnTo>
                  <a:pt x="60" y="0"/>
                </a:lnTo>
                <a:lnTo>
                  <a:pt x="112" y="2"/>
                </a:lnTo>
                <a:lnTo>
                  <a:pt x="129" y="31"/>
                </a:lnTo>
                <a:lnTo>
                  <a:pt x="111" y="71"/>
                </a:lnTo>
                <a:lnTo>
                  <a:pt x="88" y="108"/>
                </a:lnTo>
                <a:lnTo>
                  <a:pt x="78" y="119"/>
                </a:lnTo>
                <a:lnTo>
                  <a:pt x="67" y="121"/>
                </a:lnTo>
                <a:lnTo>
                  <a:pt x="65" y="104"/>
                </a:lnTo>
                <a:lnTo>
                  <a:pt x="68" y="61"/>
                </a:lnTo>
                <a:lnTo>
                  <a:pt x="69" y="20"/>
                </a:lnTo>
                <a:lnTo>
                  <a:pt x="19" y="25"/>
                </a:lnTo>
                <a:lnTo>
                  <a:pt x="25" y="86"/>
                </a:lnTo>
                <a:lnTo>
                  <a:pt x="18" y="95"/>
                </a:lnTo>
                <a:lnTo>
                  <a:pt x="8" y="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7" name="Freeform 73">
            <a:extLst>
              <a:ext uri="{FF2B5EF4-FFF2-40B4-BE49-F238E27FC236}">
                <a16:creationId xmlns:a16="http://schemas.microsoft.com/office/drawing/2014/main" id="{0735E725-FAED-C141-A628-10D8BD228503}"/>
              </a:ext>
            </a:extLst>
          </p:cNvPr>
          <p:cNvSpPr>
            <a:spLocks/>
          </p:cNvSpPr>
          <p:nvPr/>
        </p:nvSpPr>
        <p:spPr bwMode="auto">
          <a:xfrm>
            <a:off x="7802653" y="2615961"/>
            <a:ext cx="23813" cy="11113"/>
          </a:xfrm>
          <a:custGeom>
            <a:avLst/>
            <a:gdLst>
              <a:gd name="T0" fmla="*/ 2147483646 w 74"/>
              <a:gd name="T1" fmla="*/ 0 h 35"/>
              <a:gd name="T2" fmla="*/ 2147483646 w 74"/>
              <a:gd name="T3" fmla="*/ 2147483646 h 35"/>
              <a:gd name="T4" fmla="*/ 2147483646 w 74"/>
              <a:gd name="T5" fmla="*/ 2147483646 h 35"/>
              <a:gd name="T6" fmla="*/ 2147483646 w 74"/>
              <a:gd name="T7" fmla="*/ 2147483646 h 35"/>
              <a:gd name="T8" fmla="*/ 2147483646 w 74"/>
              <a:gd name="T9" fmla="*/ 2147483646 h 35"/>
              <a:gd name="T10" fmla="*/ 2147483646 w 74"/>
              <a:gd name="T11" fmla="*/ 2147483646 h 35"/>
              <a:gd name="T12" fmla="*/ 0 w 74"/>
              <a:gd name="T13" fmla="*/ 2147483646 h 35"/>
              <a:gd name="T14" fmla="*/ 2147483646 w 74"/>
              <a:gd name="T15" fmla="*/ 0 h 35"/>
              <a:gd name="T16" fmla="*/ 2147483646 w 74"/>
              <a:gd name="T17" fmla="*/ 0 h 35"/>
              <a:gd name="T18" fmla="*/ 2147483646 w 74"/>
              <a:gd name="T19" fmla="*/ 0 h 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4" h="35">
                <a:moveTo>
                  <a:pt x="11" y="0"/>
                </a:moveTo>
                <a:lnTo>
                  <a:pt x="63" y="6"/>
                </a:lnTo>
                <a:lnTo>
                  <a:pt x="74" y="23"/>
                </a:lnTo>
                <a:lnTo>
                  <a:pt x="69" y="33"/>
                </a:lnTo>
                <a:lnTo>
                  <a:pt x="57" y="35"/>
                </a:lnTo>
                <a:lnTo>
                  <a:pt x="6" y="16"/>
                </a:lnTo>
                <a:lnTo>
                  <a:pt x="0" y="6"/>
                </a:lnTo>
                <a:lnTo>
                  <a:pt x="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8" name="Freeform 74">
            <a:extLst>
              <a:ext uri="{FF2B5EF4-FFF2-40B4-BE49-F238E27FC236}">
                <a16:creationId xmlns:a16="http://schemas.microsoft.com/office/drawing/2014/main" id="{4FDEBBA2-8365-E54F-8496-B53800B154B2}"/>
              </a:ext>
            </a:extLst>
          </p:cNvPr>
          <p:cNvSpPr>
            <a:spLocks/>
          </p:cNvSpPr>
          <p:nvPr/>
        </p:nvSpPr>
        <p:spPr bwMode="auto">
          <a:xfrm>
            <a:off x="7796303" y="2628661"/>
            <a:ext cx="30163" cy="22225"/>
          </a:xfrm>
          <a:custGeom>
            <a:avLst/>
            <a:gdLst>
              <a:gd name="T0" fmla="*/ 2147483646 w 94"/>
              <a:gd name="T1" fmla="*/ 0 h 70"/>
              <a:gd name="T2" fmla="*/ 2147483646 w 94"/>
              <a:gd name="T3" fmla="*/ 2147483646 h 70"/>
              <a:gd name="T4" fmla="*/ 2147483646 w 94"/>
              <a:gd name="T5" fmla="*/ 2147483646 h 70"/>
              <a:gd name="T6" fmla="*/ 2147483646 w 94"/>
              <a:gd name="T7" fmla="*/ 2147483646 h 70"/>
              <a:gd name="T8" fmla="*/ 2147483646 w 94"/>
              <a:gd name="T9" fmla="*/ 2147483646 h 70"/>
              <a:gd name="T10" fmla="*/ 2147483646 w 94"/>
              <a:gd name="T11" fmla="*/ 2147483646 h 70"/>
              <a:gd name="T12" fmla="*/ 2147483646 w 94"/>
              <a:gd name="T13" fmla="*/ 2147483646 h 70"/>
              <a:gd name="T14" fmla="*/ 2147483646 w 94"/>
              <a:gd name="T15" fmla="*/ 2147483646 h 70"/>
              <a:gd name="T16" fmla="*/ 2147483646 w 94"/>
              <a:gd name="T17" fmla="*/ 2147483646 h 70"/>
              <a:gd name="T18" fmla="*/ 2147483646 w 94"/>
              <a:gd name="T19" fmla="*/ 2147483646 h 70"/>
              <a:gd name="T20" fmla="*/ 2147483646 w 94"/>
              <a:gd name="T21" fmla="*/ 2147483646 h 70"/>
              <a:gd name="T22" fmla="*/ 2147483646 w 94"/>
              <a:gd name="T23" fmla="*/ 2147483646 h 70"/>
              <a:gd name="T24" fmla="*/ 2147483646 w 94"/>
              <a:gd name="T25" fmla="*/ 2147483646 h 70"/>
              <a:gd name="T26" fmla="*/ 2147483646 w 94"/>
              <a:gd name="T27" fmla="*/ 2147483646 h 70"/>
              <a:gd name="T28" fmla="*/ 2147483646 w 94"/>
              <a:gd name="T29" fmla="*/ 2147483646 h 70"/>
              <a:gd name="T30" fmla="*/ 2147483646 w 94"/>
              <a:gd name="T31" fmla="*/ 2147483646 h 70"/>
              <a:gd name="T32" fmla="*/ 0 w 94"/>
              <a:gd name="T33" fmla="*/ 2147483646 h 70"/>
              <a:gd name="T34" fmla="*/ 2147483646 w 94"/>
              <a:gd name="T35" fmla="*/ 2147483646 h 70"/>
              <a:gd name="T36" fmla="*/ 2147483646 w 94"/>
              <a:gd name="T37" fmla="*/ 0 h 70"/>
              <a:gd name="T38" fmla="*/ 2147483646 w 94"/>
              <a:gd name="T39" fmla="*/ 0 h 70"/>
              <a:gd name="T40" fmla="*/ 2147483646 w 94"/>
              <a:gd name="T41" fmla="*/ 0 h 7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4" h="70">
                <a:moveTo>
                  <a:pt x="31" y="0"/>
                </a:moveTo>
                <a:lnTo>
                  <a:pt x="84" y="2"/>
                </a:lnTo>
                <a:lnTo>
                  <a:pt x="94" y="9"/>
                </a:lnTo>
                <a:lnTo>
                  <a:pt x="90" y="22"/>
                </a:lnTo>
                <a:lnTo>
                  <a:pt x="49" y="24"/>
                </a:lnTo>
                <a:lnTo>
                  <a:pt x="47" y="30"/>
                </a:lnTo>
                <a:lnTo>
                  <a:pt x="59" y="39"/>
                </a:lnTo>
                <a:lnTo>
                  <a:pt x="84" y="52"/>
                </a:lnTo>
                <a:lnTo>
                  <a:pt x="87" y="63"/>
                </a:lnTo>
                <a:lnTo>
                  <a:pt x="82" y="70"/>
                </a:lnTo>
                <a:lnTo>
                  <a:pt x="55" y="69"/>
                </a:lnTo>
                <a:lnTo>
                  <a:pt x="37" y="56"/>
                </a:lnTo>
                <a:lnTo>
                  <a:pt x="18" y="46"/>
                </a:lnTo>
                <a:lnTo>
                  <a:pt x="1" y="38"/>
                </a:lnTo>
                <a:lnTo>
                  <a:pt x="5" y="25"/>
                </a:lnTo>
                <a:lnTo>
                  <a:pt x="22" y="17"/>
                </a:lnTo>
                <a:lnTo>
                  <a:pt x="0" y="8"/>
                </a:lnTo>
                <a:lnTo>
                  <a:pt x="5" y="3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79" name="Freeform 75">
            <a:extLst>
              <a:ext uri="{FF2B5EF4-FFF2-40B4-BE49-F238E27FC236}">
                <a16:creationId xmlns:a16="http://schemas.microsoft.com/office/drawing/2014/main" id="{3C1666D9-D48B-A944-A62C-961B5AB10DDE}"/>
              </a:ext>
            </a:extLst>
          </p:cNvPr>
          <p:cNvSpPr>
            <a:spLocks/>
          </p:cNvSpPr>
          <p:nvPr/>
        </p:nvSpPr>
        <p:spPr bwMode="auto">
          <a:xfrm>
            <a:off x="7794716" y="2649298"/>
            <a:ext cx="22225" cy="11112"/>
          </a:xfrm>
          <a:custGeom>
            <a:avLst/>
            <a:gdLst>
              <a:gd name="T0" fmla="*/ 2147483646 w 72"/>
              <a:gd name="T1" fmla="*/ 0 h 34"/>
              <a:gd name="T2" fmla="*/ 2147483646 w 72"/>
              <a:gd name="T3" fmla="*/ 2147483646 h 34"/>
              <a:gd name="T4" fmla="*/ 2147483646 w 72"/>
              <a:gd name="T5" fmla="*/ 2147483646 h 34"/>
              <a:gd name="T6" fmla="*/ 2147483646 w 72"/>
              <a:gd name="T7" fmla="*/ 2147483646 h 34"/>
              <a:gd name="T8" fmla="*/ 2147483646 w 72"/>
              <a:gd name="T9" fmla="*/ 2147483646 h 34"/>
              <a:gd name="T10" fmla="*/ 2147483646 w 72"/>
              <a:gd name="T11" fmla="*/ 2147483646 h 34"/>
              <a:gd name="T12" fmla="*/ 2147483646 w 72"/>
              <a:gd name="T13" fmla="*/ 2147483646 h 34"/>
              <a:gd name="T14" fmla="*/ 0 w 72"/>
              <a:gd name="T15" fmla="*/ 2147483646 h 34"/>
              <a:gd name="T16" fmla="*/ 2147483646 w 72"/>
              <a:gd name="T17" fmla="*/ 0 h 34"/>
              <a:gd name="T18" fmla="*/ 2147483646 w 72"/>
              <a:gd name="T19" fmla="*/ 0 h 34"/>
              <a:gd name="T20" fmla="*/ 2147483646 w 72"/>
              <a:gd name="T21" fmla="*/ 0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" h="34">
                <a:moveTo>
                  <a:pt x="9" y="0"/>
                </a:moveTo>
                <a:lnTo>
                  <a:pt x="57" y="8"/>
                </a:lnTo>
                <a:lnTo>
                  <a:pt x="67" y="15"/>
                </a:lnTo>
                <a:lnTo>
                  <a:pt x="72" y="29"/>
                </a:lnTo>
                <a:lnTo>
                  <a:pt x="58" y="34"/>
                </a:lnTo>
                <a:lnTo>
                  <a:pt x="47" y="32"/>
                </a:lnTo>
                <a:lnTo>
                  <a:pt x="8" y="16"/>
                </a:lnTo>
                <a:lnTo>
                  <a:pt x="0" y="6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0" name="Freeform 76">
            <a:extLst>
              <a:ext uri="{FF2B5EF4-FFF2-40B4-BE49-F238E27FC236}">
                <a16:creationId xmlns:a16="http://schemas.microsoft.com/office/drawing/2014/main" id="{82EF1567-A224-B74D-A1A8-438A997581A5}"/>
              </a:ext>
            </a:extLst>
          </p:cNvPr>
          <p:cNvSpPr>
            <a:spLocks/>
          </p:cNvSpPr>
          <p:nvPr/>
        </p:nvSpPr>
        <p:spPr bwMode="auto">
          <a:xfrm>
            <a:off x="7789953" y="2654060"/>
            <a:ext cx="28575" cy="109538"/>
          </a:xfrm>
          <a:custGeom>
            <a:avLst/>
            <a:gdLst>
              <a:gd name="T0" fmla="*/ 2147483646 w 91"/>
              <a:gd name="T1" fmla="*/ 2147483646 h 346"/>
              <a:gd name="T2" fmla="*/ 2147483646 w 91"/>
              <a:gd name="T3" fmla="*/ 2147483646 h 346"/>
              <a:gd name="T4" fmla="*/ 2147483646 w 91"/>
              <a:gd name="T5" fmla="*/ 2147483646 h 346"/>
              <a:gd name="T6" fmla="*/ 2147483646 w 91"/>
              <a:gd name="T7" fmla="*/ 2147483646 h 346"/>
              <a:gd name="T8" fmla="*/ 2147483646 w 91"/>
              <a:gd name="T9" fmla="*/ 2147483646 h 346"/>
              <a:gd name="T10" fmla="*/ 2147483646 w 91"/>
              <a:gd name="T11" fmla="*/ 2147483646 h 346"/>
              <a:gd name="T12" fmla="*/ 0 w 91"/>
              <a:gd name="T13" fmla="*/ 2147483646 h 346"/>
              <a:gd name="T14" fmla="*/ 2147483646 w 91"/>
              <a:gd name="T15" fmla="*/ 2147483646 h 346"/>
              <a:gd name="T16" fmla="*/ 2147483646 w 91"/>
              <a:gd name="T17" fmla="*/ 2147483646 h 346"/>
              <a:gd name="T18" fmla="*/ 2147483646 w 91"/>
              <a:gd name="T19" fmla="*/ 2147483646 h 346"/>
              <a:gd name="T20" fmla="*/ 2147483646 w 91"/>
              <a:gd name="T21" fmla="*/ 2147483646 h 346"/>
              <a:gd name="T22" fmla="*/ 2147483646 w 91"/>
              <a:gd name="T23" fmla="*/ 0 h 346"/>
              <a:gd name="T24" fmla="*/ 2147483646 w 91"/>
              <a:gd name="T25" fmla="*/ 0 h 346"/>
              <a:gd name="T26" fmla="*/ 2147483646 w 91"/>
              <a:gd name="T27" fmla="*/ 2147483646 h 346"/>
              <a:gd name="T28" fmla="*/ 2147483646 w 91"/>
              <a:gd name="T29" fmla="*/ 2147483646 h 346"/>
              <a:gd name="T30" fmla="*/ 2147483646 w 91"/>
              <a:gd name="T31" fmla="*/ 2147483646 h 3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1" h="346">
                <a:moveTo>
                  <a:pt x="91" y="15"/>
                </a:moveTo>
                <a:lnTo>
                  <a:pt x="66" y="158"/>
                </a:lnTo>
                <a:lnTo>
                  <a:pt x="50" y="239"/>
                </a:lnTo>
                <a:lnTo>
                  <a:pt x="41" y="338"/>
                </a:lnTo>
                <a:lnTo>
                  <a:pt x="34" y="344"/>
                </a:lnTo>
                <a:lnTo>
                  <a:pt x="20" y="346"/>
                </a:lnTo>
                <a:lnTo>
                  <a:pt x="0" y="339"/>
                </a:lnTo>
                <a:lnTo>
                  <a:pt x="15" y="234"/>
                </a:lnTo>
                <a:lnTo>
                  <a:pt x="31" y="152"/>
                </a:lnTo>
                <a:lnTo>
                  <a:pt x="47" y="79"/>
                </a:lnTo>
                <a:lnTo>
                  <a:pt x="68" y="8"/>
                </a:lnTo>
                <a:lnTo>
                  <a:pt x="74" y="0"/>
                </a:lnTo>
                <a:lnTo>
                  <a:pt x="83" y="0"/>
                </a:lnTo>
                <a:lnTo>
                  <a:pt x="91" y="1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1" name="Freeform 77">
            <a:extLst>
              <a:ext uri="{FF2B5EF4-FFF2-40B4-BE49-F238E27FC236}">
                <a16:creationId xmlns:a16="http://schemas.microsoft.com/office/drawing/2014/main" id="{D9E17C55-CD28-844A-998A-B0B71D3F1152}"/>
              </a:ext>
            </a:extLst>
          </p:cNvPr>
          <p:cNvSpPr>
            <a:spLocks/>
          </p:cNvSpPr>
          <p:nvPr/>
        </p:nvSpPr>
        <p:spPr bwMode="auto">
          <a:xfrm>
            <a:off x="7769316" y="2655648"/>
            <a:ext cx="26987" cy="107950"/>
          </a:xfrm>
          <a:custGeom>
            <a:avLst/>
            <a:gdLst>
              <a:gd name="T0" fmla="*/ 2147483646 w 82"/>
              <a:gd name="T1" fmla="*/ 2147483646 h 339"/>
              <a:gd name="T2" fmla="*/ 2147483646 w 82"/>
              <a:gd name="T3" fmla="*/ 2147483646 h 339"/>
              <a:gd name="T4" fmla="*/ 2147483646 w 82"/>
              <a:gd name="T5" fmla="*/ 2147483646 h 339"/>
              <a:gd name="T6" fmla="*/ 2147483646 w 82"/>
              <a:gd name="T7" fmla="*/ 2147483646 h 339"/>
              <a:gd name="T8" fmla="*/ 0 w 82"/>
              <a:gd name="T9" fmla="*/ 2147483646 h 339"/>
              <a:gd name="T10" fmla="*/ 2147483646 w 82"/>
              <a:gd name="T11" fmla="*/ 2147483646 h 339"/>
              <a:gd name="T12" fmla="*/ 2147483646 w 82"/>
              <a:gd name="T13" fmla="*/ 2147483646 h 339"/>
              <a:gd name="T14" fmla="*/ 2147483646 w 82"/>
              <a:gd name="T15" fmla="*/ 2147483646 h 339"/>
              <a:gd name="T16" fmla="*/ 2147483646 w 82"/>
              <a:gd name="T17" fmla="*/ 2147483646 h 339"/>
              <a:gd name="T18" fmla="*/ 2147483646 w 82"/>
              <a:gd name="T19" fmla="*/ 0 h 339"/>
              <a:gd name="T20" fmla="*/ 2147483646 w 82"/>
              <a:gd name="T21" fmla="*/ 2147483646 h 339"/>
              <a:gd name="T22" fmla="*/ 2147483646 w 82"/>
              <a:gd name="T23" fmla="*/ 2147483646 h 339"/>
              <a:gd name="T24" fmla="*/ 2147483646 w 82"/>
              <a:gd name="T25" fmla="*/ 2147483646 h 3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2" h="339">
                <a:moveTo>
                  <a:pt x="82" y="11"/>
                </a:moveTo>
                <a:lnTo>
                  <a:pt x="29" y="322"/>
                </a:lnTo>
                <a:lnTo>
                  <a:pt x="23" y="335"/>
                </a:lnTo>
                <a:lnTo>
                  <a:pt x="12" y="339"/>
                </a:lnTo>
                <a:lnTo>
                  <a:pt x="0" y="321"/>
                </a:lnTo>
                <a:lnTo>
                  <a:pt x="14" y="236"/>
                </a:lnTo>
                <a:lnTo>
                  <a:pt x="29" y="164"/>
                </a:lnTo>
                <a:lnTo>
                  <a:pt x="46" y="91"/>
                </a:lnTo>
                <a:lnTo>
                  <a:pt x="66" y="6"/>
                </a:lnTo>
                <a:lnTo>
                  <a:pt x="75" y="0"/>
                </a:lnTo>
                <a:lnTo>
                  <a:pt x="82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2" name="Freeform 78">
            <a:extLst>
              <a:ext uri="{FF2B5EF4-FFF2-40B4-BE49-F238E27FC236}">
                <a16:creationId xmlns:a16="http://schemas.microsoft.com/office/drawing/2014/main" id="{09121606-93AB-D54C-A837-4405BEE6A8E3}"/>
              </a:ext>
            </a:extLst>
          </p:cNvPr>
          <p:cNvSpPr>
            <a:spLocks/>
          </p:cNvSpPr>
          <p:nvPr/>
        </p:nvSpPr>
        <p:spPr bwMode="auto">
          <a:xfrm>
            <a:off x="7826465" y="2557223"/>
            <a:ext cx="50800" cy="38100"/>
          </a:xfrm>
          <a:custGeom>
            <a:avLst/>
            <a:gdLst>
              <a:gd name="T0" fmla="*/ 0 w 159"/>
              <a:gd name="T1" fmla="*/ 2147483646 h 118"/>
              <a:gd name="T2" fmla="*/ 2147483646 w 159"/>
              <a:gd name="T3" fmla="*/ 2147483646 h 118"/>
              <a:gd name="T4" fmla="*/ 2147483646 w 159"/>
              <a:gd name="T5" fmla="*/ 2147483646 h 118"/>
              <a:gd name="T6" fmla="*/ 2147483646 w 159"/>
              <a:gd name="T7" fmla="*/ 2147483646 h 118"/>
              <a:gd name="T8" fmla="*/ 2147483646 w 159"/>
              <a:gd name="T9" fmla="*/ 0 h 118"/>
              <a:gd name="T10" fmla="*/ 2147483646 w 159"/>
              <a:gd name="T11" fmla="*/ 2147483646 h 118"/>
              <a:gd name="T12" fmla="*/ 2147483646 w 159"/>
              <a:gd name="T13" fmla="*/ 2147483646 h 118"/>
              <a:gd name="T14" fmla="*/ 2147483646 w 159"/>
              <a:gd name="T15" fmla="*/ 2147483646 h 118"/>
              <a:gd name="T16" fmla="*/ 2147483646 w 159"/>
              <a:gd name="T17" fmla="*/ 2147483646 h 118"/>
              <a:gd name="T18" fmla="*/ 2147483646 w 159"/>
              <a:gd name="T19" fmla="*/ 2147483646 h 118"/>
              <a:gd name="T20" fmla="*/ 2147483646 w 159"/>
              <a:gd name="T21" fmla="*/ 2147483646 h 118"/>
              <a:gd name="T22" fmla="*/ 2147483646 w 159"/>
              <a:gd name="T23" fmla="*/ 2147483646 h 118"/>
              <a:gd name="T24" fmla="*/ 2147483646 w 159"/>
              <a:gd name="T25" fmla="*/ 2147483646 h 118"/>
              <a:gd name="T26" fmla="*/ 0 w 159"/>
              <a:gd name="T27" fmla="*/ 2147483646 h 118"/>
              <a:gd name="T28" fmla="*/ 0 w 159"/>
              <a:gd name="T29" fmla="*/ 2147483646 h 118"/>
              <a:gd name="T30" fmla="*/ 0 w 159"/>
              <a:gd name="T31" fmla="*/ 2147483646 h 11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9" h="118">
                <a:moveTo>
                  <a:pt x="0" y="110"/>
                </a:moveTo>
                <a:lnTo>
                  <a:pt x="3" y="80"/>
                </a:lnTo>
                <a:lnTo>
                  <a:pt x="10" y="43"/>
                </a:lnTo>
                <a:lnTo>
                  <a:pt x="79" y="22"/>
                </a:lnTo>
                <a:lnTo>
                  <a:pt x="144" y="0"/>
                </a:lnTo>
                <a:lnTo>
                  <a:pt x="159" y="4"/>
                </a:lnTo>
                <a:lnTo>
                  <a:pt x="155" y="18"/>
                </a:lnTo>
                <a:lnTo>
                  <a:pt x="83" y="38"/>
                </a:lnTo>
                <a:lnTo>
                  <a:pt x="17" y="58"/>
                </a:lnTo>
                <a:lnTo>
                  <a:pt x="20" y="81"/>
                </a:lnTo>
                <a:lnTo>
                  <a:pt x="31" y="96"/>
                </a:lnTo>
                <a:lnTo>
                  <a:pt x="32" y="110"/>
                </a:lnTo>
                <a:lnTo>
                  <a:pt x="22" y="118"/>
                </a:lnTo>
                <a:lnTo>
                  <a:pt x="0" y="1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3" name="Freeform 79">
            <a:extLst>
              <a:ext uri="{FF2B5EF4-FFF2-40B4-BE49-F238E27FC236}">
                <a16:creationId xmlns:a16="http://schemas.microsoft.com/office/drawing/2014/main" id="{12B2D72C-A6D1-9049-B79A-073CACEF5B97}"/>
              </a:ext>
            </a:extLst>
          </p:cNvPr>
          <p:cNvSpPr>
            <a:spLocks/>
          </p:cNvSpPr>
          <p:nvPr/>
        </p:nvSpPr>
        <p:spPr bwMode="auto">
          <a:xfrm>
            <a:off x="7874090" y="2557223"/>
            <a:ext cx="17462" cy="36512"/>
          </a:xfrm>
          <a:custGeom>
            <a:avLst/>
            <a:gdLst>
              <a:gd name="T0" fmla="*/ 2147483646 w 54"/>
              <a:gd name="T1" fmla="*/ 2147483646 h 113"/>
              <a:gd name="T2" fmla="*/ 2147483646 w 54"/>
              <a:gd name="T3" fmla="*/ 2147483646 h 113"/>
              <a:gd name="T4" fmla="*/ 2147483646 w 54"/>
              <a:gd name="T5" fmla="*/ 2147483646 h 113"/>
              <a:gd name="T6" fmla="*/ 2147483646 w 54"/>
              <a:gd name="T7" fmla="*/ 2147483646 h 113"/>
              <a:gd name="T8" fmla="*/ 2147483646 w 54"/>
              <a:gd name="T9" fmla="*/ 2147483646 h 113"/>
              <a:gd name="T10" fmla="*/ 2147483646 w 54"/>
              <a:gd name="T11" fmla="*/ 2147483646 h 113"/>
              <a:gd name="T12" fmla="*/ 0 w 54"/>
              <a:gd name="T13" fmla="*/ 2147483646 h 113"/>
              <a:gd name="T14" fmla="*/ 2147483646 w 54"/>
              <a:gd name="T15" fmla="*/ 0 h 113"/>
              <a:gd name="T16" fmla="*/ 2147483646 w 54"/>
              <a:gd name="T17" fmla="*/ 2147483646 h 113"/>
              <a:gd name="T18" fmla="*/ 2147483646 w 54"/>
              <a:gd name="T19" fmla="*/ 2147483646 h 113"/>
              <a:gd name="T20" fmla="*/ 2147483646 w 54"/>
              <a:gd name="T21" fmla="*/ 2147483646 h 11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4" h="113">
                <a:moveTo>
                  <a:pt x="16" y="4"/>
                </a:moveTo>
                <a:lnTo>
                  <a:pt x="36" y="52"/>
                </a:lnTo>
                <a:lnTo>
                  <a:pt x="54" y="102"/>
                </a:lnTo>
                <a:lnTo>
                  <a:pt x="48" y="113"/>
                </a:lnTo>
                <a:lnTo>
                  <a:pt x="37" y="107"/>
                </a:lnTo>
                <a:lnTo>
                  <a:pt x="19" y="57"/>
                </a:lnTo>
                <a:lnTo>
                  <a:pt x="0" y="9"/>
                </a:lnTo>
                <a:lnTo>
                  <a:pt x="4" y="0"/>
                </a:lnTo>
                <a:lnTo>
                  <a:pt x="16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4" name="Freeform 80">
            <a:extLst>
              <a:ext uri="{FF2B5EF4-FFF2-40B4-BE49-F238E27FC236}">
                <a16:creationId xmlns:a16="http://schemas.microsoft.com/office/drawing/2014/main" id="{955450E9-EA23-E042-954D-A38A6EC56ACD}"/>
              </a:ext>
            </a:extLst>
          </p:cNvPr>
          <p:cNvSpPr>
            <a:spLocks/>
          </p:cNvSpPr>
          <p:nvPr/>
        </p:nvSpPr>
        <p:spPr bwMode="auto">
          <a:xfrm>
            <a:off x="7829640" y="2588973"/>
            <a:ext cx="61912" cy="165100"/>
          </a:xfrm>
          <a:custGeom>
            <a:avLst/>
            <a:gdLst>
              <a:gd name="T0" fmla="*/ 2147483646 w 192"/>
              <a:gd name="T1" fmla="*/ 2147483646 h 518"/>
              <a:gd name="T2" fmla="*/ 2147483646 w 192"/>
              <a:gd name="T3" fmla="*/ 2147483646 h 518"/>
              <a:gd name="T4" fmla="*/ 2147483646 w 192"/>
              <a:gd name="T5" fmla="*/ 2147483646 h 518"/>
              <a:gd name="T6" fmla="*/ 2147483646 w 192"/>
              <a:gd name="T7" fmla="*/ 2147483646 h 518"/>
              <a:gd name="T8" fmla="*/ 2147483646 w 192"/>
              <a:gd name="T9" fmla="*/ 2147483646 h 518"/>
              <a:gd name="T10" fmla="*/ 2147483646 w 192"/>
              <a:gd name="T11" fmla="*/ 2147483646 h 518"/>
              <a:gd name="T12" fmla="*/ 2147483646 w 192"/>
              <a:gd name="T13" fmla="*/ 2147483646 h 518"/>
              <a:gd name="T14" fmla="*/ 2147483646 w 192"/>
              <a:gd name="T15" fmla="*/ 2147483646 h 518"/>
              <a:gd name="T16" fmla="*/ 2147483646 w 192"/>
              <a:gd name="T17" fmla="*/ 2147483646 h 518"/>
              <a:gd name="T18" fmla="*/ 2147483646 w 192"/>
              <a:gd name="T19" fmla="*/ 2147483646 h 518"/>
              <a:gd name="T20" fmla="*/ 0 w 192"/>
              <a:gd name="T21" fmla="*/ 2147483646 h 518"/>
              <a:gd name="T22" fmla="*/ 2147483646 w 192"/>
              <a:gd name="T23" fmla="*/ 2147483646 h 518"/>
              <a:gd name="T24" fmla="*/ 2147483646 w 192"/>
              <a:gd name="T25" fmla="*/ 2147483646 h 518"/>
              <a:gd name="T26" fmla="*/ 2147483646 w 192"/>
              <a:gd name="T27" fmla="*/ 2147483646 h 518"/>
              <a:gd name="T28" fmla="*/ 2147483646 w 192"/>
              <a:gd name="T29" fmla="*/ 2147483646 h 518"/>
              <a:gd name="T30" fmla="*/ 2147483646 w 192"/>
              <a:gd name="T31" fmla="*/ 2147483646 h 518"/>
              <a:gd name="T32" fmla="*/ 2147483646 w 192"/>
              <a:gd name="T33" fmla="*/ 2147483646 h 518"/>
              <a:gd name="T34" fmla="*/ 2147483646 w 192"/>
              <a:gd name="T35" fmla="*/ 2147483646 h 518"/>
              <a:gd name="T36" fmla="*/ 2147483646 w 192"/>
              <a:gd name="T37" fmla="*/ 2147483646 h 518"/>
              <a:gd name="T38" fmla="*/ 2147483646 w 192"/>
              <a:gd name="T39" fmla="*/ 0 h 518"/>
              <a:gd name="T40" fmla="*/ 2147483646 w 192"/>
              <a:gd name="T41" fmla="*/ 2147483646 h 518"/>
              <a:gd name="T42" fmla="*/ 2147483646 w 192"/>
              <a:gd name="T43" fmla="*/ 2147483646 h 518"/>
              <a:gd name="T44" fmla="*/ 2147483646 w 192"/>
              <a:gd name="T45" fmla="*/ 2147483646 h 51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2" h="518">
                <a:moveTo>
                  <a:pt x="192" y="11"/>
                </a:moveTo>
                <a:lnTo>
                  <a:pt x="171" y="71"/>
                </a:lnTo>
                <a:lnTo>
                  <a:pt x="151" y="121"/>
                </a:lnTo>
                <a:lnTo>
                  <a:pt x="131" y="170"/>
                </a:lnTo>
                <a:lnTo>
                  <a:pt x="110" y="228"/>
                </a:lnTo>
                <a:lnTo>
                  <a:pt x="78" y="339"/>
                </a:lnTo>
                <a:lnTo>
                  <a:pt x="66" y="381"/>
                </a:lnTo>
                <a:lnTo>
                  <a:pt x="53" y="423"/>
                </a:lnTo>
                <a:lnTo>
                  <a:pt x="26" y="506"/>
                </a:lnTo>
                <a:lnTo>
                  <a:pt x="10" y="518"/>
                </a:lnTo>
                <a:lnTo>
                  <a:pt x="0" y="514"/>
                </a:lnTo>
                <a:lnTo>
                  <a:pt x="24" y="430"/>
                </a:lnTo>
                <a:lnTo>
                  <a:pt x="48" y="347"/>
                </a:lnTo>
                <a:lnTo>
                  <a:pt x="66" y="285"/>
                </a:lnTo>
                <a:lnTo>
                  <a:pt x="86" y="225"/>
                </a:lnTo>
                <a:lnTo>
                  <a:pt x="109" y="167"/>
                </a:lnTo>
                <a:lnTo>
                  <a:pt x="131" y="117"/>
                </a:lnTo>
                <a:lnTo>
                  <a:pt x="154" y="66"/>
                </a:lnTo>
                <a:lnTo>
                  <a:pt x="176" y="6"/>
                </a:lnTo>
                <a:lnTo>
                  <a:pt x="187" y="0"/>
                </a:lnTo>
                <a:lnTo>
                  <a:pt x="192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5" name="Freeform 81">
            <a:extLst>
              <a:ext uri="{FF2B5EF4-FFF2-40B4-BE49-F238E27FC236}">
                <a16:creationId xmlns:a16="http://schemas.microsoft.com/office/drawing/2014/main" id="{32860F3A-DB7C-784B-8629-CFD0CF6703A5}"/>
              </a:ext>
            </a:extLst>
          </p:cNvPr>
          <p:cNvSpPr>
            <a:spLocks/>
          </p:cNvSpPr>
          <p:nvPr/>
        </p:nvSpPr>
        <p:spPr bwMode="auto">
          <a:xfrm>
            <a:off x="7816941" y="2581035"/>
            <a:ext cx="52387" cy="177800"/>
          </a:xfrm>
          <a:custGeom>
            <a:avLst/>
            <a:gdLst>
              <a:gd name="T0" fmla="*/ 2147483646 w 165"/>
              <a:gd name="T1" fmla="*/ 2147483646 h 559"/>
              <a:gd name="T2" fmla="*/ 2147483646 w 165"/>
              <a:gd name="T3" fmla="*/ 2147483646 h 559"/>
              <a:gd name="T4" fmla="*/ 2147483646 w 165"/>
              <a:gd name="T5" fmla="*/ 2147483646 h 559"/>
              <a:gd name="T6" fmla="*/ 2147483646 w 165"/>
              <a:gd name="T7" fmla="*/ 2147483646 h 559"/>
              <a:gd name="T8" fmla="*/ 2147483646 w 165"/>
              <a:gd name="T9" fmla="*/ 2147483646 h 559"/>
              <a:gd name="T10" fmla="*/ 2147483646 w 165"/>
              <a:gd name="T11" fmla="*/ 2147483646 h 559"/>
              <a:gd name="T12" fmla="*/ 2147483646 w 165"/>
              <a:gd name="T13" fmla="*/ 2147483646 h 559"/>
              <a:gd name="T14" fmla="*/ 2147483646 w 165"/>
              <a:gd name="T15" fmla="*/ 2147483646 h 559"/>
              <a:gd name="T16" fmla="*/ 2147483646 w 165"/>
              <a:gd name="T17" fmla="*/ 2147483646 h 559"/>
              <a:gd name="T18" fmla="*/ 2147483646 w 165"/>
              <a:gd name="T19" fmla="*/ 2147483646 h 559"/>
              <a:gd name="T20" fmla="*/ 0 w 165"/>
              <a:gd name="T21" fmla="*/ 2147483646 h 559"/>
              <a:gd name="T22" fmla="*/ 2147483646 w 165"/>
              <a:gd name="T23" fmla="*/ 2147483646 h 559"/>
              <a:gd name="T24" fmla="*/ 2147483646 w 165"/>
              <a:gd name="T25" fmla="*/ 2147483646 h 559"/>
              <a:gd name="T26" fmla="*/ 2147483646 w 165"/>
              <a:gd name="T27" fmla="*/ 2147483646 h 559"/>
              <a:gd name="T28" fmla="*/ 2147483646 w 165"/>
              <a:gd name="T29" fmla="*/ 2147483646 h 559"/>
              <a:gd name="T30" fmla="*/ 2147483646 w 165"/>
              <a:gd name="T31" fmla="*/ 2147483646 h 559"/>
              <a:gd name="T32" fmla="*/ 2147483646 w 165"/>
              <a:gd name="T33" fmla="*/ 2147483646 h 559"/>
              <a:gd name="T34" fmla="*/ 2147483646 w 165"/>
              <a:gd name="T35" fmla="*/ 2147483646 h 559"/>
              <a:gd name="T36" fmla="*/ 2147483646 w 165"/>
              <a:gd name="T37" fmla="*/ 2147483646 h 559"/>
              <a:gd name="T38" fmla="*/ 2147483646 w 165"/>
              <a:gd name="T39" fmla="*/ 0 h 559"/>
              <a:gd name="T40" fmla="*/ 2147483646 w 165"/>
              <a:gd name="T41" fmla="*/ 2147483646 h 559"/>
              <a:gd name="T42" fmla="*/ 2147483646 w 165"/>
              <a:gd name="T43" fmla="*/ 2147483646 h 559"/>
              <a:gd name="T44" fmla="*/ 2147483646 w 165"/>
              <a:gd name="T45" fmla="*/ 2147483646 h 55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65" h="559">
                <a:moveTo>
                  <a:pt x="165" y="11"/>
                </a:moveTo>
                <a:lnTo>
                  <a:pt x="147" y="71"/>
                </a:lnTo>
                <a:lnTo>
                  <a:pt x="132" y="124"/>
                </a:lnTo>
                <a:lnTo>
                  <a:pt x="101" y="237"/>
                </a:lnTo>
                <a:lnTo>
                  <a:pt x="74" y="335"/>
                </a:lnTo>
                <a:lnTo>
                  <a:pt x="53" y="438"/>
                </a:lnTo>
                <a:lnTo>
                  <a:pt x="46" y="467"/>
                </a:lnTo>
                <a:lnTo>
                  <a:pt x="31" y="510"/>
                </a:lnTo>
                <a:lnTo>
                  <a:pt x="16" y="554"/>
                </a:lnTo>
                <a:lnTo>
                  <a:pt x="6" y="559"/>
                </a:lnTo>
                <a:lnTo>
                  <a:pt x="0" y="549"/>
                </a:lnTo>
                <a:lnTo>
                  <a:pt x="13" y="460"/>
                </a:lnTo>
                <a:lnTo>
                  <a:pt x="19" y="431"/>
                </a:lnTo>
                <a:lnTo>
                  <a:pt x="46" y="327"/>
                </a:lnTo>
                <a:lnTo>
                  <a:pt x="77" y="231"/>
                </a:lnTo>
                <a:lnTo>
                  <a:pt x="94" y="171"/>
                </a:lnTo>
                <a:lnTo>
                  <a:pt x="111" y="118"/>
                </a:lnTo>
                <a:lnTo>
                  <a:pt x="130" y="66"/>
                </a:lnTo>
                <a:lnTo>
                  <a:pt x="149" y="6"/>
                </a:lnTo>
                <a:lnTo>
                  <a:pt x="160" y="0"/>
                </a:lnTo>
                <a:lnTo>
                  <a:pt x="165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6" name="Freeform 82">
            <a:extLst>
              <a:ext uri="{FF2B5EF4-FFF2-40B4-BE49-F238E27FC236}">
                <a16:creationId xmlns:a16="http://schemas.microsoft.com/office/drawing/2014/main" id="{8F41B922-B70F-1840-B73B-A2ABA6A9503E}"/>
              </a:ext>
            </a:extLst>
          </p:cNvPr>
          <p:cNvSpPr>
            <a:spLocks/>
          </p:cNvSpPr>
          <p:nvPr/>
        </p:nvSpPr>
        <p:spPr bwMode="auto">
          <a:xfrm>
            <a:off x="7801066" y="2714386"/>
            <a:ext cx="20637" cy="11113"/>
          </a:xfrm>
          <a:custGeom>
            <a:avLst/>
            <a:gdLst>
              <a:gd name="T0" fmla="*/ 2147483646 w 62"/>
              <a:gd name="T1" fmla="*/ 2147483646 h 38"/>
              <a:gd name="T2" fmla="*/ 2147483646 w 62"/>
              <a:gd name="T3" fmla="*/ 0 h 38"/>
              <a:gd name="T4" fmla="*/ 2147483646 w 62"/>
              <a:gd name="T5" fmla="*/ 2147483646 h 38"/>
              <a:gd name="T6" fmla="*/ 2147483646 w 62"/>
              <a:gd name="T7" fmla="*/ 2147483646 h 38"/>
              <a:gd name="T8" fmla="*/ 2147483646 w 62"/>
              <a:gd name="T9" fmla="*/ 2147483646 h 38"/>
              <a:gd name="T10" fmla="*/ 2147483646 w 62"/>
              <a:gd name="T11" fmla="*/ 2147483646 h 38"/>
              <a:gd name="T12" fmla="*/ 0 w 62"/>
              <a:gd name="T13" fmla="*/ 2147483646 h 38"/>
              <a:gd name="T14" fmla="*/ 2147483646 w 62"/>
              <a:gd name="T15" fmla="*/ 2147483646 h 38"/>
              <a:gd name="T16" fmla="*/ 2147483646 w 62"/>
              <a:gd name="T17" fmla="*/ 2147483646 h 38"/>
              <a:gd name="T18" fmla="*/ 2147483646 w 62"/>
              <a:gd name="T19" fmla="*/ 2147483646 h 3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2" h="38">
                <a:moveTo>
                  <a:pt x="7" y="13"/>
                </a:moveTo>
                <a:lnTo>
                  <a:pt x="51" y="0"/>
                </a:lnTo>
                <a:lnTo>
                  <a:pt x="62" y="5"/>
                </a:lnTo>
                <a:lnTo>
                  <a:pt x="57" y="16"/>
                </a:lnTo>
                <a:lnTo>
                  <a:pt x="36" y="27"/>
                </a:lnTo>
                <a:lnTo>
                  <a:pt x="17" y="38"/>
                </a:lnTo>
                <a:lnTo>
                  <a:pt x="0" y="30"/>
                </a:lnTo>
                <a:lnTo>
                  <a:pt x="7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7" name="Freeform 83">
            <a:extLst>
              <a:ext uri="{FF2B5EF4-FFF2-40B4-BE49-F238E27FC236}">
                <a16:creationId xmlns:a16="http://schemas.microsoft.com/office/drawing/2014/main" id="{D94F3E5C-B9F1-2640-8F64-85C974E15DF7}"/>
              </a:ext>
            </a:extLst>
          </p:cNvPr>
          <p:cNvSpPr>
            <a:spLocks/>
          </p:cNvSpPr>
          <p:nvPr/>
        </p:nvSpPr>
        <p:spPr bwMode="auto">
          <a:xfrm>
            <a:off x="7810591" y="2671523"/>
            <a:ext cx="20637" cy="12700"/>
          </a:xfrm>
          <a:custGeom>
            <a:avLst/>
            <a:gdLst>
              <a:gd name="T0" fmla="*/ 2147483646 w 68"/>
              <a:gd name="T1" fmla="*/ 2147483646 h 40"/>
              <a:gd name="T2" fmla="*/ 2147483646 w 68"/>
              <a:gd name="T3" fmla="*/ 0 h 40"/>
              <a:gd name="T4" fmla="*/ 2147483646 w 68"/>
              <a:gd name="T5" fmla="*/ 2147483646 h 40"/>
              <a:gd name="T6" fmla="*/ 2147483646 w 68"/>
              <a:gd name="T7" fmla="*/ 2147483646 h 40"/>
              <a:gd name="T8" fmla="*/ 2147483646 w 68"/>
              <a:gd name="T9" fmla="*/ 2147483646 h 40"/>
              <a:gd name="T10" fmla="*/ 0 w 68"/>
              <a:gd name="T11" fmla="*/ 2147483646 h 40"/>
              <a:gd name="T12" fmla="*/ 2147483646 w 68"/>
              <a:gd name="T13" fmla="*/ 2147483646 h 40"/>
              <a:gd name="T14" fmla="*/ 2147483646 w 68"/>
              <a:gd name="T15" fmla="*/ 2147483646 h 40"/>
              <a:gd name="T16" fmla="*/ 2147483646 w 68"/>
              <a:gd name="T17" fmla="*/ 2147483646 h 4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8" h="40">
                <a:moveTo>
                  <a:pt x="3" y="18"/>
                </a:moveTo>
                <a:lnTo>
                  <a:pt x="56" y="0"/>
                </a:lnTo>
                <a:lnTo>
                  <a:pt x="68" y="4"/>
                </a:lnTo>
                <a:lnTo>
                  <a:pt x="63" y="15"/>
                </a:lnTo>
                <a:lnTo>
                  <a:pt x="18" y="40"/>
                </a:lnTo>
                <a:lnTo>
                  <a:pt x="0" y="36"/>
                </a:lnTo>
                <a:lnTo>
                  <a:pt x="3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8" name="Freeform 84">
            <a:extLst>
              <a:ext uri="{FF2B5EF4-FFF2-40B4-BE49-F238E27FC236}">
                <a16:creationId xmlns:a16="http://schemas.microsoft.com/office/drawing/2014/main" id="{D8350734-7929-7D49-8DB7-BB9A2840F6F3}"/>
              </a:ext>
            </a:extLst>
          </p:cNvPr>
          <p:cNvSpPr>
            <a:spLocks/>
          </p:cNvSpPr>
          <p:nvPr/>
        </p:nvSpPr>
        <p:spPr bwMode="auto">
          <a:xfrm>
            <a:off x="7821702" y="2631835"/>
            <a:ext cx="20638" cy="12700"/>
          </a:xfrm>
          <a:custGeom>
            <a:avLst/>
            <a:gdLst>
              <a:gd name="T0" fmla="*/ 0 w 65"/>
              <a:gd name="T1" fmla="*/ 2147483646 h 42"/>
              <a:gd name="T2" fmla="*/ 2147483646 w 65"/>
              <a:gd name="T3" fmla="*/ 0 h 42"/>
              <a:gd name="T4" fmla="*/ 2147483646 w 65"/>
              <a:gd name="T5" fmla="*/ 2147483646 h 42"/>
              <a:gd name="T6" fmla="*/ 2147483646 w 65"/>
              <a:gd name="T7" fmla="*/ 2147483646 h 42"/>
              <a:gd name="T8" fmla="*/ 2147483646 w 65"/>
              <a:gd name="T9" fmla="*/ 2147483646 h 42"/>
              <a:gd name="T10" fmla="*/ 0 w 65"/>
              <a:gd name="T11" fmla="*/ 2147483646 h 42"/>
              <a:gd name="T12" fmla="*/ 0 w 65"/>
              <a:gd name="T13" fmla="*/ 2147483646 h 42"/>
              <a:gd name="T14" fmla="*/ 0 w 65"/>
              <a:gd name="T15" fmla="*/ 2147483646 h 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5" h="42">
                <a:moveTo>
                  <a:pt x="0" y="20"/>
                </a:moveTo>
                <a:lnTo>
                  <a:pt x="55" y="0"/>
                </a:lnTo>
                <a:lnTo>
                  <a:pt x="65" y="5"/>
                </a:lnTo>
                <a:lnTo>
                  <a:pt x="60" y="16"/>
                </a:lnTo>
                <a:lnTo>
                  <a:pt x="5" y="42"/>
                </a:lnTo>
                <a:lnTo>
                  <a:pt x="0" y="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89" name="Freeform 85">
            <a:extLst>
              <a:ext uri="{FF2B5EF4-FFF2-40B4-BE49-F238E27FC236}">
                <a16:creationId xmlns:a16="http://schemas.microsoft.com/office/drawing/2014/main" id="{46CD2177-FB9F-4548-ABB5-BF69E57A334E}"/>
              </a:ext>
            </a:extLst>
          </p:cNvPr>
          <p:cNvSpPr>
            <a:spLocks/>
          </p:cNvSpPr>
          <p:nvPr/>
        </p:nvSpPr>
        <p:spPr bwMode="auto">
          <a:xfrm>
            <a:off x="7824878" y="2596910"/>
            <a:ext cx="22225" cy="14288"/>
          </a:xfrm>
          <a:custGeom>
            <a:avLst/>
            <a:gdLst>
              <a:gd name="T0" fmla="*/ 2147483646 w 70"/>
              <a:gd name="T1" fmla="*/ 2147483646 h 47"/>
              <a:gd name="T2" fmla="*/ 2147483646 w 70"/>
              <a:gd name="T3" fmla="*/ 2147483646 h 47"/>
              <a:gd name="T4" fmla="*/ 2147483646 w 70"/>
              <a:gd name="T5" fmla="*/ 0 h 47"/>
              <a:gd name="T6" fmla="*/ 2147483646 w 70"/>
              <a:gd name="T7" fmla="*/ 2147483646 h 47"/>
              <a:gd name="T8" fmla="*/ 2147483646 w 70"/>
              <a:gd name="T9" fmla="*/ 2147483646 h 47"/>
              <a:gd name="T10" fmla="*/ 2147483646 w 70"/>
              <a:gd name="T11" fmla="*/ 2147483646 h 47"/>
              <a:gd name="T12" fmla="*/ 0 w 70"/>
              <a:gd name="T13" fmla="*/ 2147483646 h 47"/>
              <a:gd name="T14" fmla="*/ 2147483646 w 70"/>
              <a:gd name="T15" fmla="*/ 2147483646 h 47"/>
              <a:gd name="T16" fmla="*/ 2147483646 w 70"/>
              <a:gd name="T17" fmla="*/ 2147483646 h 47"/>
              <a:gd name="T18" fmla="*/ 2147483646 w 70"/>
              <a:gd name="T19" fmla="*/ 2147483646 h 4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0" h="47">
                <a:moveTo>
                  <a:pt x="6" y="24"/>
                </a:moveTo>
                <a:lnTo>
                  <a:pt x="31" y="9"/>
                </a:lnTo>
                <a:lnTo>
                  <a:pt x="59" y="0"/>
                </a:lnTo>
                <a:lnTo>
                  <a:pt x="70" y="4"/>
                </a:lnTo>
                <a:lnTo>
                  <a:pt x="66" y="16"/>
                </a:lnTo>
                <a:lnTo>
                  <a:pt x="13" y="47"/>
                </a:lnTo>
                <a:lnTo>
                  <a:pt x="0" y="46"/>
                </a:lnTo>
                <a:lnTo>
                  <a:pt x="6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0" name="Freeform 86">
            <a:extLst>
              <a:ext uri="{FF2B5EF4-FFF2-40B4-BE49-F238E27FC236}">
                <a16:creationId xmlns:a16="http://schemas.microsoft.com/office/drawing/2014/main" id="{1075109E-2108-4F49-80A7-F382E0EC7F50}"/>
              </a:ext>
            </a:extLst>
          </p:cNvPr>
          <p:cNvSpPr>
            <a:spLocks/>
          </p:cNvSpPr>
          <p:nvPr/>
        </p:nvSpPr>
        <p:spPr bwMode="auto">
          <a:xfrm>
            <a:off x="7716928" y="2608024"/>
            <a:ext cx="60325" cy="122237"/>
          </a:xfrm>
          <a:custGeom>
            <a:avLst/>
            <a:gdLst>
              <a:gd name="T0" fmla="*/ 2147483646 w 194"/>
              <a:gd name="T1" fmla="*/ 2147483646 h 388"/>
              <a:gd name="T2" fmla="*/ 2147483646 w 194"/>
              <a:gd name="T3" fmla="*/ 2147483646 h 388"/>
              <a:gd name="T4" fmla="*/ 2147483646 w 194"/>
              <a:gd name="T5" fmla="*/ 2147483646 h 388"/>
              <a:gd name="T6" fmla="*/ 2147483646 w 194"/>
              <a:gd name="T7" fmla="*/ 2147483646 h 388"/>
              <a:gd name="T8" fmla="*/ 2147483646 w 194"/>
              <a:gd name="T9" fmla="*/ 2147483646 h 388"/>
              <a:gd name="T10" fmla="*/ 2147483646 w 194"/>
              <a:gd name="T11" fmla="*/ 2147483646 h 388"/>
              <a:gd name="T12" fmla="*/ 2147483646 w 194"/>
              <a:gd name="T13" fmla="*/ 2147483646 h 388"/>
              <a:gd name="T14" fmla="*/ 0 w 194"/>
              <a:gd name="T15" fmla="*/ 2147483646 h 388"/>
              <a:gd name="T16" fmla="*/ 2147483646 w 194"/>
              <a:gd name="T17" fmla="*/ 2147483646 h 388"/>
              <a:gd name="T18" fmla="*/ 2147483646 w 194"/>
              <a:gd name="T19" fmla="*/ 2147483646 h 388"/>
              <a:gd name="T20" fmla="*/ 2147483646 w 194"/>
              <a:gd name="T21" fmla="*/ 2147483646 h 388"/>
              <a:gd name="T22" fmla="*/ 2147483646 w 194"/>
              <a:gd name="T23" fmla="*/ 2147483646 h 388"/>
              <a:gd name="T24" fmla="*/ 2147483646 w 194"/>
              <a:gd name="T25" fmla="*/ 2147483646 h 388"/>
              <a:gd name="T26" fmla="*/ 2147483646 w 194"/>
              <a:gd name="T27" fmla="*/ 0 h 388"/>
              <a:gd name="T28" fmla="*/ 2147483646 w 194"/>
              <a:gd name="T29" fmla="*/ 2147483646 h 388"/>
              <a:gd name="T30" fmla="*/ 2147483646 w 194"/>
              <a:gd name="T31" fmla="*/ 2147483646 h 388"/>
              <a:gd name="T32" fmla="*/ 2147483646 w 194"/>
              <a:gd name="T33" fmla="*/ 2147483646 h 388"/>
              <a:gd name="T34" fmla="*/ 2147483646 w 194"/>
              <a:gd name="T35" fmla="*/ 2147483646 h 388"/>
              <a:gd name="T36" fmla="*/ 2147483646 w 194"/>
              <a:gd name="T37" fmla="*/ 2147483646 h 388"/>
              <a:gd name="T38" fmla="*/ 2147483646 w 194"/>
              <a:gd name="T39" fmla="*/ 2147483646 h 388"/>
              <a:gd name="T40" fmla="*/ 2147483646 w 194"/>
              <a:gd name="T41" fmla="*/ 2147483646 h 388"/>
              <a:gd name="T42" fmla="*/ 2147483646 w 194"/>
              <a:gd name="T43" fmla="*/ 2147483646 h 388"/>
              <a:gd name="T44" fmla="*/ 2147483646 w 194"/>
              <a:gd name="T45" fmla="*/ 2147483646 h 388"/>
              <a:gd name="T46" fmla="*/ 2147483646 w 194"/>
              <a:gd name="T47" fmla="*/ 2147483646 h 388"/>
              <a:gd name="T48" fmla="*/ 2147483646 w 194"/>
              <a:gd name="T49" fmla="*/ 2147483646 h 388"/>
              <a:gd name="T50" fmla="*/ 2147483646 w 194"/>
              <a:gd name="T51" fmla="*/ 2147483646 h 388"/>
              <a:gd name="T52" fmla="*/ 2147483646 w 194"/>
              <a:gd name="T53" fmla="*/ 2147483646 h 388"/>
              <a:gd name="T54" fmla="*/ 2147483646 w 194"/>
              <a:gd name="T55" fmla="*/ 2147483646 h 388"/>
              <a:gd name="T56" fmla="*/ 2147483646 w 194"/>
              <a:gd name="T57" fmla="*/ 2147483646 h 388"/>
              <a:gd name="T58" fmla="*/ 2147483646 w 194"/>
              <a:gd name="T59" fmla="*/ 2147483646 h 388"/>
              <a:gd name="T60" fmla="*/ 2147483646 w 194"/>
              <a:gd name="T61" fmla="*/ 2147483646 h 388"/>
              <a:gd name="T62" fmla="*/ 2147483646 w 194"/>
              <a:gd name="T63" fmla="*/ 2147483646 h 388"/>
              <a:gd name="T64" fmla="*/ 2147483646 w 194"/>
              <a:gd name="T65" fmla="*/ 2147483646 h 388"/>
              <a:gd name="T66" fmla="*/ 2147483646 w 194"/>
              <a:gd name="T67" fmla="*/ 2147483646 h 388"/>
              <a:gd name="T68" fmla="*/ 2147483646 w 194"/>
              <a:gd name="T69" fmla="*/ 2147483646 h 388"/>
              <a:gd name="T70" fmla="*/ 2147483646 w 194"/>
              <a:gd name="T71" fmla="*/ 2147483646 h 388"/>
              <a:gd name="T72" fmla="*/ 2147483646 w 194"/>
              <a:gd name="T73" fmla="*/ 2147483646 h 388"/>
              <a:gd name="T74" fmla="*/ 2147483646 w 194"/>
              <a:gd name="T75" fmla="*/ 2147483646 h 388"/>
              <a:gd name="T76" fmla="*/ 2147483646 w 194"/>
              <a:gd name="T77" fmla="*/ 2147483646 h 388"/>
              <a:gd name="T78" fmla="*/ 2147483646 w 194"/>
              <a:gd name="T79" fmla="*/ 2147483646 h 388"/>
              <a:gd name="T80" fmla="*/ 2147483646 w 194"/>
              <a:gd name="T81" fmla="*/ 2147483646 h 388"/>
              <a:gd name="T82" fmla="*/ 2147483646 w 194"/>
              <a:gd name="T83" fmla="*/ 2147483646 h 388"/>
              <a:gd name="T84" fmla="*/ 2147483646 w 194"/>
              <a:gd name="T85" fmla="*/ 2147483646 h 388"/>
              <a:gd name="T86" fmla="*/ 2147483646 w 194"/>
              <a:gd name="T87" fmla="*/ 2147483646 h 388"/>
              <a:gd name="T88" fmla="*/ 2147483646 w 194"/>
              <a:gd name="T89" fmla="*/ 2147483646 h 388"/>
              <a:gd name="T90" fmla="*/ 2147483646 w 194"/>
              <a:gd name="T91" fmla="*/ 2147483646 h 388"/>
              <a:gd name="T92" fmla="*/ 2147483646 w 194"/>
              <a:gd name="T93" fmla="*/ 2147483646 h 38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94" h="388">
                <a:moveTo>
                  <a:pt x="62" y="380"/>
                </a:moveTo>
                <a:lnTo>
                  <a:pt x="67" y="347"/>
                </a:lnTo>
                <a:lnTo>
                  <a:pt x="76" y="317"/>
                </a:lnTo>
                <a:lnTo>
                  <a:pt x="75" y="259"/>
                </a:lnTo>
                <a:lnTo>
                  <a:pt x="54" y="225"/>
                </a:lnTo>
                <a:lnTo>
                  <a:pt x="31" y="200"/>
                </a:lnTo>
                <a:lnTo>
                  <a:pt x="12" y="170"/>
                </a:lnTo>
                <a:lnTo>
                  <a:pt x="0" y="123"/>
                </a:lnTo>
                <a:lnTo>
                  <a:pt x="2" y="89"/>
                </a:lnTo>
                <a:lnTo>
                  <a:pt x="13" y="58"/>
                </a:lnTo>
                <a:lnTo>
                  <a:pt x="32" y="31"/>
                </a:lnTo>
                <a:lnTo>
                  <a:pt x="60" y="10"/>
                </a:lnTo>
                <a:lnTo>
                  <a:pt x="79" y="1"/>
                </a:lnTo>
                <a:lnTo>
                  <a:pt x="101" y="0"/>
                </a:lnTo>
                <a:lnTo>
                  <a:pt x="139" y="16"/>
                </a:lnTo>
                <a:lnTo>
                  <a:pt x="180" y="62"/>
                </a:lnTo>
                <a:lnTo>
                  <a:pt x="194" y="121"/>
                </a:lnTo>
                <a:lnTo>
                  <a:pt x="190" y="147"/>
                </a:lnTo>
                <a:lnTo>
                  <a:pt x="181" y="167"/>
                </a:lnTo>
                <a:lnTo>
                  <a:pt x="168" y="186"/>
                </a:lnTo>
                <a:lnTo>
                  <a:pt x="153" y="210"/>
                </a:lnTo>
                <a:lnTo>
                  <a:pt x="150" y="227"/>
                </a:lnTo>
                <a:lnTo>
                  <a:pt x="140" y="277"/>
                </a:lnTo>
                <a:lnTo>
                  <a:pt x="132" y="287"/>
                </a:lnTo>
                <a:lnTo>
                  <a:pt x="123" y="277"/>
                </a:lnTo>
                <a:lnTo>
                  <a:pt x="118" y="209"/>
                </a:lnTo>
                <a:lnTo>
                  <a:pt x="140" y="178"/>
                </a:lnTo>
                <a:lnTo>
                  <a:pt x="163" y="120"/>
                </a:lnTo>
                <a:lnTo>
                  <a:pt x="162" y="78"/>
                </a:lnTo>
                <a:lnTo>
                  <a:pt x="145" y="49"/>
                </a:lnTo>
                <a:lnTo>
                  <a:pt x="128" y="31"/>
                </a:lnTo>
                <a:lnTo>
                  <a:pt x="114" y="22"/>
                </a:lnTo>
                <a:lnTo>
                  <a:pt x="99" y="18"/>
                </a:lnTo>
                <a:lnTo>
                  <a:pt x="68" y="24"/>
                </a:lnTo>
                <a:lnTo>
                  <a:pt x="28" y="64"/>
                </a:lnTo>
                <a:lnTo>
                  <a:pt x="20" y="122"/>
                </a:lnTo>
                <a:lnTo>
                  <a:pt x="36" y="167"/>
                </a:lnTo>
                <a:lnTo>
                  <a:pt x="48" y="189"/>
                </a:lnTo>
                <a:lnTo>
                  <a:pt x="69" y="218"/>
                </a:lnTo>
                <a:lnTo>
                  <a:pt x="89" y="251"/>
                </a:lnTo>
                <a:lnTo>
                  <a:pt x="98" y="282"/>
                </a:lnTo>
                <a:lnTo>
                  <a:pt x="92" y="312"/>
                </a:lnTo>
                <a:lnTo>
                  <a:pt x="79" y="379"/>
                </a:lnTo>
                <a:lnTo>
                  <a:pt x="72" y="388"/>
                </a:lnTo>
                <a:lnTo>
                  <a:pt x="62" y="3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1" name="Freeform 87">
            <a:extLst>
              <a:ext uri="{FF2B5EF4-FFF2-40B4-BE49-F238E27FC236}">
                <a16:creationId xmlns:a16="http://schemas.microsoft.com/office/drawing/2014/main" id="{06045378-C903-634A-8FD4-FECCB2FC0727}"/>
              </a:ext>
            </a:extLst>
          </p:cNvPr>
          <p:cNvSpPr>
            <a:spLocks/>
          </p:cNvSpPr>
          <p:nvPr/>
        </p:nvSpPr>
        <p:spPr bwMode="auto">
          <a:xfrm>
            <a:off x="7731215" y="2620724"/>
            <a:ext cx="31750" cy="46037"/>
          </a:xfrm>
          <a:custGeom>
            <a:avLst/>
            <a:gdLst>
              <a:gd name="T0" fmla="*/ 2147483646 w 100"/>
              <a:gd name="T1" fmla="*/ 2147483646 h 141"/>
              <a:gd name="T2" fmla="*/ 2147483646 w 100"/>
              <a:gd name="T3" fmla="*/ 2147483646 h 141"/>
              <a:gd name="T4" fmla="*/ 2147483646 w 100"/>
              <a:gd name="T5" fmla="*/ 2147483646 h 141"/>
              <a:gd name="T6" fmla="*/ 2147483646 w 100"/>
              <a:gd name="T7" fmla="*/ 2147483646 h 141"/>
              <a:gd name="T8" fmla="*/ 2147483646 w 100"/>
              <a:gd name="T9" fmla="*/ 2147483646 h 141"/>
              <a:gd name="T10" fmla="*/ 2147483646 w 100"/>
              <a:gd name="T11" fmla="*/ 2147483646 h 141"/>
              <a:gd name="T12" fmla="*/ 2147483646 w 100"/>
              <a:gd name="T13" fmla="*/ 2147483646 h 141"/>
              <a:gd name="T14" fmla="*/ 2147483646 w 100"/>
              <a:gd name="T15" fmla="*/ 2147483646 h 141"/>
              <a:gd name="T16" fmla="*/ 2147483646 w 100"/>
              <a:gd name="T17" fmla="*/ 2147483646 h 141"/>
              <a:gd name="T18" fmla="*/ 2147483646 w 100"/>
              <a:gd name="T19" fmla="*/ 2147483646 h 141"/>
              <a:gd name="T20" fmla="*/ 2147483646 w 100"/>
              <a:gd name="T21" fmla="*/ 2147483646 h 141"/>
              <a:gd name="T22" fmla="*/ 0 w 100"/>
              <a:gd name="T23" fmla="*/ 2147483646 h 141"/>
              <a:gd name="T24" fmla="*/ 2147483646 w 100"/>
              <a:gd name="T25" fmla="*/ 2147483646 h 141"/>
              <a:gd name="T26" fmla="*/ 2147483646 w 100"/>
              <a:gd name="T27" fmla="*/ 2147483646 h 141"/>
              <a:gd name="T28" fmla="*/ 2147483646 w 100"/>
              <a:gd name="T29" fmla="*/ 2147483646 h 141"/>
              <a:gd name="T30" fmla="*/ 2147483646 w 100"/>
              <a:gd name="T31" fmla="*/ 0 h 141"/>
              <a:gd name="T32" fmla="*/ 2147483646 w 100"/>
              <a:gd name="T33" fmla="*/ 2147483646 h 141"/>
              <a:gd name="T34" fmla="*/ 2147483646 w 100"/>
              <a:gd name="T35" fmla="*/ 2147483646 h 141"/>
              <a:gd name="T36" fmla="*/ 2147483646 w 100"/>
              <a:gd name="T37" fmla="*/ 2147483646 h 141"/>
              <a:gd name="T38" fmla="*/ 2147483646 w 100"/>
              <a:gd name="T39" fmla="*/ 2147483646 h 141"/>
              <a:gd name="T40" fmla="*/ 2147483646 w 100"/>
              <a:gd name="T41" fmla="*/ 2147483646 h 141"/>
              <a:gd name="T42" fmla="*/ 2147483646 w 100"/>
              <a:gd name="T43" fmla="*/ 2147483646 h 14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0" h="141">
                <a:moveTo>
                  <a:pt x="84" y="43"/>
                </a:moveTo>
                <a:lnTo>
                  <a:pt x="68" y="21"/>
                </a:lnTo>
                <a:lnTo>
                  <a:pt x="46" y="17"/>
                </a:lnTo>
                <a:lnTo>
                  <a:pt x="30" y="30"/>
                </a:lnTo>
                <a:lnTo>
                  <a:pt x="27" y="48"/>
                </a:lnTo>
                <a:lnTo>
                  <a:pt x="34" y="95"/>
                </a:lnTo>
                <a:lnTo>
                  <a:pt x="47" y="115"/>
                </a:lnTo>
                <a:lnTo>
                  <a:pt x="67" y="124"/>
                </a:lnTo>
                <a:lnTo>
                  <a:pt x="74" y="134"/>
                </a:lnTo>
                <a:lnTo>
                  <a:pt x="64" y="141"/>
                </a:lnTo>
                <a:lnTo>
                  <a:pt x="26" y="131"/>
                </a:lnTo>
                <a:lnTo>
                  <a:pt x="0" y="106"/>
                </a:lnTo>
                <a:lnTo>
                  <a:pt x="1" y="42"/>
                </a:lnTo>
                <a:lnTo>
                  <a:pt x="15" y="16"/>
                </a:lnTo>
                <a:lnTo>
                  <a:pt x="26" y="6"/>
                </a:lnTo>
                <a:lnTo>
                  <a:pt x="41" y="0"/>
                </a:lnTo>
                <a:lnTo>
                  <a:pt x="75" y="4"/>
                </a:lnTo>
                <a:lnTo>
                  <a:pt x="100" y="34"/>
                </a:lnTo>
                <a:lnTo>
                  <a:pt x="95" y="46"/>
                </a:lnTo>
                <a:lnTo>
                  <a:pt x="84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2" name="Freeform 88">
            <a:extLst>
              <a:ext uri="{FF2B5EF4-FFF2-40B4-BE49-F238E27FC236}">
                <a16:creationId xmlns:a16="http://schemas.microsoft.com/office/drawing/2014/main" id="{A8BAEFC4-6343-3F4B-81CA-0128985BFF89}"/>
              </a:ext>
            </a:extLst>
          </p:cNvPr>
          <p:cNvSpPr>
            <a:spLocks/>
          </p:cNvSpPr>
          <p:nvPr/>
        </p:nvSpPr>
        <p:spPr bwMode="auto">
          <a:xfrm>
            <a:off x="7755027" y="2685810"/>
            <a:ext cx="20638" cy="77788"/>
          </a:xfrm>
          <a:custGeom>
            <a:avLst/>
            <a:gdLst>
              <a:gd name="T0" fmla="*/ 2147483646 w 62"/>
              <a:gd name="T1" fmla="*/ 2147483646 h 245"/>
              <a:gd name="T2" fmla="*/ 2147483646 w 62"/>
              <a:gd name="T3" fmla="*/ 2147483646 h 245"/>
              <a:gd name="T4" fmla="*/ 2147483646 w 62"/>
              <a:gd name="T5" fmla="*/ 2147483646 h 245"/>
              <a:gd name="T6" fmla="*/ 2147483646 w 62"/>
              <a:gd name="T7" fmla="*/ 2147483646 h 245"/>
              <a:gd name="T8" fmla="*/ 2147483646 w 62"/>
              <a:gd name="T9" fmla="*/ 2147483646 h 245"/>
              <a:gd name="T10" fmla="*/ 2147483646 w 62"/>
              <a:gd name="T11" fmla="*/ 2147483646 h 245"/>
              <a:gd name="T12" fmla="*/ 2147483646 w 62"/>
              <a:gd name="T13" fmla="*/ 2147483646 h 245"/>
              <a:gd name="T14" fmla="*/ 2147483646 w 62"/>
              <a:gd name="T15" fmla="*/ 2147483646 h 245"/>
              <a:gd name="T16" fmla="*/ 2147483646 w 62"/>
              <a:gd name="T17" fmla="*/ 2147483646 h 245"/>
              <a:gd name="T18" fmla="*/ 2147483646 w 62"/>
              <a:gd name="T19" fmla="*/ 2147483646 h 245"/>
              <a:gd name="T20" fmla="*/ 0 w 62"/>
              <a:gd name="T21" fmla="*/ 2147483646 h 245"/>
              <a:gd name="T22" fmla="*/ 2147483646 w 62"/>
              <a:gd name="T23" fmla="*/ 2147483646 h 245"/>
              <a:gd name="T24" fmla="*/ 2147483646 w 62"/>
              <a:gd name="T25" fmla="*/ 0 h 245"/>
              <a:gd name="T26" fmla="*/ 2147483646 w 62"/>
              <a:gd name="T27" fmla="*/ 2147483646 h 245"/>
              <a:gd name="T28" fmla="*/ 2147483646 w 62"/>
              <a:gd name="T29" fmla="*/ 2147483646 h 245"/>
              <a:gd name="T30" fmla="*/ 2147483646 w 62"/>
              <a:gd name="T31" fmla="*/ 2147483646 h 24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2" h="245">
                <a:moveTo>
                  <a:pt x="17" y="10"/>
                </a:moveTo>
                <a:lnTo>
                  <a:pt x="22" y="53"/>
                </a:lnTo>
                <a:lnTo>
                  <a:pt x="39" y="93"/>
                </a:lnTo>
                <a:lnTo>
                  <a:pt x="59" y="171"/>
                </a:lnTo>
                <a:lnTo>
                  <a:pt x="62" y="231"/>
                </a:lnTo>
                <a:lnTo>
                  <a:pt x="51" y="245"/>
                </a:lnTo>
                <a:lnTo>
                  <a:pt x="40" y="243"/>
                </a:lnTo>
                <a:lnTo>
                  <a:pt x="37" y="172"/>
                </a:lnTo>
                <a:lnTo>
                  <a:pt x="29" y="137"/>
                </a:lnTo>
                <a:lnTo>
                  <a:pt x="15" y="104"/>
                </a:lnTo>
                <a:lnTo>
                  <a:pt x="0" y="58"/>
                </a:lnTo>
                <a:lnTo>
                  <a:pt x="1" y="8"/>
                </a:lnTo>
                <a:lnTo>
                  <a:pt x="11" y="0"/>
                </a:lnTo>
                <a:lnTo>
                  <a:pt x="17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3" name="Freeform 89">
            <a:extLst>
              <a:ext uri="{FF2B5EF4-FFF2-40B4-BE49-F238E27FC236}">
                <a16:creationId xmlns:a16="http://schemas.microsoft.com/office/drawing/2014/main" id="{E92259F3-6420-F54B-BC9E-8364641B9750}"/>
              </a:ext>
            </a:extLst>
          </p:cNvPr>
          <p:cNvSpPr>
            <a:spLocks/>
          </p:cNvSpPr>
          <p:nvPr/>
        </p:nvSpPr>
        <p:spPr bwMode="auto">
          <a:xfrm>
            <a:off x="7693116" y="2752486"/>
            <a:ext cx="28575" cy="41275"/>
          </a:xfrm>
          <a:custGeom>
            <a:avLst/>
            <a:gdLst>
              <a:gd name="T0" fmla="*/ 2147483646 w 86"/>
              <a:gd name="T1" fmla="*/ 2147483646 h 130"/>
              <a:gd name="T2" fmla="*/ 2147483646 w 86"/>
              <a:gd name="T3" fmla="*/ 2147483646 h 130"/>
              <a:gd name="T4" fmla="*/ 2147483646 w 86"/>
              <a:gd name="T5" fmla="*/ 2147483646 h 130"/>
              <a:gd name="T6" fmla="*/ 2147483646 w 86"/>
              <a:gd name="T7" fmla="*/ 2147483646 h 130"/>
              <a:gd name="T8" fmla="*/ 2147483646 w 86"/>
              <a:gd name="T9" fmla="*/ 2147483646 h 130"/>
              <a:gd name="T10" fmla="*/ 2147483646 w 86"/>
              <a:gd name="T11" fmla="*/ 2147483646 h 130"/>
              <a:gd name="T12" fmla="*/ 2147483646 w 86"/>
              <a:gd name="T13" fmla="*/ 2147483646 h 130"/>
              <a:gd name="T14" fmla="*/ 2147483646 w 86"/>
              <a:gd name="T15" fmla="*/ 2147483646 h 130"/>
              <a:gd name="T16" fmla="*/ 2147483646 w 86"/>
              <a:gd name="T17" fmla="*/ 2147483646 h 130"/>
              <a:gd name="T18" fmla="*/ 0 w 86"/>
              <a:gd name="T19" fmla="*/ 2147483646 h 130"/>
              <a:gd name="T20" fmla="*/ 2147483646 w 86"/>
              <a:gd name="T21" fmla="*/ 2147483646 h 130"/>
              <a:gd name="T22" fmla="*/ 2147483646 w 86"/>
              <a:gd name="T23" fmla="*/ 0 h 130"/>
              <a:gd name="T24" fmla="*/ 2147483646 w 86"/>
              <a:gd name="T25" fmla="*/ 2147483646 h 130"/>
              <a:gd name="T26" fmla="*/ 2147483646 w 86"/>
              <a:gd name="T27" fmla="*/ 2147483646 h 130"/>
              <a:gd name="T28" fmla="*/ 2147483646 w 86"/>
              <a:gd name="T29" fmla="*/ 2147483646 h 13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86" h="130">
                <a:moveTo>
                  <a:pt x="39" y="18"/>
                </a:moveTo>
                <a:lnTo>
                  <a:pt x="18" y="42"/>
                </a:lnTo>
                <a:lnTo>
                  <a:pt x="20" y="59"/>
                </a:lnTo>
                <a:lnTo>
                  <a:pt x="38" y="80"/>
                </a:lnTo>
                <a:lnTo>
                  <a:pt x="64" y="95"/>
                </a:lnTo>
                <a:lnTo>
                  <a:pt x="78" y="102"/>
                </a:lnTo>
                <a:lnTo>
                  <a:pt x="86" y="130"/>
                </a:lnTo>
                <a:lnTo>
                  <a:pt x="48" y="113"/>
                </a:lnTo>
                <a:lnTo>
                  <a:pt x="19" y="96"/>
                </a:lnTo>
                <a:lnTo>
                  <a:pt x="0" y="64"/>
                </a:lnTo>
                <a:lnTo>
                  <a:pt x="2" y="29"/>
                </a:lnTo>
                <a:lnTo>
                  <a:pt x="36" y="0"/>
                </a:lnTo>
                <a:lnTo>
                  <a:pt x="39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4" name="Freeform 90">
            <a:extLst>
              <a:ext uri="{FF2B5EF4-FFF2-40B4-BE49-F238E27FC236}">
                <a16:creationId xmlns:a16="http://schemas.microsoft.com/office/drawing/2014/main" id="{D17AB3FD-B9FC-2C43-A595-B2C9FE9AB2E3}"/>
              </a:ext>
            </a:extLst>
          </p:cNvPr>
          <p:cNvSpPr>
            <a:spLocks/>
          </p:cNvSpPr>
          <p:nvPr/>
        </p:nvSpPr>
        <p:spPr bwMode="auto">
          <a:xfrm>
            <a:off x="7812177" y="2623898"/>
            <a:ext cx="19050" cy="38100"/>
          </a:xfrm>
          <a:custGeom>
            <a:avLst/>
            <a:gdLst>
              <a:gd name="T0" fmla="*/ 2147483646 w 59"/>
              <a:gd name="T1" fmla="*/ 0 h 120"/>
              <a:gd name="T2" fmla="*/ 2147483646 w 59"/>
              <a:gd name="T3" fmla="*/ 2147483646 h 120"/>
              <a:gd name="T4" fmla="*/ 2147483646 w 59"/>
              <a:gd name="T5" fmla="*/ 2147483646 h 120"/>
              <a:gd name="T6" fmla="*/ 2147483646 w 59"/>
              <a:gd name="T7" fmla="*/ 2147483646 h 120"/>
              <a:gd name="T8" fmla="*/ 2147483646 w 59"/>
              <a:gd name="T9" fmla="*/ 2147483646 h 120"/>
              <a:gd name="T10" fmla="*/ 2147483646 w 59"/>
              <a:gd name="T11" fmla="*/ 2147483646 h 120"/>
              <a:gd name="T12" fmla="*/ 2147483646 w 59"/>
              <a:gd name="T13" fmla="*/ 2147483646 h 120"/>
              <a:gd name="T14" fmla="*/ 0 w 59"/>
              <a:gd name="T15" fmla="*/ 2147483646 h 120"/>
              <a:gd name="T16" fmla="*/ 2147483646 w 59"/>
              <a:gd name="T17" fmla="*/ 2147483646 h 120"/>
              <a:gd name="T18" fmla="*/ 2147483646 w 59"/>
              <a:gd name="T19" fmla="*/ 2147483646 h 120"/>
              <a:gd name="T20" fmla="*/ 2147483646 w 59"/>
              <a:gd name="T21" fmla="*/ 2147483646 h 120"/>
              <a:gd name="T22" fmla="*/ 2147483646 w 59"/>
              <a:gd name="T23" fmla="*/ 2147483646 h 120"/>
              <a:gd name="T24" fmla="*/ 2147483646 w 59"/>
              <a:gd name="T25" fmla="*/ 0 h 120"/>
              <a:gd name="T26" fmla="*/ 2147483646 w 59"/>
              <a:gd name="T27" fmla="*/ 0 h 120"/>
              <a:gd name="T28" fmla="*/ 2147483646 w 59"/>
              <a:gd name="T29" fmla="*/ 0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9" h="120">
                <a:moveTo>
                  <a:pt x="39" y="0"/>
                </a:moveTo>
                <a:lnTo>
                  <a:pt x="59" y="22"/>
                </a:lnTo>
                <a:lnTo>
                  <a:pt x="59" y="33"/>
                </a:lnTo>
                <a:lnTo>
                  <a:pt x="43" y="52"/>
                </a:lnTo>
                <a:lnTo>
                  <a:pt x="50" y="79"/>
                </a:lnTo>
                <a:lnTo>
                  <a:pt x="45" y="98"/>
                </a:lnTo>
                <a:lnTo>
                  <a:pt x="11" y="120"/>
                </a:lnTo>
                <a:lnTo>
                  <a:pt x="0" y="99"/>
                </a:lnTo>
                <a:lnTo>
                  <a:pt x="36" y="80"/>
                </a:lnTo>
                <a:lnTo>
                  <a:pt x="30" y="52"/>
                </a:lnTo>
                <a:lnTo>
                  <a:pt x="42" y="28"/>
                </a:lnTo>
                <a:lnTo>
                  <a:pt x="29" y="3"/>
                </a:lnTo>
                <a:lnTo>
                  <a:pt x="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5" name="Freeform 91">
            <a:extLst>
              <a:ext uri="{FF2B5EF4-FFF2-40B4-BE49-F238E27FC236}">
                <a16:creationId xmlns:a16="http://schemas.microsoft.com/office/drawing/2014/main" id="{0F701961-9DCA-7E49-AFA4-D85656FA4853}"/>
              </a:ext>
            </a:extLst>
          </p:cNvPr>
          <p:cNvSpPr>
            <a:spLocks/>
          </p:cNvSpPr>
          <p:nvPr/>
        </p:nvSpPr>
        <p:spPr bwMode="auto">
          <a:xfrm>
            <a:off x="7896316" y="2744548"/>
            <a:ext cx="439737" cy="36512"/>
          </a:xfrm>
          <a:custGeom>
            <a:avLst/>
            <a:gdLst>
              <a:gd name="T0" fmla="*/ 2147483646 w 1383"/>
              <a:gd name="T1" fmla="*/ 2147483646 h 112"/>
              <a:gd name="T2" fmla="*/ 2147483646 w 1383"/>
              <a:gd name="T3" fmla="*/ 2147483646 h 112"/>
              <a:gd name="T4" fmla="*/ 2147483646 w 1383"/>
              <a:gd name="T5" fmla="*/ 2147483646 h 112"/>
              <a:gd name="T6" fmla="*/ 2147483646 w 1383"/>
              <a:gd name="T7" fmla="*/ 2147483646 h 112"/>
              <a:gd name="T8" fmla="*/ 2147483646 w 1383"/>
              <a:gd name="T9" fmla="*/ 2147483646 h 112"/>
              <a:gd name="T10" fmla="*/ 2147483646 w 1383"/>
              <a:gd name="T11" fmla="*/ 2147483646 h 112"/>
              <a:gd name="T12" fmla="*/ 2147483646 w 1383"/>
              <a:gd name="T13" fmla="*/ 2147483646 h 112"/>
              <a:gd name="T14" fmla="*/ 2147483646 w 1383"/>
              <a:gd name="T15" fmla="*/ 0 h 112"/>
              <a:gd name="T16" fmla="*/ 2147483646 w 1383"/>
              <a:gd name="T17" fmla="*/ 2147483646 h 112"/>
              <a:gd name="T18" fmla="*/ 2147483646 w 1383"/>
              <a:gd name="T19" fmla="*/ 2147483646 h 112"/>
              <a:gd name="T20" fmla="*/ 2147483646 w 1383"/>
              <a:gd name="T21" fmla="*/ 2147483646 h 112"/>
              <a:gd name="T22" fmla="*/ 2147483646 w 1383"/>
              <a:gd name="T23" fmla="*/ 2147483646 h 112"/>
              <a:gd name="T24" fmla="*/ 2147483646 w 1383"/>
              <a:gd name="T25" fmla="*/ 2147483646 h 112"/>
              <a:gd name="T26" fmla="*/ 2147483646 w 1383"/>
              <a:gd name="T27" fmla="*/ 2147483646 h 112"/>
              <a:gd name="T28" fmla="*/ 2147483646 w 1383"/>
              <a:gd name="T29" fmla="*/ 2147483646 h 112"/>
              <a:gd name="T30" fmla="*/ 2147483646 w 1383"/>
              <a:gd name="T31" fmla="*/ 2147483646 h 112"/>
              <a:gd name="T32" fmla="*/ 2147483646 w 1383"/>
              <a:gd name="T33" fmla="*/ 2147483646 h 112"/>
              <a:gd name="T34" fmla="*/ 2147483646 w 1383"/>
              <a:gd name="T35" fmla="*/ 2147483646 h 112"/>
              <a:gd name="T36" fmla="*/ 2147483646 w 1383"/>
              <a:gd name="T37" fmla="*/ 2147483646 h 112"/>
              <a:gd name="T38" fmla="*/ 2147483646 w 1383"/>
              <a:gd name="T39" fmla="*/ 2147483646 h 112"/>
              <a:gd name="T40" fmla="*/ 2147483646 w 1383"/>
              <a:gd name="T41" fmla="*/ 2147483646 h 112"/>
              <a:gd name="T42" fmla="*/ 2147483646 w 1383"/>
              <a:gd name="T43" fmla="*/ 2147483646 h 112"/>
              <a:gd name="T44" fmla="*/ 2147483646 w 1383"/>
              <a:gd name="T45" fmla="*/ 2147483646 h 112"/>
              <a:gd name="T46" fmla="*/ 2147483646 w 1383"/>
              <a:gd name="T47" fmla="*/ 2147483646 h 112"/>
              <a:gd name="T48" fmla="*/ 0 w 1383"/>
              <a:gd name="T49" fmla="*/ 2147483646 h 112"/>
              <a:gd name="T50" fmla="*/ 2147483646 w 1383"/>
              <a:gd name="T51" fmla="*/ 2147483646 h 112"/>
              <a:gd name="T52" fmla="*/ 2147483646 w 1383"/>
              <a:gd name="T53" fmla="*/ 2147483646 h 112"/>
              <a:gd name="T54" fmla="*/ 2147483646 w 1383"/>
              <a:gd name="T55" fmla="*/ 2147483646 h 11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383" h="112">
                <a:moveTo>
                  <a:pt x="9" y="95"/>
                </a:moveTo>
                <a:lnTo>
                  <a:pt x="128" y="82"/>
                </a:lnTo>
                <a:lnTo>
                  <a:pt x="246" y="70"/>
                </a:lnTo>
                <a:lnTo>
                  <a:pt x="402" y="53"/>
                </a:lnTo>
                <a:lnTo>
                  <a:pt x="474" y="39"/>
                </a:lnTo>
                <a:lnTo>
                  <a:pt x="557" y="22"/>
                </a:lnTo>
                <a:lnTo>
                  <a:pt x="697" y="11"/>
                </a:lnTo>
                <a:lnTo>
                  <a:pt x="955" y="0"/>
                </a:lnTo>
                <a:lnTo>
                  <a:pt x="1214" y="4"/>
                </a:lnTo>
                <a:lnTo>
                  <a:pt x="1267" y="4"/>
                </a:lnTo>
                <a:lnTo>
                  <a:pt x="1365" y="10"/>
                </a:lnTo>
                <a:lnTo>
                  <a:pt x="1379" y="17"/>
                </a:lnTo>
                <a:lnTo>
                  <a:pt x="1383" y="32"/>
                </a:lnTo>
                <a:lnTo>
                  <a:pt x="1376" y="45"/>
                </a:lnTo>
                <a:lnTo>
                  <a:pt x="1360" y="50"/>
                </a:lnTo>
                <a:lnTo>
                  <a:pt x="1267" y="43"/>
                </a:lnTo>
                <a:lnTo>
                  <a:pt x="1214" y="43"/>
                </a:lnTo>
                <a:lnTo>
                  <a:pt x="957" y="39"/>
                </a:lnTo>
                <a:lnTo>
                  <a:pt x="699" y="50"/>
                </a:lnTo>
                <a:lnTo>
                  <a:pt x="564" y="59"/>
                </a:lnTo>
                <a:lnTo>
                  <a:pt x="481" y="75"/>
                </a:lnTo>
                <a:lnTo>
                  <a:pt x="406" y="86"/>
                </a:lnTo>
                <a:lnTo>
                  <a:pt x="249" y="99"/>
                </a:lnTo>
                <a:lnTo>
                  <a:pt x="10" y="112"/>
                </a:lnTo>
                <a:lnTo>
                  <a:pt x="0" y="103"/>
                </a:lnTo>
                <a:lnTo>
                  <a:pt x="9" y="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6" name="Freeform 92">
            <a:extLst>
              <a:ext uri="{FF2B5EF4-FFF2-40B4-BE49-F238E27FC236}">
                <a16:creationId xmlns:a16="http://schemas.microsoft.com/office/drawing/2014/main" id="{CB06CC04-F70A-1743-AEB2-0DE03D806339}"/>
              </a:ext>
            </a:extLst>
          </p:cNvPr>
          <p:cNvSpPr>
            <a:spLocks/>
          </p:cNvSpPr>
          <p:nvPr/>
        </p:nvSpPr>
        <p:spPr bwMode="auto">
          <a:xfrm>
            <a:off x="8312241" y="2749310"/>
            <a:ext cx="28575" cy="133350"/>
          </a:xfrm>
          <a:custGeom>
            <a:avLst/>
            <a:gdLst>
              <a:gd name="T0" fmla="*/ 2147483646 w 88"/>
              <a:gd name="T1" fmla="*/ 2147483646 h 423"/>
              <a:gd name="T2" fmla="*/ 2147483646 w 88"/>
              <a:gd name="T3" fmla="*/ 2147483646 h 423"/>
              <a:gd name="T4" fmla="*/ 2147483646 w 88"/>
              <a:gd name="T5" fmla="*/ 2147483646 h 423"/>
              <a:gd name="T6" fmla="*/ 2147483646 w 88"/>
              <a:gd name="T7" fmla="*/ 2147483646 h 423"/>
              <a:gd name="T8" fmla="*/ 2147483646 w 88"/>
              <a:gd name="T9" fmla="*/ 2147483646 h 423"/>
              <a:gd name="T10" fmla="*/ 0 w 88"/>
              <a:gd name="T11" fmla="*/ 2147483646 h 423"/>
              <a:gd name="T12" fmla="*/ 2147483646 w 88"/>
              <a:gd name="T13" fmla="*/ 2147483646 h 423"/>
              <a:gd name="T14" fmla="*/ 2147483646 w 88"/>
              <a:gd name="T15" fmla="*/ 2147483646 h 423"/>
              <a:gd name="T16" fmla="*/ 2147483646 w 88"/>
              <a:gd name="T17" fmla="*/ 2147483646 h 423"/>
              <a:gd name="T18" fmla="*/ 2147483646 w 88"/>
              <a:gd name="T19" fmla="*/ 2147483646 h 423"/>
              <a:gd name="T20" fmla="*/ 2147483646 w 88"/>
              <a:gd name="T21" fmla="*/ 0 h 423"/>
              <a:gd name="T22" fmla="*/ 2147483646 w 88"/>
              <a:gd name="T23" fmla="*/ 2147483646 h 423"/>
              <a:gd name="T24" fmla="*/ 2147483646 w 88"/>
              <a:gd name="T25" fmla="*/ 2147483646 h 4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8" h="423">
                <a:moveTo>
                  <a:pt x="88" y="19"/>
                </a:moveTo>
                <a:lnTo>
                  <a:pt x="78" y="137"/>
                </a:lnTo>
                <a:lnTo>
                  <a:pt x="60" y="255"/>
                </a:lnTo>
                <a:lnTo>
                  <a:pt x="48" y="330"/>
                </a:lnTo>
                <a:lnTo>
                  <a:pt x="34" y="423"/>
                </a:lnTo>
                <a:lnTo>
                  <a:pt x="0" y="363"/>
                </a:lnTo>
                <a:lnTo>
                  <a:pt x="10" y="313"/>
                </a:lnTo>
                <a:lnTo>
                  <a:pt x="28" y="249"/>
                </a:lnTo>
                <a:lnTo>
                  <a:pt x="47" y="19"/>
                </a:lnTo>
                <a:lnTo>
                  <a:pt x="54" y="4"/>
                </a:lnTo>
                <a:lnTo>
                  <a:pt x="67" y="0"/>
                </a:lnTo>
                <a:lnTo>
                  <a:pt x="88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7" name="Freeform 93">
            <a:extLst>
              <a:ext uri="{FF2B5EF4-FFF2-40B4-BE49-F238E27FC236}">
                <a16:creationId xmlns:a16="http://schemas.microsoft.com/office/drawing/2014/main" id="{1036B26E-661E-9548-823C-80AD1D83B098}"/>
              </a:ext>
            </a:extLst>
          </p:cNvPr>
          <p:cNvSpPr>
            <a:spLocks/>
          </p:cNvSpPr>
          <p:nvPr/>
        </p:nvSpPr>
        <p:spPr bwMode="auto">
          <a:xfrm>
            <a:off x="8170952" y="2785823"/>
            <a:ext cx="12700" cy="44450"/>
          </a:xfrm>
          <a:custGeom>
            <a:avLst/>
            <a:gdLst>
              <a:gd name="T0" fmla="*/ 2147483646 w 40"/>
              <a:gd name="T1" fmla="*/ 2147483646 h 142"/>
              <a:gd name="T2" fmla="*/ 2147483646 w 40"/>
              <a:gd name="T3" fmla="*/ 2147483646 h 142"/>
              <a:gd name="T4" fmla="*/ 2147483646 w 40"/>
              <a:gd name="T5" fmla="*/ 2147483646 h 142"/>
              <a:gd name="T6" fmla="*/ 2147483646 w 40"/>
              <a:gd name="T7" fmla="*/ 2147483646 h 142"/>
              <a:gd name="T8" fmla="*/ 2147483646 w 40"/>
              <a:gd name="T9" fmla="*/ 2147483646 h 142"/>
              <a:gd name="T10" fmla="*/ 0 w 40"/>
              <a:gd name="T11" fmla="*/ 2147483646 h 142"/>
              <a:gd name="T12" fmla="*/ 2147483646 w 40"/>
              <a:gd name="T13" fmla="*/ 2147483646 h 142"/>
              <a:gd name="T14" fmla="*/ 2147483646 w 40"/>
              <a:gd name="T15" fmla="*/ 0 h 142"/>
              <a:gd name="T16" fmla="*/ 2147483646 w 40"/>
              <a:gd name="T17" fmla="*/ 0 h 142"/>
              <a:gd name="T18" fmla="*/ 2147483646 w 40"/>
              <a:gd name="T19" fmla="*/ 2147483646 h 142"/>
              <a:gd name="T20" fmla="*/ 2147483646 w 40"/>
              <a:gd name="T21" fmla="*/ 2147483646 h 142"/>
              <a:gd name="T22" fmla="*/ 2147483646 w 40"/>
              <a:gd name="T23" fmla="*/ 2147483646 h 14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0" h="142">
                <a:moveTo>
                  <a:pt x="40" y="17"/>
                </a:moveTo>
                <a:lnTo>
                  <a:pt x="29" y="54"/>
                </a:lnTo>
                <a:lnTo>
                  <a:pt x="18" y="134"/>
                </a:lnTo>
                <a:lnTo>
                  <a:pt x="10" y="142"/>
                </a:lnTo>
                <a:lnTo>
                  <a:pt x="2" y="133"/>
                </a:lnTo>
                <a:lnTo>
                  <a:pt x="0" y="52"/>
                </a:lnTo>
                <a:lnTo>
                  <a:pt x="15" y="7"/>
                </a:lnTo>
                <a:lnTo>
                  <a:pt x="22" y="0"/>
                </a:lnTo>
                <a:lnTo>
                  <a:pt x="32" y="0"/>
                </a:lnTo>
                <a:lnTo>
                  <a:pt x="40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8" name="Freeform 94">
            <a:extLst>
              <a:ext uri="{FF2B5EF4-FFF2-40B4-BE49-F238E27FC236}">
                <a16:creationId xmlns:a16="http://schemas.microsoft.com/office/drawing/2014/main" id="{2C212392-15D9-0842-ACD1-36BEE5582BEB}"/>
              </a:ext>
            </a:extLst>
          </p:cNvPr>
          <p:cNvSpPr>
            <a:spLocks/>
          </p:cNvSpPr>
          <p:nvPr/>
        </p:nvSpPr>
        <p:spPr bwMode="auto">
          <a:xfrm>
            <a:off x="8175715" y="2779473"/>
            <a:ext cx="138112" cy="11112"/>
          </a:xfrm>
          <a:custGeom>
            <a:avLst/>
            <a:gdLst>
              <a:gd name="T0" fmla="*/ 2147483646 w 432"/>
              <a:gd name="T1" fmla="*/ 2147483646 h 37"/>
              <a:gd name="T2" fmla="*/ 2147483646 w 432"/>
              <a:gd name="T3" fmla="*/ 0 h 37"/>
              <a:gd name="T4" fmla="*/ 2147483646 w 432"/>
              <a:gd name="T5" fmla="*/ 2147483646 h 37"/>
              <a:gd name="T6" fmla="*/ 2147483646 w 432"/>
              <a:gd name="T7" fmla="*/ 2147483646 h 37"/>
              <a:gd name="T8" fmla="*/ 2147483646 w 432"/>
              <a:gd name="T9" fmla="*/ 2147483646 h 37"/>
              <a:gd name="T10" fmla="*/ 2147483646 w 432"/>
              <a:gd name="T11" fmla="*/ 2147483646 h 37"/>
              <a:gd name="T12" fmla="*/ 2147483646 w 432"/>
              <a:gd name="T13" fmla="*/ 2147483646 h 37"/>
              <a:gd name="T14" fmla="*/ 2147483646 w 432"/>
              <a:gd name="T15" fmla="*/ 2147483646 h 37"/>
              <a:gd name="T16" fmla="*/ 2147483646 w 432"/>
              <a:gd name="T17" fmla="*/ 2147483646 h 37"/>
              <a:gd name="T18" fmla="*/ 0 w 432"/>
              <a:gd name="T19" fmla="*/ 2147483646 h 37"/>
              <a:gd name="T20" fmla="*/ 2147483646 w 432"/>
              <a:gd name="T21" fmla="*/ 2147483646 h 37"/>
              <a:gd name="T22" fmla="*/ 2147483646 w 432"/>
              <a:gd name="T23" fmla="*/ 2147483646 h 37"/>
              <a:gd name="T24" fmla="*/ 2147483646 w 432"/>
              <a:gd name="T25" fmla="*/ 2147483646 h 37"/>
              <a:gd name="T26" fmla="*/ 2147483646 w 432"/>
              <a:gd name="T27" fmla="*/ 2147483646 h 3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32" h="37">
                <a:moveTo>
                  <a:pt x="12" y="11"/>
                </a:moveTo>
                <a:lnTo>
                  <a:pt x="154" y="0"/>
                </a:lnTo>
                <a:lnTo>
                  <a:pt x="296" y="5"/>
                </a:lnTo>
                <a:lnTo>
                  <a:pt x="425" y="21"/>
                </a:lnTo>
                <a:lnTo>
                  <a:pt x="432" y="29"/>
                </a:lnTo>
                <a:lnTo>
                  <a:pt x="424" y="37"/>
                </a:lnTo>
                <a:lnTo>
                  <a:pt x="295" y="37"/>
                </a:lnTo>
                <a:lnTo>
                  <a:pt x="155" y="29"/>
                </a:lnTo>
                <a:lnTo>
                  <a:pt x="16" y="37"/>
                </a:lnTo>
                <a:lnTo>
                  <a:pt x="0" y="26"/>
                </a:lnTo>
                <a:lnTo>
                  <a:pt x="2" y="16"/>
                </a:lnTo>
                <a:lnTo>
                  <a:pt x="12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99" name="Freeform 95">
            <a:extLst>
              <a:ext uri="{FF2B5EF4-FFF2-40B4-BE49-F238E27FC236}">
                <a16:creationId xmlns:a16="http://schemas.microsoft.com/office/drawing/2014/main" id="{4BD55714-D8BE-AC4F-B700-82EBDAFEDBE4}"/>
              </a:ext>
            </a:extLst>
          </p:cNvPr>
          <p:cNvSpPr>
            <a:spLocks/>
          </p:cNvSpPr>
          <p:nvPr/>
        </p:nvSpPr>
        <p:spPr bwMode="auto">
          <a:xfrm>
            <a:off x="8223341" y="2803286"/>
            <a:ext cx="77787" cy="22225"/>
          </a:xfrm>
          <a:custGeom>
            <a:avLst/>
            <a:gdLst>
              <a:gd name="T0" fmla="*/ 2147483646 w 245"/>
              <a:gd name="T1" fmla="*/ 2147483646 h 71"/>
              <a:gd name="T2" fmla="*/ 2147483646 w 245"/>
              <a:gd name="T3" fmla="*/ 2147483646 h 71"/>
              <a:gd name="T4" fmla="*/ 2147483646 w 245"/>
              <a:gd name="T5" fmla="*/ 2147483646 h 71"/>
              <a:gd name="T6" fmla="*/ 2147483646 w 245"/>
              <a:gd name="T7" fmla="*/ 2147483646 h 71"/>
              <a:gd name="T8" fmla="*/ 2147483646 w 245"/>
              <a:gd name="T9" fmla="*/ 2147483646 h 71"/>
              <a:gd name="T10" fmla="*/ 2147483646 w 245"/>
              <a:gd name="T11" fmla="*/ 2147483646 h 71"/>
              <a:gd name="T12" fmla="*/ 2147483646 w 245"/>
              <a:gd name="T13" fmla="*/ 0 h 71"/>
              <a:gd name="T14" fmla="*/ 2147483646 w 245"/>
              <a:gd name="T15" fmla="*/ 0 h 71"/>
              <a:gd name="T16" fmla="*/ 2147483646 w 245"/>
              <a:gd name="T17" fmla="*/ 2147483646 h 71"/>
              <a:gd name="T18" fmla="*/ 2147483646 w 245"/>
              <a:gd name="T19" fmla="*/ 2147483646 h 71"/>
              <a:gd name="T20" fmla="*/ 2147483646 w 245"/>
              <a:gd name="T21" fmla="*/ 2147483646 h 71"/>
              <a:gd name="T22" fmla="*/ 2147483646 w 245"/>
              <a:gd name="T23" fmla="*/ 2147483646 h 71"/>
              <a:gd name="T24" fmla="*/ 2147483646 w 245"/>
              <a:gd name="T25" fmla="*/ 2147483646 h 71"/>
              <a:gd name="T26" fmla="*/ 2147483646 w 245"/>
              <a:gd name="T27" fmla="*/ 2147483646 h 71"/>
              <a:gd name="T28" fmla="*/ 2147483646 w 245"/>
              <a:gd name="T29" fmla="*/ 2147483646 h 71"/>
              <a:gd name="T30" fmla="*/ 2147483646 w 245"/>
              <a:gd name="T31" fmla="*/ 2147483646 h 71"/>
              <a:gd name="T32" fmla="*/ 2147483646 w 245"/>
              <a:gd name="T33" fmla="*/ 2147483646 h 71"/>
              <a:gd name="T34" fmla="*/ 0 w 245"/>
              <a:gd name="T35" fmla="*/ 2147483646 h 71"/>
              <a:gd name="T36" fmla="*/ 2147483646 w 245"/>
              <a:gd name="T37" fmla="*/ 2147483646 h 71"/>
              <a:gd name="T38" fmla="*/ 2147483646 w 245"/>
              <a:gd name="T39" fmla="*/ 2147483646 h 71"/>
              <a:gd name="T40" fmla="*/ 2147483646 w 245"/>
              <a:gd name="T41" fmla="*/ 2147483646 h 71"/>
              <a:gd name="T42" fmla="*/ 2147483646 w 245"/>
              <a:gd name="T43" fmla="*/ 2147483646 h 71"/>
              <a:gd name="T44" fmla="*/ 2147483646 w 245"/>
              <a:gd name="T45" fmla="*/ 2147483646 h 7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45" h="71">
                <a:moveTo>
                  <a:pt x="22" y="17"/>
                </a:moveTo>
                <a:lnTo>
                  <a:pt x="17" y="52"/>
                </a:lnTo>
                <a:lnTo>
                  <a:pt x="40" y="40"/>
                </a:lnTo>
                <a:lnTo>
                  <a:pt x="52" y="17"/>
                </a:lnTo>
                <a:lnTo>
                  <a:pt x="57" y="6"/>
                </a:lnTo>
                <a:lnTo>
                  <a:pt x="68" y="1"/>
                </a:lnTo>
                <a:lnTo>
                  <a:pt x="110" y="0"/>
                </a:lnTo>
                <a:lnTo>
                  <a:pt x="193" y="0"/>
                </a:lnTo>
                <a:lnTo>
                  <a:pt x="236" y="10"/>
                </a:lnTo>
                <a:lnTo>
                  <a:pt x="245" y="17"/>
                </a:lnTo>
                <a:lnTo>
                  <a:pt x="236" y="25"/>
                </a:lnTo>
                <a:lnTo>
                  <a:pt x="193" y="38"/>
                </a:lnTo>
                <a:lnTo>
                  <a:pt x="110" y="38"/>
                </a:lnTo>
                <a:lnTo>
                  <a:pt x="81" y="37"/>
                </a:lnTo>
                <a:lnTo>
                  <a:pt x="69" y="52"/>
                </a:lnTo>
                <a:lnTo>
                  <a:pt x="51" y="62"/>
                </a:lnTo>
                <a:lnTo>
                  <a:pt x="8" y="71"/>
                </a:lnTo>
                <a:lnTo>
                  <a:pt x="0" y="63"/>
                </a:lnTo>
                <a:lnTo>
                  <a:pt x="7" y="11"/>
                </a:lnTo>
                <a:lnTo>
                  <a:pt x="18" y="7"/>
                </a:lnTo>
                <a:lnTo>
                  <a:pt x="22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0" name="Freeform 96">
            <a:extLst>
              <a:ext uri="{FF2B5EF4-FFF2-40B4-BE49-F238E27FC236}">
                <a16:creationId xmlns:a16="http://schemas.microsoft.com/office/drawing/2014/main" id="{3410FEEB-B7F3-C14F-82FA-1245B76EB566}"/>
              </a:ext>
            </a:extLst>
          </p:cNvPr>
          <p:cNvSpPr>
            <a:spLocks/>
          </p:cNvSpPr>
          <p:nvPr/>
        </p:nvSpPr>
        <p:spPr bwMode="auto">
          <a:xfrm>
            <a:off x="7869327" y="2817574"/>
            <a:ext cx="419100" cy="28575"/>
          </a:xfrm>
          <a:custGeom>
            <a:avLst/>
            <a:gdLst>
              <a:gd name="T0" fmla="*/ 2147483646 w 1320"/>
              <a:gd name="T1" fmla="*/ 0 h 93"/>
              <a:gd name="T2" fmla="*/ 2147483646 w 1320"/>
              <a:gd name="T3" fmla="*/ 2147483646 h 93"/>
              <a:gd name="T4" fmla="*/ 2147483646 w 1320"/>
              <a:gd name="T5" fmla="*/ 2147483646 h 93"/>
              <a:gd name="T6" fmla="*/ 2147483646 w 1320"/>
              <a:gd name="T7" fmla="*/ 2147483646 h 93"/>
              <a:gd name="T8" fmla="*/ 2147483646 w 1320"/>
              <a:gd name="T9" fmla="*/ 2147483646 h 93"/>
              <a:gd name="T10" fmla="*/ 2147483646 w 1320"/>
              <a:gd name="T11" fmla="*/ 2147483646 h 93"/>
              <a:gd name="T12" fmla="*/ 2147483646 w 1320"/>
              <a:gd name="T13" fmla="*/ 2147483646 h 93"/>
              <a:gd name="T14" fmla="*/ 2147483646 w 1320"/>
              <a:gd name="T15" fmla="*/ 2147483646 h 93"/>
              <a:gd name="T16" fmla="*/ 2147483646 w 1320"/>
              <a:gd name="T17" fmla="*/ 2147483646 h 93"/>
              <a:gd name="T18" fmla="*/ 2147483646 w 1320"/>
              <a:gd name="T19" fmla="*/ 2147483646 h 93"/>
              <a:gd name="T20" fmla="*/ 2147483646 w 1320"/>
              <a:gd name="T21" fmla="*/ 2147483646 h 93"/>
              <a:gd name="T22" fmla="*/ 2147483646 w 1320"/>
              <a:gd name="T23" fmla="*/ 2147483646 h 93"/>
              <a:gd name="T24" fmla="*/ 2147483646 w 1320"/>
              <a:gd name="T25" fmla="*/ 2147483646 h 93"/>
              <a:gd name="T26" fmla="*/ 2147483646 w 1320"/>
              <a:gd name="T27" fmla="*/ 2147483646 h 93"/>
              <a:gd name="T28" fmla="*/ 0 w 1320"/>
              <a:gd name="T29" fmla="*/ 2147483646 h 93"/>
              <a:gd name="T30" fmla="*/ 2147483646 w 1320"/>
              <a:gd name="T31" fmla="*/ 0 h 93"/>
              <a:gd name="T32" fmla="*/ 2147483646 w 1320"/>
              <a:gd name="T33" fmla="*/ 0 h 93"/>
              <a:gd name="T34" fmla="*/ 2147483646 w 1320"/>
              <a:gd name="T35" fmla="*/ 0 h 9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20" h="93">
                <a:moveTo>
                  <a:pt x="8" y="0"/>
                </a:moveTo>
                <a:lnTo>
                  <a:pt x="335" y="11"/>
                </a:lnTo>
                <a:lnTo>
                  <a:pt x="959" y="37"/>
                </a:lnTo>
                <a:lnTo>
                  <a:pt x="1139" y="43"/>
                </a:lnTo>
                <a:lnTo>
                  <a:pt x="1301" y="54"/>
                </a:lnTo>
                <a:lnTo>
                  <a:pt x="1316" y="59"/>
                </a:lnTo>
                <a:lnTo>
                  <a:pt x="1320" y="73"/>
                </a:lnTo>
                <a:lnTo>
                  <a:pt x="1316" y="87"/>
                </a:lnTo>
                <a:lnTo>
                  <a:pt x="1301" y="93"/>
                </a:lnTo>
                <a:lnTo>
                  <a:pt x="1136" y="83"/>
                </a:lnTo>
                <a:lnTo>
                  <a:pt x="955" y="76"/>
                </a:lnTo>
                <a:lnTo>
                  <a:pt x="333" y="40"/>
                </a:lnTo>
                <a:lnTo>
                  <a:pt x="170" y="25"/>
                </a:lnTo>
                <a:lnTo>
                  <a:pt x="8" y="16"/>
                </a:lnTo>
                <a:lnTo>
                  <a:pt x="0" y="8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1" name="Freeform 97">
            <a:extLst>
              <a:ext uri="{FF2B5EF4-FFF2-40B4-BE49-F238E27FC236}">
                <a16:creationId xmlns:a16="http://schemas.microsoft.com/office/drawing/2014/main" id="{0863EFED-1948-AC46-9ABF-361AA23AF0C9}"/>
              </a:ext>
            </a:extLst>
          </p:cNvPr>
          <p:cNvSpPr>
            <a:spLocks/>
          </p:cNvSpPr>
          <p:nvPr/>
        </p:nvSpPr>
        <p:spPr bwMode="auto">
          <a:xfrm>
            <a:off x="7807415" y="2906474"/>
            <a:ext cx="381000" cy="22225"/>
          </a:xfrm>
          <a:custGeom>
            <a:avLst/>
            <a:gdLst>
              <a:gd name="T0" fmla="*/ 2147483646 w 1203"/>
              <a:gd name="T1" fmla="*/ 2147483646 h 71"/>
              <a:gd name="T2" fmla="*/ 2147483646 w 1203"/>
              <a:gd name="T3" fmla="*/ 0 h 71"/>
              <a:gd name="T4" fmla="*/ 2147483646 w 1203"/>
              <a:gd name="T5" fmla="*/ 2147483646 h 71"/>
              <a:gd name="T6" fmla="*/ 2147483646 w 1203"/>
              <a:gd name="T7" fmla="*/ 2147483646 h 71"/>
              <a:gd name="T8" fmla="*/ 2147483646 w 1203"/>
              <a:gd name="T9" fmla="*/ 2147483646 h 71"/>
              <a:gd name="T10" fmla="*/ 2147483646 w 1203"/>
              <a:gd name="T11" fmla="*/ 2147483646 h 71"/>
              <a:gd name="T12" fmla="*/ 2147483646 w 1203"/>
              <a:gd name="T13" fmla="*/ 2147483646 h 71"/>
              <a:gd name="T14" fmla="*/ 2147483646 w 1203"/>
              <a:gd name="T15" fmla="*/ 2147483646 h 71"/>
              <a:gd name="T16" fmla="*/ 2147483646 w 1203"/>
              <a:gd name="T17" fmla="*/ 2147483646 h 71"/>
              <a:gd name="T18" fmla="*/ 2147483646 w 1203"/>
              <a:gd name="T19" fmla="*/ 2147483646 h 71"/>
              <a:gd name="T20" fmla="*/ 2147483646 w 1203"/>
              <a:gd name="T21" fmla="*/ 2147483646 h 71"/>
              <a:gd name="T22" fmla="*/ 2147483646 w 1203"/>
              <a:gd name="T23" fmla="*/ 2147483646 h 71"/>
              <a:gd name="T24" fmla="*/ 2147483646 w 1203"/>
              <a:gd name="T25" fmla="*/ 2147483646 h 71"/>
              <a:gd name="T26" fmla="*/ 2147483646 w 1203"/>
              <a:gd name="T27" fmla="*/ 2147483646 h 71"/>
              <a:gd name="T28" fmla="*/ 2147483646 w 1203"/>
              <a:gd name="T29" fmla="*/ 2147483646 h 71"/>
              <a:gd name="T30" fmla="*/ 0 w 1203"/>
              <a:gd name="T31" fmla="*/ 2147483646 h 71"/>
              <a:gd name="T32" fmla="*/ 2147483646 w 1203"/>
              <a:gd name="T33" fmla="*/ 2147483646 h 71"/>
              <a:gd name="T34" fmla="*/ 2147483646 w 1203"/>
              <a:gd name="T35" fmla="*/ 2147483646 h 71"/>
              <a:gd name="T36" fmla="*/ 2147483646 w 1203"/>
              <a:gd name="T37" fmla="*/ 2147483646 h 71"/>
              <a:gd name="T38" fmla="*/ 2147483646 w 1203"/>
              <a:gd name="T39" fmla="*/ 2147483646 h 7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203" h="71">
                <a:moveTo>
                  <a:pt x="13" y="3"/>
                </a:moveTo>
                <a:lnTo>
                  <a:pt x="230" y="0"/>
                </a:lnTo>
                <a:lnTo>
                  <a:pt x="590" y="12"/>
                </a:lnTo>
                <a:lnTo>
                  <a:pt x="758" y="22"/>
                </a:lnTo>
                <a:lnTo>
                  <a:pt x="948" y="31"/>
                </a:lnTo>
                <a:lnTo>
                  <a:pt x="1072" y="39"/>
                </a:lnTo>
                <a:lnTo>
                  <a:pt x="1195" y="46"/>
                </a:lnTo>
                <a:lnTo>
                  <a:pt x="1203" y="53"/>
                </a:lnTo>
                <a:lnTo>
                  <a:pt x="1195" y="62"/>
                </a:lnTo>
                <a:lnTo>
                  <a:pt x="1071" y="67"/>
                </a:lnTo>
                <a:lnTo>
                  <a:pt x="947" y="71"/>
                </a:lnTo>
                <a:lnTo>
                  <a:pt x="588" y="53"/>
                </a:lnTo>
                <a:lnTo>
                  <a:pt x="420" y="44"/>
                </a:lnTo>
                <a:lnTo>
                  <a:pt x="230" y="41"/>
                </a:lnTo>
                <a:lnTo>
                  <a:pt x="14" y="31"/>
                </a:lnTo>
                <a:lnTo>
                  <a:pt x="0" y="17"/>
                </a:lnTo>
                <a:lnTo>
                  <a:pt x="3" y="7"/>
                </a:lnTo>
                <a:lnTo>
                  <a:pt x="13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2" name="Freeform 98">
            <a:extLst>
              <a:ext uri="{FF2B5EF4-FFF2-40B4-BE49-F238E27FC236}">
                <a16:creationId xmlns:a16="http://schemas.microsoft.com/office/drawing/2014/main" id="{2EC4AEE8-27BA-FD4C-AD60-248652B66926}"/>
              </a:ext>
            </a:extLst>
          </p:cNvPr>
          <p:cNvSpPr>
            <a:spLocks/>
          </p:cNvSpPr>
          <p:nvPr/>
        </p:nvSpPr>
        <p:spPr bwMode="auto">
          <a:xfrm>
            <a:off x="8299540" y="2841385"/>
            <a:ext cx="50800" cy="76200"/>
          </a:xfrm>
          <a:custGeom>
            <a:avLst/>
            <a:gdLst>
              <a:gd name="T0" fmla="*/ 2147483646 w 160"/>
              <a:gd name="T1" fmla="*/ 2147483646 h 238"/>
              <a:gd name="T2" fmla="*/ 2147483646 w 160"/>
              <a:gd name="T3" fmla="*/ 2147483646 h 238"/>
              <a:gd name="T4" fmla="*/ 2147483646 w 160"/>
              <a:gd name="T5" fmla="*/ 2147483646 h 238"/>
              <a:gd name="T6" fmla="*/ 2147483646 w 160"/>
              <a:gd name="T7" fmla="*/ 2147483646 h 238"/>
              <a:gd name="T8" fmla="*/ 2147483646 w 160"/>
              <a:gd name="T9" fmla="*/ 2147483646 h 238"/>
              <a:gd name="T10" fmla="*/ 2147483646 w 160"/>
              <a:gd name="T11" fmla="*/ 2147483646 h 238"/>
              <a:gd name="T12" fmla="*/ 2147483646 w 160"/>
              <a:gd name="T13" fmla="*/ 2147483646 h 238"/>
              <a:gd name="T14" fmla="*/ 2147483646 w 160"/>
              <a:gd name="T15" fmla="*/ 2147483646 h 238"/>
              <a:gd name="T16" fmla="*/ 2147483646 w 160"/>
              <a:gd name="T17" fmla="*/ 2147483646 h 238"/>
              <a:gd name="T18" fmla="*/ 2147483646 w 160"/>
              <a:gd name="T19" fmla="*/ 2147483646 h 238"/>
              <a:gd name="T20" fmla="*/ 2147483646 w 160"/>
              <a:gd name="T21" fmla="*/ 2147483646 h 238"/>
              <a:gd name="T22" fmla="*/ 2147483646 w 160"/>
              <a:gd name="T23" fmla="*/ 2147483646 h 238"/>
              <a:gd name="T24" fmla="*/ 2147483646 w 160"/>
              <a:gd name="T25" fmla="*/ 2147483646 h 238"/>
              <a:gd name="T26" fmla="*/ 0 w 160"/>
              <a:gd name="T27" fmla="*/ 2147483646 h 238"/>
              <a:gd name="T28" fmla="*/ 2147483646 w 160"/>
              <a:gd name="T29" fmla="*/ 0 h 238"/>
              <a:gd name="T30" fmla="*/ 2147483646 w 160"/>
              <a:gd name="T31" fmla="*/ 2147483646 h 238"/>
              <a:gd name="T32" fmla="*/ 2147483646 w 160"/>
              <a:gd name="T33" fmla="*/ 2147483646 h 238"/>
              <a:gd name="T34" fmla="*/ 2147483646 w 160"/>
              <a:gd name="T35" fmla="*/ 2147483646 h 2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60" h="238">
                <a:moveTo>
                  <a:pt x="13" y="5"/>
                </a:moveTo>
                <a:lnTo>
                  <a:pt x="29" y="39"/>
                </a:lnTo>
                <a:lnTo>
                  <a:pt x="46" y="68"/>
                </a:lnTo>
                <a:lnTo>
                  <a:pt x="65" y="95"/>
                </a:lnTo>
                <a:lnTo>
                  <a:pt x="89" y="125"/>
                </a:lnTo>
                <a:lnTo>
                  <a:pt x="160" y="220"/>
                </a:lnTo>
                <a:lnTo>
                  <a:pt x="156" y="234"/>
                </a:lnTo>
                <a:lnTo>
                  <a:pt x="144" y="238"/>
                </a:lnTo>
                <a:lnTo>
                  <a:pt x="126" y="222"/>
                </a:lnTo>
                <a:lnTo>
                  <a:pt x="119" y="197"/>
                </a:lnTo>
                <a:lnTo>
                  <a:pt x="105" y="178"/>
                </a:lnTo>
                <a:lnTo>
                  <a:pt x="69" y="141"/>
                </a:lnTo>
                <a:lnTo>
                  <a:pt x="28" y="79"/>
                </a:lnTo>
                <a:lnTo>
                  <a:pt x="0" y="11"/>
                </a:lnTo>
                <a:lnTo>
                  <a:pt x="4" y="0"/>
                </a:lnTo>
                <a:lnTo>
                  <a:pt x="13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3" name="Freeform 99">
            <a:extLst>
              <a:ext uri="{FF2B5EF4-FFF2-40B4-BE49-F238E27FC236}">
                <a16:creationId xmlns:a16="http://schemas.microsoft.com/office/drawing/2014/main" id="{87F9CCF8-9174-CB48-8084-FC43D864FE2B}"/>
              </a:ext>
            </a:extLst>
          </p:cNvPr>
          <p:cNvSpPr>
            <a:spLocks/>
          </p:cNvSpPr>
          <p:nvPr/>
        </p:nvSpPr>
        <p:spPr bwMode="auto">
          <a:xfrm>
            <a:off x="8323353" y="2923936"/>
            <a:ext cx="28575" cy="28575"/>
          </a:xfrm>
          <a:custGeom>
            <a:avLst/>
            <a:gdLst>
              <a:gd name="T0" fmla="*/ 2147483646 w 92"/>
              <a:gd name="T1" fmla="*/ 2147483646 h 91"/>
              <a:gd name="T2" fmla="*/ 2147483646 w 92"/>
              <a:gd name="T3" fmla="*/ 2147483646 h 91"/>
              <a:gd name="T4" fmla="*/ 2147483646 w 92"/>
              <a:gd name="T5" fmla="*/ 2147483646 h 91"/>
              <a:gd name="T6" fmla="*/ 2147483646 w 92"/>
              <a:gd name="T7" fmla="*/ 2147483646 h 91"/>
              <a:gd name="T8" fmla="*/ 2147483646 w 92"/>
              <a:gd name="T9" fmla="*/ 2147483646 h 91"/>
              <a:gd name="T10" fmla="*/ 0 w 92"/>
              <a:gd name="T11" fmla="*/ 2147483646 h 91"/>
              <a:gd name="T12" fmla="*/ 2147483646 w 92"/>
              <a:gd name="T13" fmla="*/ 2147483646 h 91"/>
              <a:gd name="T14" fmla="*/ 2147483646 w 92"/>
              <a:gd name="T15" fmla="*/ 2147483646 h 91"/>
              <a:gd name="T16" fmla="*/ 2147483646 w 92"/>
              <a:gd name="T17" fmla="*/ 0 h 91"/>
              <a:gd name="T18" fmla="*/ 2147483646 w 92"/>
              <a:gd name="T19" fmla="*/ 2147483646 h 91"/>
              <a:gd name="T20" fmla="*/ 2147483646 w 92"/>
              <a:gd name="T21" fmla="*/ 2147483646 h 91"/>
              <a:gd name="T22" fmla="*/ 2147483646 w 92"/>
              <a:gd name="T23" fmla="*/ 2147483646 h 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2" h="91">
                <a:moveTo>
                  <a:pt x="92" y="12"/>
                </a:moveTo>
                <a:lnTo>
                  <a:pt x="76" y="35"/>
                </a:lnTo>
                <a:lnTo>
                  <a:pt x="60" y="54"/>
                </a:lnTo>
                <a:lnTo>
                  <a:pt x="24" y="91"/>
                </a:lnTo>
                <a:lnTo>
                  <a:pt x="4" y="91"/>
                </a:lnTo>
                <a:lnTo>
                  <a:pt x="0" y="83"/>
                </a:lnTo>
                <a:lnTo>
                  <a:pt x="4" y="72"/>
                </a:lnTo>
                <a:lnTo>
                  <a:pt x="78" y="2"/>
                </a:lnTo>
                <a:lnTo>
                  <a:pt x="90" y="0"/>
                </a:lnTo>
                <a:lnTo>
                  <a:pt x="92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4" name="Freeform 100">
            <a:extLst>
              <a:ext uri="{FF2B5EF4-FFF2-40B4-BE49-F238E27FC236}">
                <a16:creationId xmlns:a16="http://schemas.microsoft.com/office/drawing/2014/main" id="{152441B1-99A1-4A42-9D3A-00FCAC87DE73}"/>
              </a:ext>
            </a:extLst>
          </p:cNvPr>
          <p:cNvSpPr>
            <a:spLocks/>
          </p:cNvSpPr>
          <p:nvPr/>
        </p:nvSpPr>
        <p:spPr bwMode="auto">
          <a:xfrm>
            <a:off x="7796303" y="2935049"/>
            <a:ext cx="536575" cy="22225"/>
          </a:xfrm>
          <a:custGeom>
            <a:avLst/>
            <a:gdLst>
              <a:gd name="T0" fmla="*/ 2147483646 w 1688"/>
              <a:gd name="T1" fmla="*/ 2147483646 h 68"/>
              <a:gd name="T2" fmla="*/ 2147483646 w 1688"/>
              <a:gd name="T3" fmla="*/ 2147483646 h 68"/>
              <a:gd name="T4" fmla="*/ 2147483646 w 1688"/>
              <a:gd name="T5" fmla="*/ 2147483646 h 68"/>
              <a:gd name="T6" fmla="*/ 2147483646 w 1688"/>
              <a:gd name="T7" fmla="*/ 2147483646 h 68"/>
              <a:gd name="T8" fmla="*/ 2147483646 w 1688"/>
              <a:gd name="T9" fmla="*/ 0 h 68"/>
              <a:gd name="T10" fmla="*/ 2147483646 w 1688"/>
              <a:gd name="T11" fmla="*/ 0 h 68"/>
              <a:gd name="T12" fmla="*/ 2147483646 w 1688"/>
              <a:gd name="T13" fmla="*/ 2147483646 h 68"/>
              <a:gd name="T14" fmla="*/ 2147483646 w 1688"/>
              <a:gd name="T15" fmla="*/ 2147483646 h 68"/>
              <a:gd name="T16" fmla="*/ 2147483646 w 1688"/>
              <a:gd name="T17" fmla="*/ 2147483646 h 68"/>
              <a:gd name="T18" fmla="*/ 2147483646 w 1688"/>
              <a:gd name="T19" fmla="*/ 2147483646 h 68"/>
              <a:gd name="T20" fmla="*/ 2147483646 w 1688"/>
              <a:gd name="T21" fmla="*/ 2147483646 h 68"/>
              <a:gd name="T22" fmla="*/ 2147483646 w 1688"/>
              <a:gd name="T23" fmla="*/ 2147483646 h 68"/>
              <a:gd name="T24" fmla="*/ 2147483646 w 1688"/>
              <a:gd name="T25" fmla="*/ 2147483646 h 68"/>
              <a:gd name="T26" fmla="*/ 2147483646 w 1688"/>
              <a:gd name="T27" fmla="*/ 2147483646 h 68"/>
              <a:gd name="T28" fmla="*/ 2147483646 w 1688"/>
              <a:gd name="T29" fmla="*/ 2147483646 h 68"/>
              <a:gd name="T30" fmla="*/ 2147483646 w 1688"/>
              <a:gd name="T31" fmla="*/ 2147483646 h 68"/>
              <a:gd name="T32" fmla="*/ 2147483646 w 1688"/>
              <a:gd name="T33" fmla="*/ 2147483646 h 68"/>
              <a:gd name="T34" fmla="*/ 2147483646 w 1688"/>
              <a:gd name="T35" fmla="*/ 2147483646 h 68"/>
              <a:gd name="T36" fmla="*/ 2147483646 w 1688"/>
              <a:gd name="T37" fmla="*/ 2147483646 h 68"/>
              <a:gd name="T38" fmla="*/ 2147483646 w 1688"/>
              <a:gd name="T39" fmla="*/ 2147483646 h 68"/>
              <a:gd name="T40" fmla="*/ 2147483646 w 1688"/>
              <a:gd name="T41" fmla="*/ 2147483646 h 68"/>
              <a:gd name="T42" fmla="*/ 2147483646 w 1688"/>
              <a:gd name="T43" fmla="*/ 2147483646 h 68"/>
              <a:gd name="T44" fmla="*/ 2147483646 w 1688"/>
              <a:gd name="T45" fmla="*/ 2147483646 h 68"/>
              <a:gd name="T46" fmla="*/ 2147483646 w 1688"/>
              <a:gd name="T47" fmla="*/ 2147483646 h 68"/>
              <a:gd name="T48" fmla="*/ 2147483646 w 1688"/>
              <a:gd name="T49" fmla="*/ 2147483646 h 68"/>
              <a:gd name="T50" fmla="*/ 2147483646 w 1688"/>
              <a:gd name="T51" fmla="*/ 2147483646 h 68"/>
              <a:gd name="T52" fmla="*/ 0 w 1688"/>
              <a:gd name="T53" fmla="*/ 2147483646 h 68"/>
              <a:gd name="T54" fmla="*/ 2147483646 w 1688"/>
              <a:gd name="T55" fmla="*/ 2147483646 h 68"/>
              <a:gd name="T56" fmla="*/ 2147483646 w 1688"/>
              <a:gd name="T57" fmla="*/ 2147483646 h 68"/>
              <a:gd name="T58" fmla="*/ 2147483646 w 1688"/>
              <a:gd name="T59" fmla="*/ 2147483646 h 68"/>
              <a:gd name="T60" fmla="*/ 2147483646 w 1688"/>
              <a:gd name="T61" fmla="*/ 2147483646 h 6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688" h="68">
                <a:moveTo>
                  <a:pt x="14" y="11"/>
                </a:moveTo>
                <a:lnTo>
                  <a:pt x="107" y="19"/>
                </a:lnTo>
                <a:lnTo>
                  <a:pt x="182" y="8"/>
                </a:lnTo>
                <a:lnTo>
                  <a:pt x="247" y="2"/>
                </a:lnTo>
                <a:lnTo>
                  <a:pt x="387" y="0"/>
                </a:lnTo>
                <a:lnTo>
                  <a:pt x="446" y="0"/>
                </a:lnTo>
                <a:lnTo>
                  <a:pt x="1065" y="11"/>
                </a:lnTo>
                <a:lnTo>
                  <a:pt x="1116" y="12"/>
                </a:lnTo>
                <a:lnTo>
                  <a:pt x="1143" y="13"/>
                </a:lnTo>
                <a:lnTo>
                  <a:pt x="1295" y="18"/>
                </a:lnTo>
                <a:lnTo>
                  <a:pt x="1320" y="22"/>
                </a:lnTo>
                <a:lnTo>
                  <a:pt x="1648" y="34"/>
                </a:lnTo>
                <a:lnTo>
                  <a:pt x="1688" y="34"/>
                </a:lnTo>
                <a:lnTo>
                  <a:pt x="1673" y="63"/>
                </a:lnTo>
                <a:lnTo>
                  <a:pt x="1648" y="68"/>
                </a:lnTo>
                <a:lnTo>
                  <a:pt x="1483" y="59"/>
                </a:lnTo>
                <a:lnTo>
                  <a:pt x="1319" y="51"/>
                </a:lnTo>
                <a:lnTo>
                  <a:pt x="1292" y="50"/>
                </a:lnTo>
                <a:lnTo>
                  <a:pt x="1140" y="46"/>
                </a:lnTo>
                <a:lnTo>
                  <a:pt x="1115" y="41"/>
                </a:lnTo>
                <a:lnTo>
                  <a:pt x="1065" y="43"/>
                </a:lnTo>
                <a:lnTo>
                  <a:pt x="446" y="31"/>
                </a:lnTo>
                <a:lnTo>
                  <a:pt x="387" y="31"/>
                </a:lnTo>
                <a:lnTo>
                  <a:pt x="248" y="25"/>
                </a:lnTo>
                <a:lnTo>
                  <a:pt x="109" y="35"/>
                </a:lnTo>
                <a:lnTo>
                  <a:pt x="10" y="35"/>
                </a:lnTo>
                <a:lnTo>
                  <a:pt x="0" y="21"/>
                </a:lnTo>
                <a:lnTo>
                  <a:pt x="4" y="13"/>
                </a:lnTo>
                <a:lnTo>
                  <a:pt x="14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5" name="Freeform 101">
            <a:extLst>
              <a:ext uri="{FF2B5EF4-FFF2-40B4-BE49-F238E27FC236}">
                <a16:creationId xmlns:a16="http://schemas.microsoft.com/office/drawing/2014/main" id="{CC23B2BA-B12A-4941-AD70-34BD7F7E0BF1}"/>
              </a:ext>
            </a:extLst>
          </p:cNvPr>
          <p:cNvSpPr>
            <a:spLocks/>
          </p:cNvSpPr>
          <p:nvPr/>
        </p:nvSpPr>
        <p:spPr bwMode="auto">
          <a:xfrm>
            <a:off x="7897902" y="2846149"/>
            <a:ext cx="285750" cy="28575"/>
          </a:xfrm>
          <a:custGeom>
            <a:avLst/>
            <a:gdLst>
              <a:gd name="T0" fmla="*/ 2147483646 w 900"/>
              <a:gd name="T1" fmla="*/ 0 h 94"/>
              <a:gd name="T2" fmla="*/ 2147483646 w 900"/>
              <a:gd name="T3" fmla="*/ 2147483646 h 94"/>
              <a:gd name="T4" fmla="*/ 2147483646 w 900"/>
              <a:gd name="T5" fmla="*/ 2147483646 h 94"/>
              <a:gd name="T6" fmla="*/ 2147483646 w 900"/>
              <a:gd name="T7" fmla="*/ 2147483646 h 94"/>
              <a:gd name="T8" fmla="*/ 2147483646 w 900"/>
              <a:gd name="T9" fmla="*/ 2147483646 h 94"/>
              <a:gd name="T10" fmla="*/ 2147483646 w 900"/>
              <a:gd name="T11" fmla="*/ 2147483646 h 94"/>
              <a:gd name="T12" fmla="*/ 2147483646 w 900"/>
              <a:gd name="T13" fmla="*/ 2147483646 h 94"/>
              <a:gd name="T14" fmla="*/ 2147483646 w 900"/>
              <a:gd name="T15" fmla="*/ 2147483646 h 94"/>
              <a:gd name="T16" fmla="*/ 2147483646 w 900"/>
              <a:gd name="T17" fmla="*/ 2147483646 h 94"/>
              <a:gd name="T18" fmla="*/ 2147483646 w 900"/>
              <a:gd name="T19" fmla="*/ 2147483646 h 94"/>
              <a:gd name="T20" fmla="*/ 2147483646 w 900"/>
              <a:gd name="T21" fmla="*/ 2147483646 h 94"/>
              <a:gd name="T22" fmla="*/ 2147483646 w 900"/>
              <a:gd name="T23" fmla="*/ 2147483646 h 94"/>
              <a:gd name="T24" fmla="*/ 0 w 900"/>
              <a:gd name="T25" fmla="*/ 2147483646 h 94"/>
              <a:gd name="T26" fmla="*/ 2147483646 w 900"/>
              <a:gd name="T27" fmla="*/ 2147483646 h 94"/>
              <a:gd name="T28" fmla="*/ 2147483646 w 900"/>
              <a:gd name="T29" fmla="*/ 0 h 94"/>
              <a:gd name="T30" fmla="*/ 2147483646 w 900"/>
              <a:gd name="T31" fmla="*/ 0 h 94"/>
              <a:gd name="T32" fmla="*/ 2147483646 w 900"/>
              <a:gd name="T33" fmla="*/ 0 h 9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900" h="94">
                <a:moveTo>
                  <a:pt x="16" y="0"/>
                </a:moveTo>
                <a:lnTo>
                  <a:pt x="224" y="9"/>
                </a:lnTo>
                <a:lnTo>
                  <a:pt x="361" y="22"/>
                </a:lnTo>
                <a:lnTo>
                  <a:pt x="481" y="33"/>
                </a:lnTo>
                <a:lnTo>
                  <a:pt x="739" y="56"/>
                </a:lnTo>
                <a:lnTo>
                  <a:pt x="815" y="67"/>
                </a:lnTo>
                <a:lnTo>
                  <a:pt x="892" y="77"/>
                </a:lnTo>
                <a:lnTo>
                  <a:pt x="900" y="86"/>
                </a:lnTo>
                <a:lnTo>
                  <a:pt x="892" y="93"/>
                </a:lnTo>
                <a:lnTo>
                  <a:pt x="736" y="94"/>
                </a:lnTo>
                <a:lnTo>
                  <a:pt x="220" y="46"/>
                </a:lnTo>
                <a:lnTo>
                  <a:pt x="13" y="29"/>
                </a:lnTo>
                <a:lnTo>
                  <a:pt x="0" y="13"/>
                </a:lnTo>
                <a:lnTo>
                  <a:pt x="5" y="2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6" name="Freeform 102">
            <a:extLst>
              <a:ext uri="{FF2B5EF4-FFF2-40B4-BE49-F238E27FC236}">
                <a16:creationId xmlns:a16="http://schemas.microsoft.com/office/drawing/2014/main" id="{A2A37278-34A7-7B4D-BDAF-CD4B569F0FE2}"/>
              </a:ext>
            </a:extLst>
          </p:cNvPr>
          <p:cNvSpPr>
            <a:spLocks/>
          </p:cNvSpPr>
          <p:nvPr/>
        </p:nvSpPr>
        <p:spPr bwMode="auto">
          <a:xfrm>
            <a:off x="7883615" y="2873136"/>
            <a:ext cx="207962" cy="22225"/>
          </a:xfrm>
          <a:custGeom>
            <a:avLst/>
            <a:gdLst>
              <a:gd name="T0" fmla="*/ 2147483646 w 655"/>
              <a:gd name="T1" fmla="*/ 0 h 69"/>
              <a:gd name="T2" fmla="*/ 2147483646 w 655"/>
              <a:gd name="T3" fmla="*/ 2147483646 h 69"/>
              <a:gd name="T4" fmla="*/ 2147483646 w 655"/>
              <a:gd name="T5" fmla="*/ 2147483646 h 69"/>
              <a:gd name="T6" fmla="*/ 2147483646 w 655"/>
              <a:gd name="T7" fmla="*/ 2147483646 h 69"/>
              <a:gd name="T8" fmla="*/ 2147483646 w 655"/>
              <a:gd name="T9" fmla="*/ 2147483646 h 69"/>
              <a:gd name="T10" fmla="*/ 2147483646 w 655"/>
              <a:gd name="T11" fmla="*/ 2147483646 h 69"/>
              <a:gd name="T12" fmla="*/ 2147483646 w 655"/>
              <a:gd name="T13" fmla="*/ 2147483646 h 69"/>
              <a:gd name="T14" fmla="*/ 2147483646 w 655"/>
              <a:gd name="T15" fmla="*/ 2147483646 h 69"/>
              <a:gd name="T16" fmla="*/ 2147483646 w 655"/>
              <a:gd name="T17" fmla="*/ 2147483646 h 69"/>
              <a:gd name="T18" fmla="*/ 2147483646 w 655"/>
              <a:gd name="T19" fmla="*/ 2147483646 h 69"/>
              <a:gd name="T20" fmla="*/ 2147483646 w 655"/>
              <a:gd name="T21" fmla="*/ 2147483646 h 69"/>
              <a:gd name="T22" fmla="*/ 2147483646 w 655"/>
              <a:gd name="T23" fmla="*/ 2147483646 h 69"/>
              <a:gd name="T24" fmla="*/ 0 w 655"/>
              <a:gd name="T25" fmla="*/ 2147483646 h 69"/>
              <a:gd name="T26" fmla="*/ 2147483646 w 655"/>
              <a:gd name="T27" fmla="*/ 0 h 69"/>
              <a:gd name="T28" fmla="*/ 2147483646 w 655"/>
              <a:gd name="T29" fmla="*/ 0 h 69"/>
              <a:gd name="T30" fmla="*/ 2147483646 w 655"/>
              <a:gd name="T31" fmla="*/ 0 h 6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55" h="69">
                <a:moveTo>
                  <a:pt x="8" y="0"/>
                </a:moveTo>
                <a:lnTo>
                  <a:pt x="206" y="8"/>
                </a:lnTo>
                <a:lnTo>
                  <a:pt x="327" y="18"/>
                </a:lnTo>
                <a:lnTo>
                  <a:pt x="488" y="34"/>
                </a:lnTo>
                <a:lnTo>
                  <a:pt x="561" y="45"/>
                </a:lnTo>
                <a:lnTo>
                  <a:pt x="647" y="54"/>
                </a:lnTo>
                <a:lnTo>
                  <a:pt x="655" y="63"/>
                </a:lnTo>
                <a:lnTo>
                  <a:pt x="646" y="69"/>
                </a:lnTo>
                <a:lnTo>
                  <a:pt x="326" y="52"/>
                </a:lnTo>
                <a:lnTo>
                  <a:pt x="203" y="42"/>
                </a:lnTo>
                <a:lnTo>
                  <a:pt x="106" y="25"/>
                </a:lnTo>
                <a:lnTo>
                  <a:pt x="8" y="16"/>
                </a:lnTo>
                <a:lnTo>
                  <a:pt x="0" y="7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7" name="Freeform 103">
            <a:extLst>
              <a:ext uri="{FF2B5EF4-FFF2-40B4-BE49-F238E27FC236}">
                <a16:creationId xmlns:a16="http://schemas.microsoft.com/office/drawing/2014/main" id="{D0D32232-91EA-2D4C-8039-B2A78496FABC}"/>
              </a:ext>
            </a:extLst>
          </p:cNvPr>
          <p:cNvSpPr>
            <a:spLocks/>
          </p:cNvSpPr>
          <p:nvPr/>
        </p:nvSpPr>
        <p:spPr bwMode="auto">
          <a:xfrm>
            <a:off x="8223340" y="2866786"/>
            <a:ext cx="63500" cy="11113"/>
          </a:xfrm>
          <a:custGeom>
            <a:avLst/>
            <a:gdLst>
              <a:gd name="T0" fmla="*/ 2147483646 w 198"/>
              <a:gd name="T1" fmla="*/ 0 h 39"/>
              <a:gd name="T2" fmla="*/ 2147483646 w 198"/>
              <a:gd name="T3" fmla="*/ 2147483646 h 39"/>
              <a:gd name="T4" fmla="*/ 2147483646 w 198"/>
              <a:gd name="T5" fmla="*/ 2147483646 h 39"/>
              <a:gd name="T6" fmla="*/ 2147483646 w 198"/>
              <a:gd name="T7" fmla="*/ 2147483646 h 39"/>
              <a:gd name="T8" fmla="*/ 2147483646 w 198"/>
              <a:gd name="T9" fmla="*/ 2147483646 h 39"/>
              <a:gd name="T10" fmla="*/ 2147483646 w 198"/>
              <a:gd name="T11" fmla="*/ 2147483646 h 39"/>
              <a:gd name="T12" fmla="*/ 2147483646 w 198"/>
              <a:gd name="T13" fmla="*/ 2147483646 h 39"/>
              <a:gd name="T14" fmla="*/ 0 w 198"/>
              <a:gd name="T15" fmla="*/ 2147483646 h 39"/>
              <a:gd name="T16" fmla="*/ 2147483646 w 198"/>
              <a:gd name="T17" fmla="*/ 0 h 39"/>
              <a:gd name="T18" fmla="*/ 2147483646 w 198"/>
              <a:gd name="T19" fmla="*/ 0 h 39"/>
              <a:gd name="T20" fmla="*/ 2147483646 w 198"/>
              <a:gd name="T21" fmla="*/ 0 h 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98" h="39">
                <a:moveTo>
                  <a:pt x="8" y="0"/>
                </a:moveTo>
                <a:lnTo>
                  <a:pt x="181" y="5"/>
                </a:lnTo>
                <a:lnTo>
                  <a:pt x="198" y="22"/>
                </a:lnTo>
                <a:lnTo>
                  <a:pt x="194" y="33"/>
                </a:lnTo>
                <a:lnTo>
                  <a:pt x="181" y="39"/>
                </a:lnTo>
                <a:lnTo>
                  <a:pt x="93" y="30"/>
                </a:lnTo>
                <a:lnTo>
                  <a:pt x="6" y="16"/>
                </a:lnTo>
                <a:lnTo>
                  <a:pt x="0" y="8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8" name="Freeform 104">
            <a:extLst>
              <a:ext uri="{FF2B5EF4-FFF2-40B4-BE49-F238E27FC236}">
                <a16:creationId xmlns:a16="http://schemas.microsoft.com/office/drawing/2014/main" id="{5F3F2C81-8A13-6447-A327-F370EEFCF918}"/>
              </a:ext>
            </a:extLst>
          </p:cNvPr>
          <p:cNvSpPr>
            <a:spLocks/>
          </p:cNvSpPr>
          <p:nvPr/>
        </p:nvSpPr>
        <p:spPr bwMode="auto">
          <a:xfrm>
            <a:off x="8237627" y="2882661"/>
            <a:ext cx="63500" cy="11113"/>
          </a:xfrm>
          <a:custGeom>
            <a:avLst/>
            <a:gdLst>
              <a:gd name="T0" fmla="*/ 2147483646 w 201"/>
              <a:gd name="T1" fmla="*/ 2147483646 h 34"/>
              <a:gd name="T2" fmla="*/ 2147483646 w 201"/>
              <a:gd name="T3" fmla="*/ 2147483646 h 34"/>
              <a:gd name="T4" fmla="*/ 2147483646 w 201"/>
              <a:gd name="T5" fmla="*/ 0 h 34"/>
              <a:gd name="T6" fmla="*/ 2147483646 w 201"/>
              <a:gd name="T7" fmla="*/ 2147483646 h 34"/>
              <a:gd name="T8" fmla="*/ 2147483646 w 201"/>
              <a:gd name="T9" fmla="*/ 2147483646 h 34"/>
              <a:gd name="T10" fmla="*/ 2147483646 w 201"/>
              <a:gd name="T11" fmla="*/ 2147483646 h 34"/>
              <a:gd name="T12" fmla="*/ 2147483646 w 201"/>
              <a:gd name="T13" fmla="*/ 2147483646 h 34"/>
              <a:gd name="T14" fmla="*/ 2147483646 w 201"/>
              <a:gd name="T15" fmla="*/ 2147483646 h 34"/>
              <a:gd name="T16" fmla="*/ 0 w 201"/>
              <a:gd name="T17" fmla="*/ 2147483646 h 34"/>
              <a:gd name="T18" fmla="*/ 2147483646 w 201"/>
              <a:gd name="T19" fmla="*/ 2147483646 h 34"/>
              <a:gd name="T20" fmla="*/ 2147483646 w 201"/>
              <a:gd name="T21" fmla="*/ 2147483646 h 34"/>
              <a:gd name="T22" fmla="*/ 2147483646 w 201"/>
              <a:gd name="T23" fmla="*/ 2147483646 h 3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01" h="34">
                <a:moveTo>
                  <a:pt x="8" y="10"/>
                </a:moveTo>
                <a:lnTo>
                  <a:pt x="95" y="9"/>
                </a:lnTo>
                <a:lnTo>
                  <a:pt x="183" y="0"/>
                </a:lnTo>
                <a:lnTo>
                  <a:pt x="201" y="16"/>
                </a:lnTo>
                <a:lnTo>
                  <a:pt x="198" y="27"/>
                </a:lnTo>
                <a:lnTo>
                  <a:pt x="186" y="34"/>
                </a:lnTo>
                <a:lnTo>
                  <a:pt x="96" y="34"/>
                </a:lnTo>
                <a:lnTo>
                  <a:pt x="6" y="26"/>
                </a:lnTo>
                <a:lnTo>
                  <a:pt x="0" y="18"/>
                </a:lnTo>
                <a:lnTo>
                  <a:pt x="8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09" name="Freeform 105">
            <a:extLst>
              <a:ext uri="{FF2B5EF4-FFF2-40B4-BE49-F238E27FC236}">
                <a16:creationId xmlns:a16="http://schemas.microsoft.com/office/drawing/2014/main" id="{33304ADA-EDDB-9C47-9B43-8005CF8CDD01}"/>
              </a:ext>
            </a:extLst>
          </p:cNvPr>
          <p:cNvSpPr>
            <a:spLocks/>
          </p:cNvSpPr>
          <p:nvPr/>
        </p:nvSpPr>
        <p:spPr bwMode="auto">
          <a:xfrm>
            <a:off x="8243978" y="2900124"/>
            <a:ext cx="73025" cy="14287"/>
          </a:xfrm>
          <a:custGeom>
            <a:avLst/>
            <a:gdLst>
              <a:gd name="T0" fmla="*/ 2147483646 w 231"/>
              <a:gd name="T1" fmla="*/ 2147483646 h 41"/>
              <a:gd name="T2" fmla="*/ 2147483646 w 231"/>
              <a:gd name="T3" fmla="*/ 2147483646 h 41"/>
              <a:gd name="T4" fmla="*/ 2147483646 w 231"/>
              <a:gd name="T5" fmla="*/ 0 h 41"/>
              <a:gd name="T6" fmla="*/ 2147483646 w 231"/>
              <a:gd name="T7" fmla="*/ 2147483646 h 41"/>
              <a:gd name="T8" fmla="*/ 2147483646 w 231"/>
              <a:gd name="T9" fmla="*/ 2147483646 h 41"/>
              <a:gd name="T10" fmla="*/ 2147483646 w 231"/>
              <a:gd name="T11" fmla="*/ 2147483646 h 41"/>
              <a:gd name="T12" fmla="*/ 2147483646 w 231"/>
              <a:gd name="T13" fmla="*/ 2147483646 h 41"/>
              <a:gd name="T14" fmla="*/ 2147483646 w 231"/>
              <a:gd name="T15" fmla="*/ 2147483646 h 41"/>
              <a:gd name="T16" fmla="*/ 2147483646 w 231"/>
              <a:gd name="T17" fmla="*/ 2147483646 h 41"/>
              <a:gd name="T18" fmla="*/ 0 w 231"/>
              <a:gd name="T19" fmla="*/ 2147483646 h 41"/>
              <a:gd name="T20" fmla="*/ 2147483646 w 231"/>
              <a:gd name="T21" fmla="*/ 2147483646 h 41"/>
              <a:gd name="T22" fmla="*/ 2147483646 w 231"/>
              <a:gd name="T23" fmla="*/ 2147483646 h 41"/>
              <a:gd name="T24" fmla="*/ 2147483646 w 231"/>
              <a:gd name="T25" fmla="*/ 2147483646 h 41"/>
              <a:gd name="T26" fmla="*/ 2147483646 w 231"/>
              <a:gd name="T27" fmla="*/ 2147483646 h 4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31" h="41">
                <a:moveTo>
                  <a:pt x="14" y="10"/>
                </a:moveTo>
                <a:lnTo>
                  <a:pt x="184" y="8"/>
                </a:lnTo>
                <a:lnTo>
                  <a:pt x="221" y="0"/>
                </a:lnTo>
                <a:lnTo>
                  <a:pt x="231" y="6"/>
                </a:lnTo>
                <a:lnTo>
                  <a:pt x="227" y="15"/>
                </a:lnTo>
                <a:lnTo>
                  <a:pt x="208" y="27"/>
                </a:lnTo>
                <a:lnTo>
                  <a:pt x="189" y="39"/>
                </a:lnTo>
                <a:lnTo>
                  <a:pt x="101" y="41"/>
                </a:lnTo>
                <a:lnTo>
                  <a:pt x="14" y="38"/>
                </a:lnTo>
                <a:lnTo>
                  <a:pt x="0" y="24"/>
                </a:lnTo>
                <a:lnTo>
                  <a:pt x="3" y="14"/>
                </a:lnTo>
                <a:lnTo>
                  <a:pt x="14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0" name="Freeform 106">
            <a:extLst>
              <a:ext uri="{FF2B5EF4-FFF2-40B4-BE49-F238E27FC236}">
                <a16:creationId xmlns:a16="http://schemas.microsoft.com/office/drawing/2014/main" id="{3CDA2299-B9D7-C143-AE73-A7690AC133F1}"/>
              </a:ext>
            </a:extLst>
          </p:cNvPr>
          <p:cNvSpPr>
            <a:spLocks/>
          </p:cNvSpPr>
          <p:nvPr/>
        </p:nvSpPr>
        <p:spPr bwMode="auto">
          <a:xfrm>
            <a:off x="7888377" y="2282586"/>
            <a:ext cx="388938" cy="106363"/>
          </a:xfrm>
          <a:custGeom>
            <a:avLst/>
            <a:gdLst>
              <a:gd name="T0" fmla="*/ 2147483646 w 1229"/>
              <a:gd name="T1" fmla="*/ 2147483646 h 335"/>
              <a:gd name="T2" fmla="*/ 2147483646 w 1229"/>
              <a:gd name="T3" fmla="*/ 2147483646 h 335"/>
              <a:gd name="T4" fmla="*/ 2147483646 w 1229"/>
              <a:gd name="T5" fmla="*/ 2147483646 h 335"/>
              <a:gd name="T6" fmla="*/ 2147483646 w 1229"/>
              <a:gd name="T7" fmla="*/ 2147483646 h 335"/>
              <a:gd name="T8" fmla="*/ 2147483646 w 1229"/>
              <a:gd name="T9" fmla="*/ 2147483646 h 335"/>
              <a:gd name="T10" fmla="*/ 2147483646 w 1229"/>
              <a:gd name="T11" fmla="*/ 2147483646 h 335"/>
              <a:gd name="T12" fmla="*/ 2147483646 w 1229"/>
              <a:gd name="T13" fmla="*/ 2147483646 h 335"/>
              <a:gd name="T14" fmla="*/ 2147483646 w 1229"/>
              <a:gd name="T15" fmla="*/ 2147483646 h 335"/>
              <a:gd name="T16" fmla="*/ 2147483646 w 1229"/>
              <a:gd name="T17" fmla="*/ 2147483646 h 335"/>
              <a:gd name="T18" fmla="*/ 2147483646 w 1229"/>
              <a:gd name="T19" fmla="*/ 2147483646 h 335"/>
              <a:gd name="T20" fmla="*/ 2147483646 w 1229"/>
              <a:gd name="T21" fmla="*/ 2147483646 h 335"/>
              <a:gd name="T22" fmla="*/ 2147483646 w 1229"/>
              <a:gd name="T23" fmla="*/ 2147483646 h 335"/>
              <a:gd name="T24" fmla="*/ 2147483646 w 1229"/>
              <a:gd name="T25" fmla="*/ 2147483646 h 335"/>
              <a:gd name="T26" fmla="*/ 2147483646 w 1229"/>
              <a:gd name="T27" fmla="*/ 2147483646 h 335"/>
              <a:gd name="T28" fmla="*/ 2147483646 w 1229"/>
              <a:gd name="T29" fmla="*/ 0 h 335"/>
              <a:gd name="T30" fmla="*/ 2147483646 w 1229"/>
              <a:gd name="T31" fmla="*/ 2147483646 h 335"/>
              <a:gd name="T32" fmla="*/ 2147483646 w 1229"/>
              <a:gd name="T33" fmla="*/ 2147483646 h 335"/>
              <a:gd name="T34" fmla="*/ 2147483646 w 1229"/>
              <a:gd name="T35" fmla="*/ 2147483646 h 335"/>
              <a:gd name="T36" fmla="*/ 2147483646 w 1229"/>
              <a:gd name="T37" fmla="*/ 2147483646 h 335"/>
              <a:gd name="T38" fmla="*/ 2147483646 w 1229"/>
              <a:gd name="T39" fmla="*/ 2147483646 h 335"/>
              <a:gd name="T40" fmla="*/ 2147483646 w 1229"/>
              <a:gd name="T41" fmla="*/ 2147483646 h 335"/>
              <a:gd name="T42" fmla="*/ 2147483646 w 1229"/>
              <a:gd name="T43" fmla="*/ 2147483646 h 335"/>
              <a:gd name="T44" fmla="*/ 2147483646 w 1229"/>
              <a:gd name="T45" fmla="*/ 2147483646 h 335"/>
              <a:gd name="T46" fmla="*/ 2147483646 w 1229"/>
              <a:gd name="T47" fmla="*/ 2147483646 h 335"/>
              <a:gd name="T48" fmla="*/ 2147483646 w 1229"/>
              <a:gd name="T49" fmla="*/ 2147483646 h 335"/>
              <a:gd name="T50" fmla="*/ 2147483646 w 1229"/>
              <a:gd name="T51" fmla="*/ 2147483646 h 335"/>
              <a:gd name="T52" fmla="*/ 2147483646 w 1229"/>
              <a:gd name="T53" fmla="*/ 2147483646 h 335"/>
              <a:gd name="T54" fmla="*/ 2147483646 w 1229"/>
              <a:gd name="T55" fmla="*/ 2147483646 h 335"/>
              <a:gd name="T56" fmla="*/ 2147483646 w 1229"/>
              <a:gd name="T57" fmla="*/ 2147483646 h 335"/>
              <a:gd name="T58" fmla="*/ 2147483646 w 1229"/>
              <a:gd name="T59" fmla="*/ 2147483646 h 335"/>
              <a:gd name="T60" fmla="*/ 0 w 1229"/>
              <a:gd name="T61" fmla="*/ 2147483646 h 335"/>
              <a:gd name="T62" fmla="*/ 2147483646 w 1229"/>
              <a:gd name="T63" fmla="*/ 2147483646 h 335"/>
              <a:gd name="T64" fmla="*/ 2147483646 w 1229"/>
              <a:gd name="T65" fmla="*/ 2147483646 h 33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29" h="335">
                <a:moveTo>
                  <a:pt x="2" y="321"/>
                </a:moveTo>
                <a:lnTo>
                  <a:pt x="46" y="290"/>
                </a:lnTo>
                <a:lnTo>
                  <a:pt x="87" y="263"/>
                </a:lnTo>
                <a:lnTo>
                  <a:pt x="168" y="221"/>
                </a:lnTo>
                <a:lnTo>
                  <a:pt x="253" y="188"/>
                </a:lnTo>
                <a:lnTo>
                  <a:pt x="353" y="159"/>
                </a:lnTo>
                <a:lnTo>
                  <a:pt x="420" y="140"/>
                </a:lnTo>
                <a:lnTo>
                  <a:pt x="478" y="121"/>
                </a:lnTo>
                <a:lnTo>
                  <a:pt x="537" y="103"/>
                </a:lnTo>
                <a:lnTo>
                  <a:pt x="604" y="88"/>
                </a:lnTo>
                <a:lnTo>
                  <a:pt x="700" y="64"/>
                </a:lnTo>
                <a:lnTo>
                  <a:pt x="799" y="36"/>
                </a:lnTo>
                <a:lnTo>
                  <a:pt x="909" y="15"/>
                </a:lnTo>
                <a:lnTo>
                  <a:pt x="1008" y="4"/>
                </a:lnTo>
                <a:lnTo>
                  <a:pt x="1220" y="0"/>
                </a:lnTo>
                <a:lnTo>
                  <a:pt x="1229" y="9"/>
                </a:lnTo>
                <a:lnTo>
                  <a:pt x="1220" y="17"/>
                </a:lnTo>
                <a:lnTo>
                  <a:pt x="1013" y="33"/>
                </a:lnTo>
                <a:lnTo>
                  <a:pt x="917" y="53"/>
                </a:lnTo>
                <a:lnTo>
                  <a:pt x="808" y="79"/>
                </a:lnTo>
                <a:lnTo>
                  <a:pt x="710" y="106"/>
                </a:lnTo>
                <a:lnTo>
                  <a:pt x="612" y="128"/>
                </a:lnTo>
                <a:lnTo>
                  <a:pt x="487" y="162"/>
                </a:lnTo>
                <a:lnTo>
                  <a:pt x="430" y="180"/>
                </a:lnTo>
                <a:lnTo>
                  <a:pt x="362" y="199"/>
                </a:lnTo>
                <a:lnTo>
                  <a:pt x="264" y="224"/>
                </a:lnTo>
                <a:lnTo>
                  <a:pt x="178" y="248"/>
                </a:lnTo>
                <a:lnTo>
                  <a:pt x="96" y="282"/>
                </a:lnTo>
                <a:lnTo>
                  <a:pt x="55" y="306"/>
                </a:lnTo>
                <a:lnTo>
                  <a:pt x="11" y="335"/>
                </a:lnTo>
                <a:lnTo>
                  <a:pt x="0" y="333"/>
                </a:lnTo>
                <a:lnTo>
                  <a:pt x="2" y="3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1" name="Freeform 107">
            <a:extLst>
              <a:ext uri="{FF2B5EF4-FFF2-40B4-BE49-F238E27FC236}">
                <a16:creationId xmlns:a16="http://schemas.microsoft.com/office/drawing/2014/main" id="{E87B62B0-3586-1E4C-BF1A-640D22F7B013}"/>
              </a:ext>
            </a:extLst>
          </p:cNvPr>
          <p:cNvSpPr>
            <a:spLocks/>
          </p:cNvSpPr>
          <p:nvPr/>
        </p:nvSpPr>
        <p:spPr bwMode="auto">
          <a:xfrm>
            <a:off x="8291602" y="2290524"/>
            <a:ext cx="39688" cy="60325"/>
          </a:xfrm>
          <a:custGeom>
            <a:avLst/>
            <a:gdLst>
              <a:gd name="T0" fmla="*/ 2147483646 w 126"/>
              <a:gd name="T1" fmla="*/ 0 h 190"/>
              <a:gd name="T2" fmla="*/ 2147483646 w 126"/>
              <a:gd name="T3" fmla="*/ 2147483646 h 190"/>
              <a:gd name="T4" fmla="*/ 2147483646 w 126"/>
              <a:gd name="T5" fmla="*/ 2147483646 h 190"/>
              <a:gd name="T6" fmla="*/ 2147483646 w 126"/>
              <a:gd name="T7" fmla="*/ 2147483646 h 190"/>
              <a:gd name="T8" fmla="*/ 2147483646 w 126"/>
              <a:gd name="T9" fmla="*/ 2147483646 h 190"/>
              <a:gd name="T10" fmla="*/ 2147483646 w 126"/>
              <a:gd name="T11" fmla="*/ 2147483646 h 190"/>
              <a:gd name="T12" fmla="*/ 2147483646 w 126"/>
              <a:gd name="T13" fmla="*/ 2147483646 h 190"/>
              <a:gd name="T14" fmla="*/ 2147483646 w 126"/>
              <a:gd name="T15" fmla="*/ 2147483646 h 190"/>
              <a:gd name="T16" fmla="*/ 2147483646 w 126"/>
              <a:gd name="T17" fmla="*/ 2147483646 h 190"/>
              <a:gd name="T18" fmla="*/ 2147483646 w 126"/>
              <a:gd name="T19" fmla="*/ 2147483646 h 190"/>
              <a:gd name="T20" fmla="*/ 2147483646 w 126"/>
              <a:gd name="T21" fmla="*/ 2147483646 h 190"/>
              <a:gd name="T22" fmla="*/ 2147483646 w 126"/>
              <a:gd name="T23" fmla="*/ 2147483646 h 190"/>
              <a:gd name="T24" fmla="*/ 2147483646 w 126"/>
              <a:gd name="T25" fmla="*/ 2147483646 h 190"/>
              <a:gd name="T26" fmla="*/ 0 w 126"/>
              <a:gd name="T27" fmla="*/ 2147483646 h 190"/>
              <a:gd name="T28" fmla="*/ 2147483646 w 126"/>
              <a:gd name="T29" fmla="*/ 0 h 190"/>
              <a:gd name="T30" fmla="*/ 2147483646 w 126"/>
              <a:gd name="T31" fmla="*/ 0 h 190"/>
              <a:gd name="T32" fmla="*/ 2147483646 w 126"/>
              <a:gd name="T33" fmla="*/ 0 h 190"/>
              <a:gd name="T34" fmla="*/ 2147483646 w 126"/>
              <a:gd name="T35" fmla="*/ 0 h 1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26" h="190">
                <a:moveTo>
                  <a:pt x="14" y="0"/>
                </a:moveTo>
                <a:lnTo>
                  <a:pt x="51" y="38"/>
                </a:lnTo>
                <a:lnTo>
                  <a:pt x="81" y="75"/>
                </a:lnTo>
                <a:lnTo>
                  <a:pt x="126" y="163"/>
                </a:lnTo>
                <a:lnTo>
                  <a:pt x="125" y="181"/>
                </a:lnTo>
                <a:lnTo>
                  <a:pt x="113" y="190"/>
                </a:lnTo>
                <a:lnTo>
                  <a:pt x="97" y="190"/>
                </a:lnTo>
                <a:lnTo>
                  <a:pt x="86" y="177"/>
                </a:lnTo>
                <a:lnTo>
                  <a:pt x="69" y="130"/>
                </a:lnTo>
                <a:lnTo>
                  <a:pt x="54" y="89"/>
                </a:lnTo>
                <a:lnTo>
                  <a:pt x="33" y="50"/>
                </a:lnTo>
                <a:lnTo>
                  <a:pt x="19" y="31"/>
                </a:lnTo>
                <a:lnTo>
                  <a:pt x="2" y="12"/>
                </a:lnTo>
                <a:lnTo>
                  <a:pt x="0" y="5"/>
                </a:lnTo>
                <a:lnTo>
                  <a:pt x="2" y="0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2" name="Freeform 108">
            <a:extLst>
              <a:ext uri="{FF2B5EF4-FFF2-40B4-BE49-F238E27FC236}">
                <a16:creationId xmlns:a16="http://schemas.microsoft.com/office/drawing/2014/main" id="{2D5C252B-DD97-D24B-A118-667665136BCB}"/>
              </a:ext>
            </a:extLst>
          </p:cNvPr>
          <p:cNvSpPr>
            <a:spLocks/>
          </p:cNvSpPr>
          <p:nvPr/>
        </p:nvSpPr>
        <p:spPr bwMode="auto">
          <a:xfrm>
            <a:off x="8264615" y="2342911"/>
            <a:ext cx="68262" cy="354013"/>
          </a:xfrm>
          <a:custGeom>
            <a:avLst/>
            <a:gdLst>
              <a:gd name="T0" fmla="*/ 2147483646 w 213"/>
              <a:gd name="T1" fmla="*/ 2147483646 h 1116"/>
              <a:gd name="T2" fmla="*/ 2147483646 w 213"/>
              <a:gd name="T3" fmla="*/ 2147483646 h 1116"/>
              <a:gd name="T4" fmla="*/ 2147483646 w 213"/>
              <a:gd name="T5" fmla="*/ 2147483646 h 1116"/>
              <a:gd name="T6" fmla="*/ 2147483646 w 213"/>
              <a:gd name="T7" fmla="*/ 2147483646 h 1116"/>
              <a:gd name="T8" fmla="*/ 2147483646 w 213"/>
              <a:gd name="T9" fmla="*/ 2147483646 h 1116"/>
              <a:gd name="T10" fmla="*/ 2147483646 w 213"/>
              <a:gd name="T11" fmla="*/ 2147483646 h 1116"/>
              <a:gd name="T12" fmla="*/ 2147483646 w 213"/>
              <a:gd name="T13" fmla="*/ 2147483646 h 1116"/>
              <a:gd name="T14" fmla="*/ 2147483646 w 213"/>
              <a:gd name="T15" fmla="*/ 2147483646 h 1116"/>
              <a:gd name="T16" fmla="*/ 2147483646 w 213"/>
              <a:gd name="T17" fmla="*/ 2147483646 h 1116"/>
              <a:gd name="T18" fmla="*/ 2147483646 w 213"/>
              <a:gd name="T19" fmla="*/ 2147483646 h 1116"/>
              <a:gd name="T20" fmla="*/ 2147483646 w 213"/>
              <a:gd name="T21" fmla="*/ 2147483646 h 1116"/>
              <a:gd name="T22" fmla="*/ 0 w 213"/>
              <a:gd name="T23" fmla="*/ 2147483646 h 1116"/>
              <a:gd name="T24" fmla="*/ 2147483646 w 213"/>
              <a:gd name="T25" fmla="*/ 2147483646 h 1116"/>
              <a:gd name="T26" fmla="*/ 2147483646 w 213"/>
              <a:gd name="T27" fmla="*/ 2147483646 h 1116"/>
              <a:gd name="T28" fmla="*/ 2147483646 w 213"/>
              <a:gd name="T29" fmla="*/ 2147483646 h 1116"/>
              <a:gd name="T30" fmla="*/ 2147483646 w 213"/>
              <a:gd name="T31" fmla="*/ 2147483646 h 1116"/>
              <a:gd name="T32" fmla="*/ 2147483646 w 213"/>
              <a:gd name="T33" fmla="*/ 2147483646 h 1116"/>
              <a:gd name="T34" fmla="*/ 2147483646 w 213"/>
              <a:gd name="T35" fmla="*/ 2147483646 h 1116"/>
              <a:gd name="T36" fmla="*/ 2147483646 w 213"/>
              <a:gd name="T37" fmla="*/ 2147483646 h 1116"/>
              <a:gd name="T38" fmla="*/ 2147483646 w 213"/>
              <a:gd name="T39" fmla="*/ 2147483646 h 1116"/>
              <a:gd name="T40" fmla="*/ 2147483646 w 213"/>
              <a:gd name="T41" fmla="*/ 2147483646 h 1116"/>
              <a:gd name="T42" fmla="*/ 2147483646 w 213"/>
              <a:gd name="T43" fmla="*/ 2147483646 h 1116"/>
              <a:gd name="T44" fmla="*/ 2147483646 w 213"/>
              <a:gd name="T45" fmla="*/ 0 h 1116"/>
              <a:gd name="T46" fmla="*/ 2147483646 w 213"/>
              <a:gd name="T47" fmla="*/ 2147483646 h 1116"/>
              <a:gd name="T48" fmla="*/ 2147483646 w 213"/>
              <a:gd name="T49" fmla="*/ 2147483646 h 1116"/>
              <a:gd name="T50" fmla="*/ 2147483646 w 213"/>
              <a:gd name="T51" fmla="*/ 2147483646 h 111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13" h="1116">
                <a:moveTo>
                  <a:pt x="213" y="21"/>
                </a:moveTo>
                <a:lnTo>
                  <a:pt x="180" y="278"/>
                </a:lnTo>
                <a:lnTo>
                  <a:pt x="165" y="359"/>
                </a:lnTo>
                <a:lnTo>
                  <a:pt x="149" y="439"/>
                </a:lnTo>
                <a:lnTo>
                  <a:pt x="135" y="505"/>
                </a:lnTo>
                <a:lnTo>
                  <a:pt x="123" y="565"/>
                </a:lnTo>
                <a:lnTo>
                  <a:pt x="101" y="676"/>
                </a:lnTo>
                <a:lnTo>
                  <a:pt x="67" y="915"/>
                </a:lnTo>
                <a:lnTo>
                  <a:pt x="42" y="1096"/>
                </a:lnTo>
                <a:lnTo>
                  <a:pt x="34" y="1112"/>
                </a:lnTo>
                <a:lnTo>
                  <a:pt x="20" y="1116"/>
                </a:lnTo>
                <a:lnTo>
                  <a:pt x="0" y="1095"/>
                </a:lnTo>
                <a:lnTo>
                  <a:pt x="11" y="1003"/>
                </a:lnTo>
                <a:lnTo>
                  <a:pt x="26" y="911"/>
                </a:lnTo>
                <a:lnTo>
                  <a:pt x="42" y="783"/>
                </a:lnTo>
                <a:lnTo>
                  <a:pt x="62" y="670"/>
                </a:lnTo>
                <a:lnTo>
                  <a:pt x="87" y="559"/>
                </a:lnTo>
                <a:lnTo>
                  <a:pt x="100" y="499"/>
                </a:lnTo>
                <a:lnTo>
                  <a:pt x="114" y="433"/>
                </a:lnTo>
                <a:lnTo>
                  <a:pt x="147" y="272"/>
                </a:lnTo>
                <a:lnTo>
                  <a:pt x="178" y="14"/>
                </a:lnTo>
                <a:lnTo>
                  <a:pt x="185" y="3"/>
                </a:lnTo>
                <a:lnTo>
                  <a:pt x="198" y="0"/>
                </a:lnTo>
                <a:lnTo>
                  <a:pt x="21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3" name="Freeform 109">
            <a:extLst>
              <a:ext uri="{FF2B5EF4-FFF2-40B4-BE49-F238E27FC236}">
                <a16:creationId xmlns:a16="http://schemas.microsoft.com/office/drawing/2014/main" id="{862D664E-9741-8648-9A75-4E46F904F102}"/>
              </a:ext>
            </a:extLst>
          </p:cNvPr>
          <p:cNvSpPr>
            <a:spLocks/>
          </p:cNvSpPr>
          <p:nvPr/>
        </p:nvSpPr>
        <p:spPr bwMode="auto">
          <a:xfrm>
            <a:off x="8247153" y="2314336"/>
            <a:ext cx="42863" cy="320675"/>
          </a:xfrm>
          <a:custGeom>
            <a:avLst/>
            <a:gdLst>
              <a:gd name="T0" fmla="*/ 2147483646 w 137"/>
              <a:gd name="T1" fmla="*/ 2147483646 h 1012"/>
              <a:gd name="T2" fmla="*/ 2147483646 w 137"/>
              <a:gd name="T3" fmla="*/ 2147483646 h 1012"/>
              <a:gd name="T4" fmla="*/ 2147483646 w 137"/>
              <a:gd name="T5" fmla="*/ 2147483646 h 1012"/>
              <a:gd name="T6" fmla="*/ 2147483646 w 137"/>
              <a:gd name="T7" fmla="*/ 2147483646 h 1012"/>
              <a:gd name="T8" fmla="*/ 2147483646 w 137"/>
              <a:gd name="T9" fmla="*/ 2147483646 h 1012"/>
              <a:gd name="T10" fmla="*/ 2147483646 w 137"/>
              <a:gd name="T11" fmla="*/ 2147483646 h 1012"/>
              <a:gd name="T12" fmla="*/ 2147483646 w 137"/>
              <a:gd name="T13" fmla="*/ 2147483646 h 1012"/>
              <a:gd name="T14" fmla="*/ 2147483646 w 137"/>
              <a:gd name="T15" fmla="*/ 2147483646 h 1012"/>
              <a:gd name="T16" fmla="*/ 2147483646 w 137"/>
              <a:gd name="T17" fmla="*/ 2147483646 h 1012"/>
              <a:gd name="T18" fmla="*/ 2147483646 w 137"/>
              <a:gd name="T19" fmla="*/ 2147483646 h 1012"/>
              <a:gd name="T20" fmla="*/ 2147483646 w 137"/>
              <a:gd name="T21" fmla="*/ 2147483646 h 1012"/>
              <a:gd name="T22" fmla="*/ 0 w 137"/>
              <a:gd name="T23" fmla="*/ 2147483646 h 1012"/>
              <a:gd name="T24" fmla="*/ 2147483646 w 137"/>
              <a:gd name="T25" fmla="*/ 2147483646 h 1012"/>
              <a:gd name="T26" fmla="*/ 2147483646 w 137"/>
              <a:gd name="T27" fmla="*/ 2147483646 h 1012"/>
              <a:gd name="T28" fmla="*/ 2147483646 w 137"/>
              <a:gd name="T29" fmla="*/ 2147483646 h 1012"/>
              <a:gd name="T30" fmla="*/ 2147483646 w 137"/>
              <a:gd name="T31" fmla="*/ 2147483646 h 1012"/>
              <a:gd name="T32" fmla="*/ 2147483646 w 137"/>
              <a:gd name="T33" fmla="*/ 2147483646 h 1012"/>
              <a:gd name="T34" fmla="*/ 2147483646 w 137"/>
              <a:gd name="T35" fmla="*/ 2147483646 h 1012"/>
              <a:gd name="T36" fmla="*/ 2147483646 w 137"/>
              <a:gd name="T37" fmla="*/ 2147483646 h 1012"/>
              <a:gd name="T38" fmla="*/ 2147483646 w 137"/>
              <a:gd name="T39" fmla="*/ 0 h 1012"/>
              <a:gd name="T40" fmla="*/ 2147483646 w 137"/>
              <a:gd name="T41" fmla="*/ 2147483646 h 1012"/>
              <a:gd name="T42" fmla="*/ 2147483646 w 137"/>
              <a:gd name="T43" fmla="*/ 2147483646 h 1012"/>
              <a:gd name="T44" fmla="*/ 2147483646 w 137"/>
              <a:gd name="T45" fmla="*/ 2147483646 h 101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37" h="1012">
                <a:moveTo>
                  <a:pt x="137" y="14"/>
                </a:moveTo>
                <a:lnTo>
                  <a:pt x="136" y="140"/>
                </a:lnTo>
                <a:lnTo>
                  <a:pt x="130" y="188"/>
                </a:lnTo>
                <a:lnTo>
                  <a:pt x="122" y="343"/>
                </a:lnTo>
                <a:lnTo>
                  <a:pt x="114" y="498"/>
                </a:lnTo>
                <a:lnTo>
                  <a:pt x="95" y="631"/>
                </a:lnTo>
                <a:lnTo>
                  <a:pt x="72" y="764"/>
                </a:lnTo>
                <a:lnTo>
                  <a:pt x="58" y="829"/>
                </a:lnTo>
                <a:lnTo>
                  <a:pt x="43" y="884"/>
                </a:lnTo>
                <a:lnTo>
                  <a:pt x="16" y="1004"/>
                </a:lnTo>
                <a:lnTo>
                  <a:pt x="6" y="1012"/>
                </a:lnTo>
                <a:lnTo>
                  <a:pt x="0" y="1001"/>
                </a:lnTo>
                <a:lnTo>
                  <a:pt x="30" y="757"/>
                </a:lnTo>
                <a:lnTo>
                  <a:pt x="71" y="495"/>
                </a:lnTo>
                <a:lnTo>
                  <a:pt x="82" y="341"/>
                </a:lnTo>
                <a:lnTo>
                  <a:pt x="92" y="186"/>
                </a:lnTo>
                <a:lnTo>
                  <a:pt x="95" y="140"/>
                </a:lnTo>
                <a:lnTo>
                  <a:pt x="109" y="15"/>
                </a:lnTo>
                <a:lnTo>
                  <a:pt x="112" y="5"/>
                </a:lnTo>
                <a:lnTo>
                  <a:pt x="122" y="0"/>
                </a:lnTo>
                <a:lnTo>
                  <a:pt x="137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4" name="Freeform 110">
            <a:extLst>
              <a:ext uri="{FF2B5EF4-FFF2-40B4-BE49-F238E27FC236}">
                <a16:creationId xmlns:a16="http://schemas.microsoft.com/office/drawing/2014/main" id="{4F4E2B13-312F-D140-85BA-B6496AD271BE}"/>
              </a:ext>
            </a:extLst>
          </p:cNvPr>
          <p:cNvSpPr>
            <a:spLocks/>
          </p:cNvSpPr>
          <p:nvPr/>
        </p:nvSpPr>
        <p:spPr bwMode="auto">
          <a:xfrm>
            <a:off x="7886790" y="2398473"/>
            <a:ext cx="76200" cy="298450"/>
          </a:xfrm>
          <a:custGeom>
            <a:avLst/>
            <a:gdLst>
              <a:gd name="T0" fmla="*/ 2147483646 w 236"/>
              <a:gd name="T1" fmla="*/ 2147483646 h 941"/>
              <a:gd name="T2" fmla="*/ 2147483646 w 236"/>
              <a:gd name="T3" fmla="*/ 2147483646 h 941"/>
              <a:gd name="T4" fmla="*/ 2147483646 w 236"/>
              <a:gd name="T5" fmla="*/ 2147483646 h 941"/>
              <a:gd name="T6" fmla="*/ 2147483646 w 236"/>
              <a:gd name="T7" fmla="*/ 2147483646 h 941"/>
              <a:gd name="T8" fmla="*/ 2147483646 w 236"/>
              <a:gd name="T9" fmla="*/ 2147483646 h 941"/>
              <a:gd name="T10" fmla="*/ 2147483646 w 236"/>
              <a:gd name="T11" fmla="*/ 2147483646 h 941"/>
              <a:gd name="T12" fmla="*/ 2147483646 w 236"/>
              <a:gd name="T13" fmla="*/ 2147483646 h 941"/>
              <a:gd name="T14" fmla="*/ 2147483646 w 236"/>
              <a:gd name="T15" fmla="*/ 2147483646 h 941"/>
              <a:gd name="T16" fmla="*/ 2147483646 w 236"/>
              <a:gd name="T17" fmla="*/ 2147483646 h 941"/>
              <a:gd name="T18" fmla="*/ 2147483646 w 236"/>
              <a:gd name="T19" fmla="*/ 2147483646 h 941"/>
              <a:gd name="T20" fmla="*/ 2147483646 w 236"/>
              <a:gd name="T21" fmla="*/ 2147483646 h 941"/>
              <a:gd name="T22" fmla="*/ 2147483646 w 236"/>
              <a:gd name="T23" fmla="*/ 2147483646 h 941"/>
              <a:gd name="T24" fmla="*/ 2147483646 w 236"/>
              <a:gd name="T25" fmla="*/ 2147483646 h 941"/>
              <a:gd name="T26" fmla="*/ 2147483646 w 236"/>
              <a:gd name="T27" fmla="*/ 2147483646 h 941"/>
              <a:gd name="T28" fmla="*/ 2147483646 w 236"/>
              <a:gd name="T29" fmla="*/ 2147483646 h 941"/>
              <a:gd name="T30" fmla="*/ 2147483646 w 236"/>
              <a:gd name="T31" fmla="*/ 2147483646 h 941"/>
              <a:gd name="T32" fmla="*/ 2147483646 w 236"/>
              <a:gd name="T33" fmla="*/ 2147483646 h 941"/>
              <a:gd name="T34" fmla="*/ 2147483646 w 236"/>
              <a:gd name="T35" fmla="*/ 2147483646 h 941"/>
              <a:gd name="T36" fmla="*/ 2147483646 w 236"/>
              <a:gd name="T37" fmla="*/ 2147483646 h 941"/>
              <a:gd name="T38" fmla="*/ 2147483646 w 236"/>
              <a:gd name="T39" fmla="*/ 2147483646 h 941"/>
              <a:gd name="T40" fmla="*/ 2147483646 w 236"/>
              <a:gd name="T41" fmla="*/ 2147483646 h 941"/>
              <a:gd name="T42" fmla="*/ 2147483646 w 236"/>
              <a:gd name="T43" fmla="*/ 2147483646 h 941"/>
              <a:gd name="T44" fmla="*/ 0 w 236"/>
              <a:gd name="T45" fmla="*/ 2147483646 h 941"/>
              <a:gd name="T46" fmla="*/ 2147483646 w 236"/>
              <a:gd name="T47" fmla="*/ 0 h 941"/>
              <a:gd name="T48" fmla="*/ 2147483646 w 236"/>
              <a:gd name="T49" fmla="*/ 2147483646 h 941"/>
              <a:gd name="T50" fmla="*/ 2147483646 w 236"/>
              <a:gd name="T51" fmla="*/ 2147483646 h 941"/>
              <a:gd name="T52" fmla="*/ 2147483646 w 236"/>
              <a:gd name="T53" fmla="*/ 2147483646 h 94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36" h="941">
                <a:moveTo>
                  <a:pt x="17" y="7"/>
                </a:moveTo>
                <a:lnTo>
                  <a:pt x="31" y="131"/>
                </a:lnTo>
                <a:lnTo>
                  <a:pt x="41" y="186"/>
                </a:lnTo>
                <a:lnTo>
                  <a:pt x="54" y="238"/>
                </a:lnTo>
                <a:lnTo>
                  <a:pt x="70" y="291"/>
                </a:lnTo>
                <a:lnTo>
                  <a:pt x="87" y="345"/>
                </a:lnTo>
                <a:lnTo>
                  <a:pt x="105" y="402"/>
                </a:lnTo>
                <a:lnTo>
                  <a:pt x="126" y="464"/>
                </a:lnTo>
                <a:lnTo>
                  <a:pt x="187" y="721"/>
                </a:lnTo>
                <a:lnTo>
                  <a:pt x="234" y="909"/>
                </a:lnTo>
                <a:lnTo>
                  <a:pt x="236" y="922"/>
                </a:lnTo>
                <a:lnTo>
                  <a:pt x="228" y="941"/>
                </a:lnTo>
                <a:lnTo>
                  <a:pt x="210" y="935"/>
                </a:lnTo>
                <a:lnTo>
                  <a:pt x="199" y="920"/>
                </a:lnTo>
                <a:lnTo>
                  <a:pt x="190" y="869"/>
                </a:lnTo>
                <a:lnTo>
                  <a:pt x="179" y="824"/>
                </a:lnTo>
                <a:lnTo>
                  <a:pt x="167" y="780"/>
                </a:lnTo>
                <a:lnTo>
                  <a:pt x="153" y="731"/>
                </a:lnTo>
                <a:lnTo>
                  <a:pt x="100" y="473"/>
                </a:lnTo>
                <a:lnTo>
                  <a:pt x="80" y="410"/>
                </a:lnTo>
                <a:lnTo>
                  <a:pt x="63" y="351"/>
                </a:lnTo>
                <a:lnTo>
                  <a:pt x="34" y="244"/>
                </a:lnTo>
                <a:lnTo>
                  <a:pt x="0" y="8"/>
                </a:lnTo>
                <a:lnTo>
                  <a:pt x="7" y="0"/>
                </a:lnTo>
                <a:lnTo>
                  <a:pt x="17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5" name="Freeform 111">
            <a:extLst>
              <a:ext uri="{FF2B5EF4-FFF2-40B4-BE49-F238E27FC236}">
                <a16:creationId xmlns:a16="http://schemas.microsoft.com/office/drawing/2014/main" id="{45744927-991A-7540-B117-CEFBE6FDADEE}"/>
              </a:ext>
            </a:extLst>
          </p:cNvPr>
          <p:cNvSpPr>
            <a:spLocks/>
          </p:cNvSpPr>
          <p:nvPr/>
        </p:nvSpPr>
        <p:spPr bwMode="auto">
          <a:xfrm>
            <a:off x="7969340" y="2698511"/>
            <a:ext cx="246062" cy="15875"/>
          </a:xfrm>
          <a:custGeom>
            <a:avLst/>
            <a:gdLst>
              <a:gd name="T0" fmla="*/ 2147483646 w 773"/>
              <a:gd name="T1" fmla="*/ 2147483646 h 49"/>
              <a:gd name="T2" fmla="*/ 2147483646 w 773"/>
              <a:gd name="T3" fmla="*/ 2147483646 h 49"/>
              <a:gd name="T4" fmla="*/ 2147483646 w 773"/>
              <a:gd name="T5" fmla="*/ 0 h 49"/>
              <a:gd name="T6" fmla="*/ 2147483646 w 773"/>
              <a:gd name="T7" fmla="*/ 2147483646 h 49"/>
              <a:gd name="T8" fmla="*/ 2147483646 w 773"/>
              <a:gd name="T9" fmla="*/ 2147483646 h 49"/>
              <a:gd name="T10" fmla="*/ 2147483646 w 773"/>
              <a:gd name="T11" fmla="*/ 2147483646 h 49"/>
              <a:gd name="T12" fmla="*/ 2147483646 w 773"/>
              <a:gd name="T13" fmla="*/ 2147483646 h 49"/>
              <a:gd name="T14" fmla="*/ 2147483646 w 773"/>
              <a:gd name="T15" fmla="*/ 2147483646 h 49"/>
              <a:gd name="T16" fmla="*/ 2147483646 w 773"/>
              <a:gd name="T17" fmla="*/ 2147483646 h 49"/>
              <a:gd name="T18" fmla="*/ 2147483646 w 773"/>
              <a:gd name="T19" fmla="*/ 2147483646 h 49"/>
              <a:gd name="T20" fmla="*/ 2147483646 w 773"/>
              <a:gd name="T21" fmla="*/ 2147483646 h 49"/>
              <a:gd name="T22" fmla="*/ 2147483646 w 773"/>
              <a:gd name="T23" fmla="*/ 2147483646 h 49"/>
              <a:gd name="T24" fmla="*/ 0 w 773"/>
              <a:gd name="T25" fmla="*/ 2147483646 h 49"/>
              <a:gd name="T26" fmla="*/ 2147483646 w 773"/>
              <a:gd name="T27" fmla="*/ 2147483646 h 49"/>
              <a:gd name="T28" fmla="*/ 2147483646 w 773"/>
              <a:gd name="T29" fmla="*/ 2147483646 h 49"/>
              <a:gd name="T30" fmla="*/ 2147483646 w 773"/>
              <a:gd name="T31" fmla="*/ 2147483646 h 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73" h="49">
                <a:moveTo>
                  <a:pt x="9" y="5"/>
                </a:moveTo>
                <a:lnTo>
                  <a:pt x="111" y="8"/>
                </a:lnTo>
                <a:lnTo>
                  <a:pt x="214" y="0"/>
                </a:lnTo>
                <a:lnTo>
                  <a:pt x="752" y="6"/>
                </a:lnTo>
                <a:lnTo>
                  <a:pt x="768" y="13"/>
                </a:lnTo>
                <a:lnTo>
                  <a:pt x="773" y="28"/>
                </a:lnTo>
                <a:lnTo>
                  <a:pt x="768" y="42"/>
                </a:lnTo>
                <a:lnTo>
                  <a:pt x="752" y="49"/>
                </a:lnTo>
                <a:lnTo>
                  <a:pt x="483" y="42"/>
                </a:lnTo>
                <a:lnTo>
                  <a:pt x="214" y="36"/>
                </a:lnTo>
                <a:lnTo>
                  <a:pt x="109" y="35"/>
                </a:lnTo>
                <a:lnTo>
                  <a:pt x="6" y="22"/>
                </a:lnTo>
                <a:lnTo>
                  <a:pt x="0" y="11"/>
                </a:lnTo>
                <a:lnTo>
                  <a:pt x="9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6" name="Freeform 112">
            <a:extLst>
              <a:ext uri="{FF2B5EF4-FFF2-40B4-BE49-F238E27FC236}">
                <a16:creationId xmlns:a16="http://schemas.microsoft.com/office/drawing/2014/main" id="{4C1BA3AC-9E4E-C749-8E7E-F001F237E8D5}"/>
              </a:ext>
            </a:extLst>
          </p:cNvPr>
          <p:cNvSpPr>
            <a:spLocks/>
          </p:cNvSpPr>
          <p:nvPr/>
        </p:nvSpPr>
        <p:spPr bwMode="auto">
          <a:xfrm>
            <a:off x="8220166" y="2698511"/>
            <a:ext cx="47625" cy="17463"/>
          </a:xfrm>
          <a:custGeom>
            <a:avLst/>
            <a:gdLst>
              <a:gd name="T0" fmla="*/ 2147483646 w 147"/>
              <a:gd name="T1" fmla="*/ 2147483646 h 53"/>
              <a:gd name="T2" fmla="*/ 2147483646 w 147"/>
              <a:gd name="T3" fmla="*/ 2147483646 h 53"/>
              <a:gd name="T4" fmla="*/ 2147483646 w 147"/>
              <a:gd name="T5" fmla="*/ 0 h 53"/>
              <a:gd name="T6" fmla="*/ 2147483646 w 147"/>
              <a:gd name="T7" fmla="*/ 2147483646 h 53"/>
              <a:gd name="T8" fmla="*/ 2147483646 w 147"/>
              <a:gd name="T9" fmla="*/ 2147483646 h 53"/>
              <a:gd name="T10" fmla="*/ 2147483646 w 147"/>
              <a:gd name="T11" fmla="*/ 2147483646 h 53"/>
              <a:gd name="T12" fmla="*/ 2147483646 w 147"/>
              <a:gd name="T13" fmla="*/ 2147483646 h 53"/>
              <a:gd name="T14" fmla="*/ 2147483646 w 147"/>
              <a:gd name="T15" fmla="*/ 2147483646 h 53"/>
              <a:gd name="T16" fmla="*/ 0 w 147"/>
              <a:gd name="T17" fmla="*/ 2147483646 h 53"/>
              <a:gd name="T18" fmla="*/ 2147483646 w 147"/>
              <a:gd name="T19" fmla="*/ 2147483646 h 53"/>
              <a:gd name="T20" fmla="*/ 2147483646 w 147"/>
              <a:gd name="T21" fmla="*/ 2147483646 h 53"/>
              <a:gd name="T22" fmla="*/ 2147483646 w 147"/>
              <a:gd name="T23" fmla="*/ 2147483646 h 53"/>
              <a:gd name="T24" fmla="*/ 2147483646 w 147"/>
              <a:gd name="T25" fmla="*/ 2147483646 h 5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7" h="53">
                <a:moveTo>
                  <a:pt x="15" y="22"/>
                </a:moveTo>
                <a:lnTo>
                  <a:pt x="58" y="14"/>
                </a:lnTo>
                <a:lnTo>
                  <a:pt x="136" y="0"/>
                </a:lnTo>
                <a:lnTo>
                  <a:pt x="147" y="4"/>
                </a:lnTo>
                <a:lnTo>
                  <a:pt x="141" y="16"/>
                </a:lnTo>
                <a:lnTo>
                  <a:pt x="104" y="33"/>
                </a:lnTo>
                <a:lnTo>
                  <a:pt x="68" y="51"/>
                </a:lnTo>
                <a:lnTo>
                  <a:pt x="15" y="53"/>
                </a:lnTo>
                <a:lnTo>
                  <a:pt x="0" y="38"/>
                </a:lnTo>
                <a:lnTo>
                  <a:pt x="3" y="28"/>
                </a:lnTo>
                <a:lnTo>
                  <a:pt x="15" y="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7" name="Freeform 113">
            <a:extLst>
              <a:ext uri="{FF2B5EF4-FFF2-40B4-BE49-F238E27FC236}">
                <a16:creationId xmlns:a16="http://schemas.microsoft.com/office/drawing/2014/main" id="{F270F713-B1F8-6249-98DD-39C7C5AB7B45}"/>
              </a:ext>
            </a:extLst>
          </p:cNvPr>
          <p:cNvSpPr>
            <a:spLocks/>
          </p:cNvSpPr>
          <p:nvPr/>
        </p:nvSpPr>
        <p:spPr bwMode="auto">
          <a:xfrm>
            <a:off x="7994740" y="2703273"/>
            <a:ext cx="36512" cy="49212"/>
          </a:xfrm>
          <a:custGeom>
            <a:avLst/>
            <a:gdLst>
              <a:gd name="T0" fmla="*/ 2147483646 w 117"/>
              <a:gd name="T1" fmla="*/ 2147483646 h 159"/>
              <a:gd name="T2" fmla="*/ 2147483646 w 117"/>
              <a:gd name="T3" fmla="*/ 2147483646 h 159"/>
              <a:gd name="T4" fmla="*/ 2147483646 w 117"/>
              <a:gd name="T5" fmla="*/ 2147483646 h 159"/>
              <a:gd name="T6" fmla="*/ 2147483646 w 117"/>
              <a:gd name="T7" fmla="*/ 2147483646 h 159"/>
              <a:gd name="T8" fmla="*/ 2147483646 w 117"/>
              <a:gd name="T9" fmla="*/ 2147483646 h 159"/>
              <a:gd name="T10" fmla="*/ 2147483646 w 117"/>
              <a:gd name="T11" fmla="*/ 2147483646 h 159"/>
              <a:gd name="T12" fmla="*/ 2147483646 w 117"/>
              <a:gd name="T13" fmla="*/ 2147483646 h 159"/>
              <a:gd name="T14" fmla="*/ 0 w 117"/>
              <a:gd name="T15" fmla="*/ 2147483646 h 159"/>
              <a:gd name="T16" fmla="*/ 2147483646 w 117"/>
              <a:gd name="T17" fmla="*/ 2147483646 h 159"/>
              <a:gd name="T18" fmla="*/ 2147483646 w 117"/>
              <a:gd name="T19" fmla="*/ 2147483646 h 159"/>
              <a:gd name="T20" fmla="*/ 2147483646 w 117"/>
              <a:gd name="T21" fmla="*/ 2147483646 h 159"/>
              <a:gd name="T22" fmla="*/ 2147483646 w 117"/>
              <a:gd name="T23" fmla="*/ 2147483646 h 159"/>
              <a:gd name="T24" fmla="*/ 2147483646 w 117"/>
              <a:gd name="T25" fmla="*/ 2147483646 h 159"/>
              <a:gd name="T26" fmla="*/ 2147483646 w 117"/>
              <a:gd name="T27" fmla="*/ 0 h 159"/>
              <a:gd name="T28" fmla="*/ 2147483646 w 117"/>
              <a:gd name="T29" fmla="*/ 2147483646 h 159"/>
              <a:gd name="T30" fmla="*/ 2147483646 w 117"/>
              <a:gd name="T31" fmla="*/ 2147483646 h 159"/>
              <a:gd name="T32" fmla="*/ 2147483646 w 117"/>
              <a:gd name="T33" fmla="*/ 2147483646 h 15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17" h="159">
                <a:moveTo>
                  <a:pt x="95" y="10"/>
                </a:moveTo>
                <a:lnTo>
                  <a:pt x="117" y="55"/>
                </a:lnTo>
                <a:lnTo>
                  <a:pt x="116" y="69"/>
                </a:lnTo>
                <a:lnTo>
                  <a:pt x="98" y="103"/>
                </a:lnTo>
                <a:lnTo>
                  <a:pt x="75" y="127"/>
                </a:lnTo>
                <a:lnTo>
                  <a:pt x="45" y="144"/>
                </a:lnTo>
                <a:lnTo>
                  <a:pt x="11" y="159"/>
                </a:lnTo>
                <a:lnTo>
                  <a:pt x="0" y="155"/>
                </a:lnTo>
                <a:lnTo>
                  <a:pt x="4" y="144"/>
                </a:lnTo>
                <a:lnTo>
                  <a:pt x="47" y="111"/>
                </a:lnTo>
                <a:lnTo>
                  <a:pt x="72" y="62"/>
                </a:lnTo>
                <a:lnTo>
                  <a:pt x="57" y="26"/>
                </a:lnTo>
                <a:lnTo>
                  <a:pt x="57" y="10"/>
                </a:lnTo>
                <a:lnTo>
                  <a:pt x="68" y="0"/>
                </a:lnTo>
                <a:lnTo>
                  <a:pt x="95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8" name="Freeform 114">
            <a:extLst>
              <a:ext uri="{FF2B5EF4-FFF2-40B4-BE49-F238E27FC236}">
                <a16:creationId xmlns:a16="http://schemas.microsoft.com/office/drawing/2014/main" id="{710A32D3-0C9B-BF46-919B-43DDB13E6F76}"/>
              </a:ext>
            </a:extLst>
          </p:cNvPr>
          <p:cNvSpPr>
            <a:spLocks/>
          </p:cNvSpPr>
          <p:nvPr/>
        </p:nvSpPr>
        <p:spPr bwMode="auto">
          <a:xfrm>
            <a:off x="7972515" y="2749311"/>
            <a:ext cx="19050" cy="22225"/>
          </a:xfrm>
          <a:custGeom>
            <a:avLst/>
            <a:gdLst>
              <a:gd name="T0" fmla="*/ 2147483646 w 57"/>
              <a:gd name="T1" fmla="*/ 2147483646 h 73"/>
              <a:gd name="T2" fmla="*/ 0 w 57"/>
              <a:gd name="T3" fmla="*/ 2147483646 h 73"/>
              <a:gd name="T4" fmla="*/ 2147483646 w 57"/>
              <a:gd name="T5" fmla="*/ 2147483646 h 73"/>
              <a:gd name="T6" fmla="*/ 2147483646 w 57"/>
              <a:gd name="T7" fmla="*/ 2147483646 h 73"/>
              <a:gd name="T8" fmla="*/ 2147483646 w 57"/>
              <a:gd name="T9" fmla="*/ 0 h 73"/>
              <a:gd name="T10" fmla="*/ 2147483646 w 57"/>
              <a:gd name="T11" fmla="*/ 2147483646 h 73"/>
              <a:gd name="T12" fmla="*/ 2147483646 w 57"/>
              <a:gd name="T13" fmla="*/ 2147483646 h 73"/>
              <a:gd name="T14" fmla="*/ 2147483646 w 57"/>
              <a:gd name="T15" fmla="*/ 2147483646 h 73"/>
              <a:gd name="T16" fmla="*/ 2147483646 w 57"/>
              <a:gd name="T17" fmla="*/ 2147483646 h 73"/>
              <a:gd name="T18" fmla="*/ 2147483646 w 57"/>
              <a:gd name="T19" fmla="*/ 2147483646 h 73"/>
              <a:gd name="T20" fmla="*/ 2147483646 w 57"/>
              <a:gd name="T21" fmla="*/ 2147483646 h 73"/>
              <a:gd name="T22" fmla="*/ 2147483646 w 57"/>
              <a:gd name="T23" fmla="*/ 2147483646 h 73"/>
              <a:gd name="T24" fmla="*/ 2147483646 w 57"/>
              <a:gd name="T25" fmla="*/ 2147483646 h 7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" h="73">
                <a:moveTo>
                  <a:pt x="16" y="69"/>
                </a:moveTo>
                <a:lnTo>
                  <a:pt x="0" y="45"/>
                </a:lnTo>
                <a:lnTo>
                  <a:pt x="2" y="32"/>
                </a:lnTo>
                <a:lnTo>
                  <a:pt x="22" y="14"/>
                </a:lnTo>
                <a:lnTo>
                  <a:pt x="44" y="0"/>
                </a:lnTo>
                <a:lnTo>
                  <a:pt x="57" y="3"/>
                </a:lnTo>
                <a:lnTo>
                  <a:pt x="54" y="16"/>
                </a:lnTo>
                <a:lnTo>
                  <a:pt x="30" y="43"/>
                </a:lnTo>
                <a:lnTo>
                  <a:pt x="34" y="59"/>
                </a:lnTo>
                <a:lnTo>
                  <a:pt x="30" y="73"/>
                </a:lnTo>
                <a:lnTo>
                  <a:pt x="16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19" name="Freeform 115">
            <a:extLst>
              <a:ext uri="{FF2B5EF4-FFF2-40B4-BE49-F238E27FC236}">
                <a16:creationId xmlns:a16="http://schemas.microsoft.com/office/drawing/2014/main" id="{95EB1289-92EF-5049-AECE-D4ECA1950997}"/>
              </a:ext>
            </a:extLst>
          </p:cNvPr>
          <p:cNvSpPr>
            <a:spLocks/>
          </p:cNvSpPr>
          <p:nvPr/>
        </p:nvSpPr>
        <p:spPr bwMode="auto">
          <a:xfrm>
            <a:off x="8177303" y="2701685"/>
            <a:ext cx="55563" cy="33338"/>
          </a:xfrm>
          <a:custGeom>
            <a:avLst/>
            <a:gdLst>
              <a:gd name="T0" fmla="*/ 2147483646 w 172"/>
              <a:gd name="T1" fmla="*/ 2147483646 h 105"/>
              <a:gd name="T2" fmla="*/ 2147483646 w 172"/>
              <a:gd name="T3" fmla="*/ 2147483646 h 105"/>
              <a:gd name="T4" fmla="*/ 2147483646 w 172"/>
              <a:gd name="T5" fmla="*/ 2147483646 h 105"/>
              <a:gd name="T6" fmla="*/ 2147483646 w 172"/>
              <a:gd name="T7" fmla="*/ 2147483646 h 105"/>
              <a:gd name="T8" fmla="*/ 2147483646 w 172"/>
              <a:gd name="T9" fmla="*/ 2147483646 h 105"/>
              <a:gd name="T10" fmla="*/ 2147483646 w 172"/>
              <a:gd name="T11" fmla="*/ 2147483646 h 105"/>
              <a:gd name="T12" fmla="*/ 2147483646 w 172"/>
              <a:gd name="T13" fmla="*/ 2147483646 h 105"/>
              <a:gd name="T14" fmla="*/ 2147483646 w 172"/>
              <a:gd name="T15" fmla="*/ 2147483646 h 105"/>
              <a:gd name="T16" fmla="*/ 2147483646 w 172"/>
              <a:gd name="T17" fmla="*/ 2147483646 h 105"/>
              <a:gd name="T18" fmla="*/ 2147483646 w 172"/>
              <a:gd name="T19" fmla="*/ 2147483646 h 105"/>
              <a:gd name="T20" fmla="*/ 2147483646 w 172"/>
              <a:gd name="T21" fmla="*/ 2147483646 h 105"/>
              <a:gd name="T22" fmla="*/ 0 w 172"/>
              <a:gd name="T23" fmla="*/ 2147483646 h 105"/>
              <a:gd name="T24" fmla="*/ 2147483646 w 172"/>
              <a:gd name="T25" fmla="*/ 2147483646 h 105"/>
              <a:gd name="T26" fmla="*/ 2147483646 w 172"/>
              <a:gd name="T27" fmla="*/ 0 h 105"/>
              <a:gd name="T28" fmla="*/ 2147483646 w 172"/>
              <a:gd name="T29" fmla="*/ 2147483646 h 105"/>
              <a:gd name="T30" fmla="*/ 2147483646 w 172"/>
              <a:gd name="T31" fmla="*/ 2147483646 h 105"/>
              <a:gd name="T32" fmla="*/ 2147483646 w 172"/>
              <a:gd name="T33" fmla="*/ 2147483646 h 10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72" h="105">
                <a:moveTo>
                  <a:pt x="38" y="16"/>
                </a:moveTo>
                <a:lnTo>
                  <a:pt x="43" y="36"/>
                </a:lnTo>
                <a:lnTo>
                  <a:pt x="54" y="50"/>
                </a:lnTo>
                <a:lnTo>
                  <a:pt x="69" y="60"/>
                </a:lnTo>
                <a:lnTo>
                  <a:pt x="86" y="70"/>
                </a:lnTo>
                <a:lnTo>
                  <a:pt x="162" y="72"/>
                </a:lnTo>
                <a:lnTo>
                  <a:pt x="172" y="80"/>
                </a:lnTo>
                <a:lnTo>
                  <a:pt x="165" y="88"/>
                </a:lnTo>
                <a:lnTo>
                  <a:pt x="121" y="99"/>
                </a:lnTo>
                <a:lnTo>
                  <a:pt x="79" y="105"/>
                </a:lnTo>
                <a:lnTo>
                  <a:pt x="27" y="73"/>
                </a:lnTo>
                <a:lnTo>
                  <a:pt x="0" y="21"/>
                </a:lnTo>
                <a:lnTo>
                  <a:pt x="5" y="6"/>
                </a:lnTo>
                <a:lnTo>
                  <a:pt x="18" y="0"/>
                </a:lnTo>
                <a:lnTo>
                  <a:pt x="38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0" name="Freeform 116">
            <a:extLst>
              <a:ext uri="{FF2B5EF4-FFF2-40B4-BE49-F238E27FC236}">
                <a16:creationId xmlns:a16="http://schemas.microsoft.com/office/drawing/2014/main" id="{4E69C154-1712-9946-8C57-DF395D41C274}"/>
              </a:ext>
            </a:extLst>
          </p:cNvPr>
          <p:cNvSpPr>
            <a:spLocks/>
          </p:cNvSpPr>
          <p:nvPr/>
        </p:nvSpPr>
        <p:spPr bwMode="auto">
          <a:xfrm>
            <a:off x="8239216" y="2725498"/>
            <a:ext cx="9525" cy="30162"/>
          </a:xfrm>
          <a:custGeom>
            <a:avLst/>
            <a:gdLst>
              <a:gd name="T0" fmla="*/ 2147483646 w 28"/>
              <a:gd name="T1" fmla="*/ 2147483646 h 95"/>
              <a:gd name="T2" fmla="*/ 2147483646 w 28"/>
              <a:gd name="T3" fmla="*/ 2147483646 h 95"/>
              <a:gd name="T4" fmla="*/ 2147483646 w 28"/>
              <a:gd name="T5" fmla="*/ 2147483646 h 95"/>
              <a:gd name="T6" fmla="*/ 2147483646 w 28"/>
              <a:gd name="T7" fmla="*/ 2147483646 h 95"/>
              <a:gd name="T8" fmla="*/ 2147483646 w 28"/>
              <a:gd name="T9" fmla="*/ 2147483646 h 95"/>
              <a:gd name="T10" fmla="*/ 0 w 28"/>
              <a:gd name="T11" fmla="*/ 2147483646 h 95"/>
              <a:gd name="T12" fmla="*/ 2147483646 w 28"/>
              <a:gd name="T13" fmla="*/ 2147483646 h 95"/>
              <a:gd name="T14" fmla="*/ 2147483646 w 28"/>
              <a:gd name="T15" fmla="*/ 0 h 95"/>
              <a:gd name="T16" fmla="*/ 2147483646 w 28"/>
              <a:gd name="T17" fmla="*/ 2147483646 h 95"/>
              <a:gd name="T18" fmla="*/ 2147483646 w 28"/>
              <a:gd name="T19" fmla="*/ 2147483646 h 95"/>
              <a:gd name="T20" fmla="*/ 2147483646 w 28"/>
              <a:gd name="T21" fmla="*/ 2147483646 h 9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95">
                <a:moveTo>
                  <a:pt x="25" y="10"/>
                </a:moveTo>
                <a:lnTo>
                  <a:pt x="28" y="40"/>
                </a:lnTo>
                <a:lnTo>
                  <a:pt x="23" y="86"/>
                </a:lnTo>
                <a:lnTo>
                  <a:pt x="14" y="95"/>
                </a:lnTo>
                <a:lnTo>
                  <a:pt x="6" y="86"/>
                </a:lnTo>
                <a:lnTo>
                  <a:pt x="0" y="40"/>
                </a:lnTo>
                <a:lnTo>
                  <a:pt x="3" y="10"/>
                </a:lnTo>
                <a:lnTo>
                  <a:pt x="14" y="0"/>
                </a:lnTo>
                <a:lnTo>
                  <a:pt x="25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1" name="Freeform 117">
            <a:extLst>
              <a:ext uri="{FF2B5EF4-FFF2-40B4-BE49-F238E27FC236}">
                <a16:creationId xmlns:a16="http://schemas.microsoft.com/office/drawing/2014/main" id="{DEF01D21-A88B-7048-B5F5-73810BA1FC37}"/>
              </a:ext>
            </a:extLst>
          </p:cNvPr>
          <p:cNvSpPr>
            <a:spLocks/>
          </p:cNvSpPr>
          <p:nvPr/>
        </p:nvSpPr>
        <p:spPr bwMode="auto">
          <a:xfrm>
            <a:off x="7989978" y="2663585"/>
            <a:ext cx="11113" cy="25400"/>
          </a:xfrm>
          <a:custGeom>
            <a:avLst/>
            <a:gdLst>
              <a:gd name="T0" fmla="*/ 2147483646 w 37"/>
              <a:gd name="T1" fmla="*/ 2147483646 h 79"/>
              <a:gd name="T2" fmla="*/ 2147483646 w 37"/>
              <a:gd name="T3" fmla="*/ 2147483646 h 79"/>
              <a:gd name="T4" fmla="*/ 2147483646 w 37"/>
              <a:gd name="T5" fmla="*/ 2147483646 h 79"/>
              <a:gd name="T6" fmla="*/ 2147483646 w 37"/>
              <a:gd name="T7" fmla="*/ 2147483646 h 79"/>
              <a:gd name="T8" fmla="*/ 0 w 37"/>
              <a:gd name="T9" fmla="*/ 2147483646 h 79"/>
              <a:gd name="T10" fmla="*/ 2147483646 w 37"/>
              <a:gd name="T11" fmla="*/ 2147483646 h 79"/>
              <a:gd name="T12" fmla="*/ 2147483646 w 37"/>
              <a:gd name="T13" fmla="*/ 0 h 79"/>
              <a:gd name="T14" fmla="*/ 2147483646 w 37"/>
              <a:gd name="T15" fmla="*/ 2147483646 h 79"/>
              <a:gd name="T16" fmla="*/ 2147483646 w 37"/>
              <a:gd name="T17" fmla="*/ 2147483646 h 79"/>
              <a:gd name="T18" fmla="*/ 2147483646 w 37"/>
              <a:gd name="T19" fmla="*/ 2147483646 h 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7" h="79">
                <a:moveTo>
                  <a:pt x="29" y="15"/>
                </a:moveTo>
                <a:lnTo>
                  <a:pt x="37" y="68"/>
                </a:lnTo>
                <a:lnTo>
                  <a:pt x="32" y="79"/>
                </a:lnTo>
                <a:lnTo>
                  <a:pt x="21" y="75"/>
                </a:lnTo>
                <a:lnTo>
                  <a:pt x="0" y="17"/>
                </a:lnTo>
                <a:lnTo>
                  <a:pt x="3" y="4"/>
                </a:lnTo>
                <a:lnTo>
                  <a:pt x="11" y="0"/>
                </a:lnTo>
                <a:lnTo>
                  <a:pt x="29" y="1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2" name="Freeform 118">
            <a:extLst>
              <a:ext uri="{FF2B5EF4-FFF2-40B4-BE49-F238E27FC236}">
                <a16:creationId xmlns:a16="http://schemas.microsoft.com/office/drawing/2014/main" id="{A4A19F90-DADD-474D-9930-77BD33D6F661}"/>
              </a:ext>
            </a:extLst>
          </p:cNvPr>
          <p:cNvSpPr>
            <a:spLocks/>
          </p:cNvSpPr>
          <p:nvPr/>
        </p:nvSpPr>
        <p:spPr bwMode="auto">
          <a:xfrm>
            <a:off x="7991565" y="2649299"/>
            <a:ext cx="215900" cy="20637"/>
          </a:xfrm>
          <a:custGeom>
            <a:avLst/>
            <a:gdLst>
              <a:gd name="T0" fmla="*/ 2147483646 w 683"/>
              <a:gd name="T1" fmla="*/ 2147483646 h 68"/>
              <a:gd name="T2" fmla="*/ 2147483646 w 683"/>
              <a:gd name="T3" fmla="*/ 2147483646 h 68"/>
              <a:gd name="T4" fmla="*/ 2147483646 w 683"/>
              <a:gd name="T5" fmla="*/ 2147483646 h 68"/>
              <a:gd name="T6" fmla="*/ 2147483646 w 683"/>
              <a:gd name="T7" fmla="*/ 0 h 68"/>
              <a:gd name="T8" fmla="*/ 2147483646 w 683"/>
              <a:gd name="T9" fmla="*/ 2147483646 h 68"/>
              <a:gd name="T10" fmla="*/ 2147483646 w 683"/>
              <a:gd name="T11" fmla="*/ 2147483646 h 68"/>
              <a:gd name="T12" fmla="*/ 2147483646 w 683"/>
              <a:gd name="T13" fmla="*/ 2147483646 h 68"/>
              <a:gd name="T14" fmla="*/ 2147483646 w 683"/>
              <a:gd name="T15" fmla="*/ 2147483646 h 68"/>
              <a:gd name="T16" fmla="*/ 2147483646 w 683"/>
              <a:gd name="T17" fmla="*/ 2147483646 h 68"/>
              <a:gd name="T18" fmla="*/ 2147483646 w 683"/>
              <a:gd name="T19" fmla="*/ 2147483646 h 68"/>
              <a:gd name="T20" fmla="*/ 0 w 683"/>
              <a:gd name="T21" fmla="*/ 2147483646 h 68"/>
              <a:gd name="T22" fmla="*/ 2147483646 w 683"/>
              <a:gd name="T23" fmla="*/ 2147483646 h 68"/>
              <a:gd name="T24" fmla="*/ 2147483646 w 683"/>
              <a:gd name="T25" fmla="*/ 2147483646 h 68"/>
              <a:gd name="T26" fmla="*/ 2147483646 w 683"/>
              <a:gd name="T27" fmla="*/ 2147483646 h 6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83" h="68">
                <a:moveTo>
                  <a:pt x="1" y="50"/>
                </a:moveTo>
                <a:lnTo>
                  <a:pt x="68" y="42"/>
                </a:lnTo>
                <a:lnTo>
                  <a:pt x="347" y="11"/>
                </a:lnTo>
                <a:lnTo>
                  <a:pt x="511" y="0"/>
                </a:lnTo>
                <a:lnTo>
                  <a:pt x="675" y="4"/>
                </a:lnTo>
                <a:lnTo>
                  <a:pt x="683" y="12"/>
                </a:lnTo>
                <a:lnTo>
                  <a:pt x="675" y="21"/>
                </a:lnTo>
                <a:lnTo>
                  <a:pt x="334" y="40"/>
                </a:lnTo>
                <a:lnTo>
                  <a:pt x="69" y="65"/>
                </a:lnTo>
                <a:lnTo>
                  <a:pt x="14" y="68"/>
                </a:lnTo>
                <a:lnTo>
                  <a:pt x="0" y="60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3" name="Freeform 119">
            <a:extLst>
              <a:ext uri="{FF2B5EF4-FFF2-40B4-BE49-F238E27FC236}">
                <a16:creationId xmlns:a16="http://schemas.microsoft.com/office/drawing/2014/main" id="{21D7A9EB-8C29-694C-B540-5F805C55E05E}"/>
              </a:ext>
            </a:extLst>
          </p:cNvPr>
          <p:cNvSpPr>
            <a:spLocks/>
          </p:cNvSpPr>
          <p:nvPr/>
        </p:nvSpPr>
        <p:spPr bwMode="auto">
          <a:xfrm>
            <a:off x="8201116" y="2649299"/>
            <a:ext cx="9525" cy="28575"/>
          </a:xfrm>
          <a:custGeom>
            <a:avLst/>
            <a:gdLst>
              <a:gd name="T0" fmla="*/ 2147483646 w 27"/>
              <a:gd name="T1" fmla="*/ 2147483646 h 90"/>
              <a:gd name="T2" fmla="*/ 2147483646 w 27"/>
              <a:gd name="T3" fmla="*/ 2147483646 h 90"/>
              <a:gd name="T4" fmla="*/ 2147483646 w 27"/>
              <a:gd name="T5" fmla="*/ 2147483646 h 90"/>
              <a:gd name="T6" fmla="*/ 2147483646 w 27"/>
              <a:gd name="T7" fmla="*/ 2147483646 h 90"/>
              <a:gd name="T8" fmla="*/ 0 w 27"/>
              <a:gd name="T9" fmla="*/ 2147483646 h 90"/>
              <a:gd name="T10" fmla="*/ 2147483646 w 27"/>
              <a:gd name="T11" fmla="*/ 2147483646 h 90"/>
              <a:gd name="T12" fmla="*/ 2147483646 w 27"/>
              <a:gd name="T13" fmla="*/ 0 h 90"/>
              <a:gd name="T14" fmla="*/ 2147483646 w 27"/>
              <a:gd name="T15" fmla="*/ 2147483646 h 90"/>
              <a:gd name="T16" fmla="*/ 2147483646 w 27"/>
              <a:gd name="T17" fmla="*/ 2147483646 h 90"/>
              <a:gd name="T18" fmla="*/ 2147483646 w 27"/>
              <a:gd name="T19" fmla="*/ 2147483646 h 9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" h="90">
                <a:moveTo>
                  <a:pt x="27" y="14"/>
                </a:moveTo>
                <a:lnTo>
                  <a:pt x="22" y="82"/>
                </a:lnTo>
                <a:lnTo>
                  <a:pt x="13" y="90"/>
                </a:lnTo>
                <a:lnTo>
                  <a:pt x="5" y="82"/>
                </a:lnTo>
                <a:lnTo>
                  <a:pt x="0" y="14"/>
                </a:lnTo>
                <a:lnTo>
                  <a:pt x="5" y="3"/>
                </a:lnTo>
                <a:lnTo>
                  <a:pt x="13" y="0"/>
                </a:lnTo>
                <a:lnTo>
                  <a:pt x="27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4" name="Freeform 120">
            <a:extLst>
              <a:ext uri="{FF2B5EF4-FFF2-40B4-BE49-F238E27FC236}">
                <a16:creationId xmlns:a16="http://schemas.microsoft.com/office/drawing/2014/main" id="{BC5A6ED7-8F4E-0548-AE0C-33469839AB91}"/>
              </a:ext>
            </a:extLst>
          </p:cNvPr>
          <p:cNvSpPr>
            <a:spLocks/>
          </p:cNvSpPr>
          <p:nvPr/>
        </p:nvSpPr>
        <p:spPr bwMode="auto">
          <a:xfrm>
            <a:off x="8156666" y="2660411"/>
            <a:ext cx="7937" cy="22225"/>
          </a:xfrm>
          <a:custGeom>
            <a:avLst/>
            <a:gdLst>
              <a:gd name="T0" fmla="*/ 2147483646 w 26"/>
              <a:gd name="T1" fmla="*/ 2147483646 h 68"/>
              <a:gd name="T2" fmla="*/ 2147483646 w 26"/>
              <a:gd name="T3" fmla="*/ 2147483646 h 68"/>
              <a:gd name="T4" fmla="*/ 2147483646 w 26"/>
              <a:gd name="T5" fmla="*/ 2147483646 h 68"/>
              <a:gd name="T6" fmla="*/ 2147483646 w 26"/>
              <a:gd name="T7" fmla="*/ 2147483646 h 68"/>
              <a:gd name="T8" fmla="*/ 0 w 26"/>
              <a:gd name="T9" fmla="*/ 2147483646 h 68"/>
              <a:gd name="T10" fmla="*/ 2147483646 w 26"/>
              <a:gd name="T11" fmla="*/ 2147483646 h 68"/>
              <a:gd name="T12" fmla="*/ 2147483646 w 26"/>
              <a:gd name="T13" fmla="*/ 0 h 68"/>
              <a:gd name="T14" fmla="*/ 2147483646 w 26"/>
              <a:gd name="T15" fmla="*/ 2147483646 h 68"/>
              <a:gd name="T16" fmla="*/ 2147483646 w 26"/>
              <a:gd name="T17" fmla="*/ 2147483646 h 68"/>
              <a:gd name="T18" fmla="*/ 2147483646 w 26"/>
              <a:gd name="T19" fmla="*/ 2147483646 h 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6" h="68">
                <a:moveTo>
                  <a:pt x="26" y="13"/>
                </a:moveTo>
                <a:lnTo>
                  <a:pt x="21" y="61"/>
                </a:lnTo>
                <a:lnTo>
                  <a:pt x="13" y="68"/>
                </a:lnTo>
                <a:lnTo>
                  <a:pt x="5" y="59"/>
                </a:lnTo>
                <a:lnTo>
                  <a:pt x="0" y="13"/>
                </a:lnTo>
                <a:lnTo>
                  <a:pt x="4" y="3"/>
                </a:lnTo>
                <a:lnTo>
                  <a:pt x="13" y="0"/>
                </a:lnTo>
                <a:lnTo>
                  <a:pt x="26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5" name="Freeform 121">
            <a:extLst>
              <a:ext uri="{FF2B5EF4-FFF2-40B4-BE49-F238E27FC236}">
                <a16:creationId xmlns:a16="http://schemas.microsoft.com/office/drawing/2014/main" id="{B3433F22-80BA-5C45-87D2-381E71C513BB}"/>
              </a:ext>
            </a:extLst>
          </p:cNvPr>
          <p:cNvSpPr>
            <a:spLocks/>
          </p:cNvSpPr>
          <p:nvPr/>
        </p:nvSpPr>
        <p:spPr bwMode="auto">
          <a:xfrm>
            <a:off x="8116978" y="2660411"/>
            <a:ext cx="9525" cy="22225"/>
          </a:xfrm>
          <a:custGeom>
            <a:avLst/>
            <a:gdLst>
              <a:gd name="T0" fmla="*/ 2147483646 w 32"/>
              <a:gd name="T1" fmla="*/ 2147483646 h 68"/>
              <a:gd name="T2" fmla="*/ 2147483646 w 32"/>
              <a:gd name="T3" fmla="*/ 2147483646 h 68"/>
              <a:gd name="T4" fmla="*/ 2147483646 w 32"/>
              <a:gd name="T5" fmla="*/ 2147483646 h 68"/>
              <a:gd name="T6" fmla="*/ 2147483646 w 32"/>
              <a:gd name="T7" fmla="*/ 2147483646 h 68"/>
              <a:gd name="T8" fmla="*/ 0 w 32"/>
              <a:gd name="T9" fmla="*/ 2147483646 h 68"/>
              <a:gd name="T10" fmla="*/ 2147483646 w 32"/>
              <a:gd name="T11" fmla="*/ 2147483646 h 68"/>
              <a:gd name="T12" fmla="*/ 2147483646 w 32"/>
              <a:gd name="T13" fmla="*/ 0 h 68"/>
              <a:gd name="T14" fmla="*/ 2147483646 w 32"/>
              <a:gd name="T15" fmla="*/ 2147483646 h 68"/>
              <a:gd name="T16" fmla="*/ 2147483646 w 32"/>
              <a:gd name="T17" fmla="*/ 2147483646 h 68"/>
              <a:gd name="T18" fmla="*/ 2147483646 w 32"/>
              <a:gd name="T19" fmla="*/ 2147483646 h 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2" h="68">
                <a:moveTo>
                  <a:pt x="32" y="10"/>
                </a:moveTo>
                <a:lnTo>
                  <a:pt x="26" y="54"/>
                </a:lnTo>
                <a:lnTo>
                  <a:pt x="18" y="68"/>
                </a:lnTo>
                <a:lnTo>
                  <a:pt x="9" y="58"/>
                </a:lnTo>
                <a:lnTo>
                  <a:pt x="0" y="8"/>
                </a:lnTo>
                <a:lnTo>
                  <a:pt x="5" y="1"/>
                </a:lnTo>
                <a:lnTo>
                  <a:pt x="16" y="0"/>
                </a:lnTo>
                <a:lnTo>
                  <a:pt x="32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6" name="Freeform 122">
            <a:extLst>
              <a:ext uri="{FF2B5EF4-FFF2-40B4-BE49-F238E27FC236}">
                <a16:creationId xmlns:a16="http://schemas.microsoft.com/office/drawing/2014/main" id="{3C29DEA7-7C64-D442-910B-BCC518CD570A}"/>
              </a:ext>
            </a:extLst>
          </p:cNvPr>
          <p:cNvSpPr>
            <a:spLocks/>
          </p:cNvSpPr>
          <p:nvPr/>
        </p:nvSpPr>
        <p:spPr bwMode="auto">
          <a:xfrm>
            <a:off x="8069353" y="2658823"/>
            <a:ext cx="9525" cy="23812"/>
          </a:xfrm>
          <a:custGeom>
            <a:avLst/>
            <a:gdLst>
              <a:gd name="T0" fmla="*/ 2147483646 w 30"/>
              <a:gd name="T1" fmla="*/ 2147483646 h 71"/>
              <a:gd name="T2" fmla="*/ 2147483646 w 30"/>
              <a:gd name="T3" fmla="*/ 2147483646 h 71"/>
              <a:gd name="T4" fmla="*/ 2147483646 w 30"/>
              <a:gd name="T5" fmla="*/ 2147483646 h 71"/>
              <a:gd name="T6" fmla="*/ 2147483646 w 30"/>
              <a:gd name="T7" fmla="*/ 2147483646 h 71"/>
              <a:gd name="T8" fmla="*/ 0 w 30"/>
              <a:gd name="T9" fmla="*/ 2147483646 h 71"/>
              <a:gd name="T10" fmla="*/ 2147483646 w 30"/>
              <a:gd name="T11" fmla="*/ 2147483646 h 71"/>
              <a:gd name="T12" fmla="*/ 2147483646 w 30"/>
              <a:gd name="T13" fmla="*/ 0 h 71"/>
              <a:gd name="T14" fmla="*/ 2147483646 w 30"/>
              <a:gd name="T15" fmla="*/ 2147483646 h 71"/>
              <a:gd name="T16" fmla="*/ 2147483646 w 30"/>
              <a:gd name="T17" fmla="*/ 2147483646 h 71"/>
              <a:gd name="T18" fmla="*/ 2147483646 w 30"/>
              <a:gd name="T19" fmla="*/ 2147483646 h 7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0" h="71">
                <a:moveTo>
                  <a:pt x="30" y="14"/>
                </a:moveTo>
                <a:lnTo>
                  <a:pt x="27" y="58"/>
                </a:lnTo>
                <a:lnTo>
                  <a:pt x="17" y="71"/>
                </a:lnTo>
                <a:lnTo>
                  <a:pt x="6" y="61"/>
                </a:lnTo>
                <a:lnTo>
                  <a:pt x="0" y="14"/>
                </a:lnTo>
                <a:lnTo>
                  <a:pt x="4" y="4"/>
                </a:lnTo>
                <a:lnTo>
                  <a:pt x="15" y="0"/>
                </a:lnTo>
                <a:lnTo>
                  <a:pt x="30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7" name="Freeform 123">
            <a:extLst>
              <a:ext uri="{FF2B5EF4-FFF2-40B4-BE49-F238E27FC236}">
                <a16:creationId xmlns:a16="http://schemas.microsoft.com/office/drawing/2014/main" id="{A22567C6-65D5-BD4F-9215-322F70E41DCD}"/>
              </a:ext>
            </a:extLst>
          </p:cNvPr>
          <p:cNvSpPr>
            <a:spLocks/>
          </p:cNvSpPr>
          <p:nvPr/>
        </p:nvSpPr>
        <p:spPr bwMode="auto">
          <a:xfrm>
            <a:off x="8028078" y="2661998"/>
            <a:ext cx="11113" cy="23812"/>
          </a:xfrm>
          <a:custGeom>
            <a:avLst/>
            <a:gdLst>
              <a:gd name="T0" fmla="*/ 2147483646 w 32"/>
              <a:gd name="T1" fmla="*/ 2147483646 h 77"/>
              <a:gd name="T2" fmla="*/ 2147483646 w 32"/>
              <a:gd name="T3" fmla="*/ 2147483646 h 77"/>
              <a:gd name="T4" fmla="*/ 2147483646 w 32"/>
              <a:gd name="T5" fmla="*/ 2147483646 h 77"/>
              <a:gd name="T6" fmla="*/ 2147483646 w 32"/>
              <a:gd name="T7" fmla="*/ 2147483646 h 77"/>
              <a:gd name="T8" fmla="*/ 2147483646 w 32"/>
              <a:gd name="T9" fmla="*/ 2147483646 h 77"/>
              <a:gd name="T10" fmla="*/ 2147483646 w 32"/>
              <a:gd name="T11" fmla="*/ 2147483646 h 77"/>
              <a:gd name="T12" fmla="*/ 0 w 32"/>
              <a:gd name="T13" fmla="*/ 2147483646 h 77"/>
              <a:gd name="T14" fmla="*/ 2147483646 w 32"/>
              <a:gd name="T15" fmla="*/ 2147483646 h 77"/>
              <a:gd name="T16" fmla="*/ 2147483646 w 32"/>
              <a:gd name="T17" fmla="*/ 0 h 77"/>
              <a:gd name="T18" fmla="*/ 2147483646 w 32"/>
              <a:gd name="T19" fmla="*/ 2147483646 h 77"/>
              <a:gd name="T20" fmla="*/ 2147483646 w 32"/>
              <a:gd name="T21" fmla="*/ 2147483646 h 77"/>
              <a:gd name="T22" fmla="*/ 2147483646 w 32"/>
              <a:gd name="T23" fmla="*/ 2147483646 h 7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2" h="77">
                <a:moveTo>
                  <a:pt x="32" y="12"/>
                </a:moveTo>
                <a:lnTo>
                  <a:pt x="30" y="33"/>
                </a:lnTo>
                <a:lnTo>
                  <a:pt x="30" y="69"/>
                </a:lnTo>
                <a:lnTo>
                  <a:pt x="21" y="77"/>
                </a:lnTo>
                <a:lnTo>
                  <a:pt x="12" y="69"/>
                </a:lnTo>
                <a:lnTo>
                  <a:pt x="4" y="35"/>
                </a:lnTo>
                <a:lnTo>
                  <a:pt x="0" y="11"/>
                </a:lnTo>
                <a:lnTo>
                  <a:pt x="4" y="2"/>
                </a:lnTo>
                <a:lnTo>
                  <a:pt x="16" y="0"/>
                </a:lnTo>
                <a:lnTo>
                  <a:pt x="32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8" name="Freeform 124">
            <a:extLst>
              <a:ext uri="{FF2B5EF4-FFF2-40B4-BE49-F238E27FC236}">
                <a16:creationId xmlns:a16="http://schemas.microsoft.com/office/drawing/2014/main" id="{E1CDB6CF-6203-9644-820A-9AD1EF8D0922}"/>
              </a:ext>
            </a:extLst>
          </p:cNvPr>
          <p:cNvSpPr>
            <a:spLocks/>
          </p:cNvSpPr>
          <p:nvPr/>
        </p:nvSpPr>
        <p:spPr bwMode="auto">
          <a:xfrm>
            <a:off x="8147141" y="2357199"/>
            <a:ext cx="79375" cy="33337"/>
          </a:xfrm>
          <a:custGeom>
            <a:avLst/>
            <a:gdLst>
              <a:gd name="T0" fmla="*/ 2147483646 w 246"/>
              <a:gd name="T1" fmla="*/ 0 h 104"/>
              <a:gd name="T2" fmla="*/ 2147483646 w 246"/>
              <a:gd name="T3" fmla="*/ 2147483646 h 104"/>
              <a:gd name="T4" fmla="*/ 2147483646 w 246"/>
              <a:gd name="T5" fmla="*/ 2147483646 h 104"/>
              <a:gd name="T6" fmla="*/ 2147483646 w 246"/>
              <a:gd name="T7" fmla="*/ 2147483646 h 104"/>
              <a:gd name="T8" fmla="*/ 2147483646 w 246"/>
              <a:gd name="T9" fmla="*/ 2147483646 h 104"/>
              <a:gd name="T10" fmla="*/ 2147483646 w 246"/>
              <a:gd name="T11" fmla="*/ 2147483646 h 104"/>
              <a:gd name="T12" fmla="*/ 2147483646 w 246"/>
              <a:gd name="T13" fmla="*/ 2147483646 h 104"/>
              <a:gd name="T14" fmla="*/ 2147483646 w 246"/>
              <a:gd name="T15" fmla="*/ 2147483646 h 104"/>
              <a:gd name="T16" fmla="*/ 2147483646 w 246"/>
              <a:gd name="T17" fmla="*/ 2147483646 h 104"/>
              <a:gd name="T18" fmla="*/ 2147483646 w 246"/>
              <a:gd name="T19" fmla="*/ 2147483646 h 104"/>
              <a:gd name="T20" fmla="*/ 2147483646 w 246"/>
              <a:gd name="T21" fmla="*/ 2147483646 h 104"/>
              <a:gd name="T22" fmla="*/ 2147483646 w 246"/>
              <a:gd name="T23" fmla="*/ 2147483646 h 104"/>
              <a:gd name="T24" fmla="*/ 2147483646 w 246"/>
              <a:gd name="T25" fmla="*/ 2147483646 h 104"/>
              <a:gd name="T26" fmla="*/ 2147483646 w 246"/>
              <a:gd name="T27" fmla="*/ 2147483646 h 104"/>
              <a:gd name="T28" fmla="*/ 0 w 246"/>
              <a:gd name="T29" fmla="*/ 2147483646 h 104"/>
              <a:gd name="T30" fmla="*/ 2147483646 w 246"/>
              <a:gd name="T31" fmla="*/ 0 h 104"/>
              <a:gd name="T32" fmla="*/ 2147483646 w 246"/>
              <a:gd name="T33" fmla="*/ 0 h 104"/>
              <a:gd name="T34" fmla="*/ 2147483646 w 246"/>
              <a:gd name="T35" fmla="*/ 0 h 10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6" h="104">
                <a:moveTo>
                  <a:pt x="10" y="0"/>
                </a:moveTo>
                <a:lnTo>
                  <a:pt x="138" y="6"/>
                </a:lnTo>
                <a:lnTo>
                  <a:pt x="193" y="25"/>
                </a:lnTo>
                <a:lnTo>
                  <a:pt x="237" y="66"/>
                </a:lnTo>
                <a:lnTo>
                  <a:pt x="243" y="78"/>
                </a:lnTo>
                <a:lnTo>
                  <a:pt x="246" y="93"/>
                </a:lnTo>
                <a:lnTo>
                  <a:pt x="238" y="104"/>
                </a:lnTo>
                <a:lnTo>
                  <a:pt x="212" y="98"/>
                </a:lnTo>
                <a:lnTo>
                  <a:pt x="203" y="87"/>
                </a:lnTo>
                <a:lnTo>
                  <a:pt x="186" y="66"/>
                </a:lnTo>
                <a:lnTo>
                  <a:pt x="166" y="49"/>
                </a:lnTo>
                <a:lnTo>
                  <a:pt x="144" y="37"/>
                </a:lnTo>
                <a:lnTo>
                  <a:pt x="120" y="28"/>
                </a:lnTo>
                <a:lnTo>
                  <a:pt x="10" y="18"/>
                </a:lnTo>
                <a:lnTo>
                  <a:pt x="0" y="9"/>
                </a:lnTo>
                <a:lnTo>
                  <a:pt x="1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29" name="Freeform 125">
            <a:extLst>
              <a:ext uri="{FF2B5EF4-FFF2-40B4-BE49-F238E27FC236}">
                <a16:creationId xmlns:a16="http://schemas.microsoft.com/office/drawing/2014/main" id="{6271091B-7166-C24E-930D-E56EBA95F0C1}"/>
              </a:ext>
            </a:extLst>
          </p:cNvPr>
          <p:cNvSpPr>
            <a:spLocks/>
          </p:cNvSpPr>
          <p:nvPr/>
        </p:nvSpPr>
        <p:spPr bwMode="auto">
          <a:xfrm>
            <a:off x="7931240" y="2458798"/>
            <a:ext cx="61912" cy="177800"/>
          </a:xfrm>
          <a:custGeom>
            <a:avLst/>
            <a:gdLst>
              <a:gd name="T0" fmla="*/ 2147483646 w 196"/>
              <a:gd name="T1" fmla="*/ 2147483646 h 559"/>
              <a:gd name="T2" fmla="*/ 2147483646 w 196"/>
              <a:gd name="T3" fmla="*/ 2147483646 h 559"/>
              <a:gd name="T4" fmla="*/ 2147483646 w 196"/>
              <a:gd name="T5" fmla="*/ 2147483646 h 559"/>
              <a:gd name="T6" fmla="*/ 2147483646 w 196"/>
              <a:gd name="T7" fmla="*/ 2147483646 h 559"/>
              <a:gd name="T8" fmla="*/ 2147483646 w 196"/>
              <a:gd name="T9" fmla="*/ 2147483646 h 559"/>
              <a:gd name="T10" fmla="*/ 2147483646 w 196"/>
              <a:gd name="T11" fmla="*/ 2147483646 h 559"/>
              <a:gd name="T12" fmla="*/ 2147483646 w 196"/>
              <a:gd name="T13" fmla="*/ 2147483646 h 559"/>
              <a:gd name="T14" fmla="*/ 2147483646 w 196"/>
              <a:gd name="T15" fmla="*/ 2147483646 h 559"/>
              <a:gd name="T16" fmla="*/ 2147483646 w 196"/>
              <a:gd name="T17" fmla="*/ 2147483646 h 559"/>
              <a:gd name="T18" fmla="*/ 2147483646 w 196"/>
              <a:gd name="T19" fmla="*/ 2147483646 h 559"/>
              <a:gd name="T20" fmla="*/ 2147483646 w 196"/>
              <a:gd name="T21" fmla="*/ 2147483646 h 559"/>
              <a:gd name="T22" fmla="*/ 2147483646 w 196"/>
              <a:gd name="T23" fmla="*/ 2147483646 h 559"/>
              <a:gd name="T24" fmla="*/ 2147483646 w 196"/>
              <a:gd name="T25" fmla="*/ 2147483646 h 559"/>
              <a:gd name="T26" fmla="*/ 2147483646 w 196"/>
              <a:gd name="T27" fmla="*/ 2147483646 h 559"/>
              <a:gd name="T28" fmla="*/ 2147483646 w 196"/>
              <a:gd name="T29" fmla="*/ 2147483646 h 559"/>
              <a:gd name="T30" fmla="*/ 0 w 196"/>
              <a:gd name="T31" fmla="*/ 2147483646 h 559"/>
              <a:gd name="T32" fmla="*/ 2147483646 w 196"/>
              <a:gd name="T33" fmla="*/ 2147483646 h 559"/>
              <a:gd name="T34" fmla="*/ 2147483646 w 196"/>
              <a:gd name="T35" fmla="*/ 0 h 559"/>
              <a:gd name="T36" fmla="*/ 2147483646 w 196"/>
              <a:gd name="T37" fmla="*/ 2147483646 h 559"/>
              <a:gd name="T38" fmla="*/ 2147483646 w 196"/>
              <a:gd name="T39" fmla="*/ 2147483646 h 55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96" h="559">
                <a:moveTo>
                  <a:pt x="37" y="18"/>
                </a:moveTo>
                <a:lnTo>
                  <a:pt x="44" y="86"/>
                </a:lnTo>
                <a:lnTo>
                  <a:pt x="56" y="156"/>
                </a:lnTo>
                <a:lnTo>
                  <a:pt x="79" y="207"/>
                </a:lnTo>
                <a:lnTo>
                  <a:pt x="132" y="341"/>
                </a:lnTo>
                <a:lnTo>
                  <a:pt x="162" y="429"/>
                </a:lnTo>
                <a:lnTo>
                  <a:pt x="196" y="531"/>
                </a:lnTo>
                <a:lnTo>
                  <a:pt x="195" y="549"/>
                </a:lnTo>
                <a:lnTo>
                  <a:pt x="181" y="559"/>
                </a:lnTo>
                <a:lnTo>
                  <a:pt x="165" y="559"/>
                </a:lnTo>
                <a:lnTo>
                  <a:pt x="154" y="545"/>
                </a:lnTo>
                <a:lnTo>
                  <a:pt x="123" y="442"/>
                </a:lnTo>
                <a:lnTo>
                  <a:pt x="101" y="350"/>
                </a:lnTo>
                <a:lnTo>
                  <a:pt x="39" y="160"/>
                </a:lnTo>
                <a:lnTo>
                  <a:pt x="17" y="89"/>
                </a:lnTo>
                <a:lnTo>
                  <a:pt x="0" y="19"/>
                </a:lnTo>
                <a:lnTo>
                  <a:pt x="5" y="5"/>
                </a:lnTo>
                <a:lnTo>
                  <a:pt x="18" y="0"/>
                </a:lnTo>
                <a:lnTo>
                  <a:pt x="37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0" name="Freeform 126">
            <a:extLst>
              <a:ext uri="{FF2B5EF4-FFF2-40B4-BE49-F238E27FC236}">
                <a16:creationId xmlns:a16="http://schemas.microsoft.com/office/drawing/2014/main" id="{E5893C46-AB25-6246-A648-D26E24B40921}"/>
              </a:ext>
            </a:extLst>
          </p:cNvPr>
          <p:cNvSpPr>
            <a:spLocks/>
          </p:cNvSpPr>
          <p:nvPr/>
        </p:nvSpPr>
        <p:spPr bwMode="auto">
          <a:xfrm>
            <a:off x="7993152" y="2611198"/>
            <a:ext cx="222250" cy="31750"/>
          </a:xfrm>
          <a:custGeom>
            <a:avLst/>
            <a:gdLst>
              <a:gd name="T0" fmla="*/ 2147483646 w 702"/>
              <a:gd name="T1" fmla="*/ 2147483646 h 102"/>
              <a:gd name="T2" fmla="*/ 2147483646 w 702"/>
              <a:gd name="T3" fmla="*/ 2147483646 h 102"/>
              <a:gd name="T4" fmla="*/ 2147483646 w 702"/>
              <a:gd name="T5" fmla="*/ 2147483646 h 102"/>
              <a:gd name="T6" fmla="*/ 2147483646 w 702"/>
              <a:gd name="T7" fmla="*/ 2147483646 h 102"/>
              <a:gd name="T8" fmla="*/ 2147483646 w 702"/>
              <a:gd name="T9" fmla="*/ 2147483646 h 102"/>
              <a:gd name="T10" fmla="*/ 2147483646 w 702"/>
              <a:gd name="T11" fmla="*/ 0 h 102"/>
              <a:gd name="T12" fmla="*/ 2147483646 w 702"/>
              <a:gd name="T13" fmla="*/ 2147483646 h 102"/>
              <a:gd name="T14" fmla="*/ 2147483646 w 702"/>
              <a:gd name="T15" fmla="*/ 2147483646 h 102"/>
              <a:gd name="T16" fmla="*/ 2147483646 w 702"/>
              <a:gd name="T17" fmla="*/ 2147483646 h 102"/>
              <a:gd name="T18" fmla="*/ 2147483646 w 702"/>
              <a:gd name="T19" fmla="*/ 2147483646 h 102"/>
              <a:gd name="T20" fmla="*/ 2147483646 w 702"/>
              <a:gd name="T21" fmla="*/ 2147483646 h 102"/>
              <a:gd name="T22" fmla="*/ 2147483646 w 702"/>
              <a:gd name="T23" fmla="*/ 2147483646 h 102"/>
              <a:gd name="T24" fmla="*/ 2147483646 w 702"/>
              <a:gd name="T25" fmla="*/ 2147483646 h 102"/>
              <a:gd name="T26" fmla="*/ 0 w 702"/>
              <a:gd name="T27" fmla="*/ 2147483646 h 102"/>
              <a:gd name="T28" fmla="*/ 2147483646 w 702"/>
              <a:gd name="T29" fmla="*/ 2147483646 h 102"/>
              <a:gd name="T30" fmla="*/ 2147483646 w 702"/>
              <a:gd name="T31" fmla="*/ 2147483646 h 102"/>
              <a:gd name="T32" fmla="*/ 2147483646 w 702"/>
              <a:gd name="T33" fmla="*/ 2147483646 h 102"/>
              <a:gd name="T34" fmla="*/ 2147483646 w 702"/>
              <a:gd name="T35" fmla="*/ 2147483646 h 1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702" h="102">
                <a:moveTo>
                  <a:pt x="22" y="75"/>
                </a:moveTo>
                <a:lnTo>
                  <a:pt x="149" y="57"/>
                </a:lnTo>
                <a:lnTo>
                  <a:pt x="269" y="47"/>
                </a:lnTo>
                <a:lnTo>
                  <a:pt x="474" y="19"/>
                </a:lnTo>
                <a:lnTo>
                  <a:pt x="571" y="6"/>
                </a:lnTo>
                <a:lnTo>
                  <a:pt x="680" y="0"/>
                </a:lnTo>
                <a:lnTo>
                  <a:pt x="697" y="7"/>
                </a:lnTo>
                <a:lnTo>
                  <a:pt x="702" y="21"/>
                </a:lnTo>
                <a:lnTo>
                  <a:pt x="697" y="36"/>
                </a:lnTo>
                <a:lnTo>
                  <a:pt x="680" y="42"/>
                </a:lnTo>
                <a:lnTo>
                  <a:pt x="476" y="58"/>
                </a:lnTo>
                <a:lnTo>
                  <a:pt x="381" y="72"/>
                </a:lnTo>
                <a:lnTo>
                  <a:pt x="272" y="83"/>
                </a:lnTo>
                <a:lnTo>
                  <a:pt x="0" y="102"/>
                </a:lnTo>
                <a:lnTo>
                  <a:pt x="2" y="91"/>
                </a:lnTo>
                <a:lnTo>
                  <a:pt x="22" y="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1" name="Freeform 127">
            <a:extLst>
              <a:ext uri="{FF2B5EF4-FFF2-40B4-BE49-F238E27FC236}">
                <a16:creationId xmlns:a16="http://schemas.microsoft.com/office/drawing/2014/main" id="{71A1A95F-9D9B-164E-957F-66A2215EF629}"/>
              </a:ext>
            </a:extLst>
          </p:cNvPr>
          <p:cNvSpPr>
            <a:spLocks/>
          </p:cNvSpPr>
          <p:nvPr/>
        </p:nvSpPr>
        <p:spPr bwMode="auto">
          <a:xfrm>
            <a:off x="8201116" y="2349261"/>
            <a:ext cx="46037" cy="276225"/>
          </a:xfrm>
          <a:custGeom>
            <a:avLst/>
            <a:gdLst>
              <a:gd name="T0" fmla="*/ 2147483646 w 146"/>
              <a:gd name="T1" fmla="*/ 2147483646 h 870"/>
              <a:gd name="T2" fmla="*/ 2147483646 w 146"/>
              <a:gd name="T3" fmla="*/ 2147483646 h 870"/>
              <a:gd name="T4" fmla="*/ 2147483646 w 146"/>
              <a:gd name="T5" fmla="*/ 2147483646 h 870"/>
              <a:gd name="T6" fmla="*/ 2147483646 w 146"/>
              <a:gd name="T7" fmla="*/ 2147483646 h 870"/>
              <a:gd name="T8" fmla="*/ 2147483646 w 146"/>
              <a:gd name="T9" fmla="*/ 2147483646 h 870"/>
              <a:gd name="T10" fmla="*/ 2147483646 w 146"/>
              <a:gd name="T11" fmla="*/ 2147483646 h 870"/>
              <a:gd name="T12" fmla="*/ 2147483646 w 146"/>
              <a:gd name="T13" fmla="*/ 2147483646 h 870"/>
              <a:gd name="T14" fmla="*/ 2147483646 w 146"/>
              <a:gd name="T15" fmla="*/ 2147483646 h 870"/>
              <a:gd name="T16" fmla="*/ 2147483646 w 146"/>
              <a:gd name="T17" fmla="*/ 2147483646 h 870"/>
              <a:gd name="T18" fmla="*/ 2147483646 w 146"/>
              <a:gd name="T19" fmla="*/ 2147483646 h 870"/>
              <a:gd name="T20" fmla="*/ 2147483646 w 146"/>
              <a:gd name="T21" fmla="*/ 2147483646 h 870"/>
              <a:gd name="T22" fmla="*/ 0 w 146"/>
              <a:gd name="T23" fmla="*/ 2147483646 h 870"/>
              <a:gd name="T24" fmla="*/ 2147483646 w 146"/>
              <a:gd name="T25" fmla="*/ 2147483646 h 870"/>
              <a:gd name="T26" fmla="*/ 2147483646 w 146"/>
              <a:gd name="T27" fmla="*/ 2147483646 h 870"/>
              <a:gd name="T28" fmla="*/ 2147483646 w 146"/>
              <a:gd name="T29" fmla="*/ 2147483646 h 870"/>
              <a:gd name="T30" fmla="*/ 2147483646 w 146"/>
              <a:gd name="T31" fmla="*/ 2147483646 h 870"/>
              <a:gd name="T32" fmla="*/ 2147483646 w 146"/>
              <a:gd name="T33" fmla="*/ 2147483646 h 870"/>
              <a:gd name="T34" fmla="*/ 2147483646 w 146"/>
              <a:gd name="T35" fmla="*/ 2147483646 h 870"/>
              <a:gd name="T36" fmla="*/ 2147483646 w 146"/>
              <a:gd name="T37" fmla="*/ 2147483646 h 870"/>
              <a:gd name="T38" fmla="*/ 2147483646 w 146"/>
              <a:gd name="T39" fmla="*/ 2147483646 h 870"/>
              <a:gd name="T40" fmla="*/ 2147483646 w 146"/>
              <a:gd name="T41" fmla="*/ 2147483646 h 870"/>
              <a:gd name="T42" fmla="*/ 2147483646 w 146"/>
              <a:gd name="T43" fmla="*/ 0 h 870"/>
              <a:gd name="T44" fmla="*/ 2147483646 w 146"/>
              <a:gd name="T45" fmla="*/ 2147483646 h 870"/>
              <a:gd name="T46" fmla="*/ 2147483646 w 146"/>
              <a:gd name="T47" fmla="*/ 2147483646 h 870"/>
              <a:gd name="T48" fmla="*/ 2147483646 w 146"/>
              <a:gd name="T49" fmla="*/ 2147483646 h 87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6" h="870">
                <a:moveTo>
                  <a:pt x="137" y="11"/>
                </a:moveTo>
                <a:lnTo>
                  <a:pt x="146" y="93"/>
                </a:lnTo>
                <a:lnTo>
                  <a:pt x="139" y="223"/>
                </a:lnTo>
                <a:lnTo>
                  <a:pt x="123" y="336"/>
                </a:lnTo>
                <a:lnTo>
                  <a:pt x="102" y="448"/>
                </a:lnTo>
                <a:lnTo>
                  <a:pt x="78" y="580"/>
                </a:lnTo>
                <a:lnTo>
                  <a:pt x="61" y="719"/>
                </a:lnTo>
                <a:lnTo>
                  <a:pt x="55" y="785"/>
                </a:lnTo>
                <a:lnTo>
                  <a:pt x="43" y="851"/>
                </a:lnTo>
                <a:lnTo>
                  <a:pt x="34" y="866"/>
                </a:lnTo>
                <a:lnTo>
                  <a:pt x="18" y="870"/>
                </a:lnTo>
                <a:lnTo>
                  <a:pt x="0" y="845"/>
                </a:lnTo>
                <a:lnTo>
                  <a:pt x="15" y="716"/>
                </a:lnTo>
                <a:lnTo>
                  <a:pt x="34" y="572"/>
                </a:lnTo>
                <a:lnTo>
                  <a:pt x="47" y="504"/>
                </a:lnTo>
                <a:lnTo>
                  <a:pt x="60" y="441"/>
                </a:lnTo>
                <a:lnTo>
                  <a:pt x="86" y="328"/>
                </a:lnTo>
                <a:lnTo>
                  <a:pt x="114" y="84"/>
                </a:lnTo>
                <a:lnTo>
                  <a:pt x="104" y="36"/>
                </a:lnTo>
                <a:lnTo>
                  <a:pt x="109" y="17"/>
                </a:lnTo>
                <a:lnTo>
                  <a:pt x="121" y="3"/>
                </a:lnTo>
                <a:lnTo>
                  <a:pt x="132" y="0"/>
                </a:lnTo>
                <a:lnTo>
                  <a:pt x="137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2" name="Freeform 128">
            <a:extLst>
              <a:ext uri="{FF2B5EF4-FFF2-40B4-BE49-F238E27FC236}">
                <a16:creationId xmlns:a16="http://schemas.microsoft.com/office/drawing/2014/main" id="{DAC1C9AA-37C0-CA4D-8EAE-5F94DC73950D}"/>
              </a:ext>
            </a:extLst>
          </p:cNvPr>
          <p:cNvSpPr>
            <a:spLocks/>
          </p:cNvSpPr>
          <p:nvPr/>
        </p:nvSpPr>
        <p:spPr bwMode="auto">
          <a:xfrm>
            <a:off x="7786777" y="2827099"/>
            <a:ext cx="77788" cy="90487"/>
          </a:xfrm>
          <a:custGeom>
            <a:avLst/>
            <a:gdLst>
              <a:gd name="T0" fmla="*/ 2147483646 w 247"/>
              <a:gd name="T1" fmla="*/ 2147483646 h 284"/>
              <a:gd name="T2" fmla="*/ 2147483646 w 247"/>
              <a:gd name="T3" fmla="*/ 2147483646 h 284"/>
              <a:gd name="T4" fmla="*/ 2147483646 w 247"/>
              <a:gd name="T5" fmla="*/ 2147483646 h 284"/>
              <a:gd name="T6" fmla="*/ 2147483646 w 247"/>
              <a:gd name="T7" fmla="*/ 2147483646 h 284"/>
              <a:gd name="T8" fmla="*/ 2147483646 w 247"/>
              <a:gd name="T9" fmla="*/ 2147483646 h 284"/>
              <a:gd name="T10" fmla="*/ 2147483646 w 247"/>
              <a:gd name="T11" fmla="*/ 2147483646 h 284"/>
              <a:gd name="T12" fmla="*/ 2147483646 w 247"/>
              <a:gd name="T13" fmla="*/ 2147483646 h 284"/>
              <a:gd name="T14" fmla="*/ 0 w 247"/>
              <a:gd name="T15" fmla="*/ 2147483646 h 284"/>
              <a:gd name="T16" fmla="*/ 2147483646 w 247"/>
              <a:gd name="T17" fmla="*/ 2147483646 h 284"/>
              <a:gd name="T18" fmla="*/ 2147483646 w 247"/>
              <a:gd name="T19" fmla="*/ 2147483646 h 284"/>
              <a:gd name="T20" fmla="*/ 2147483646 w 247"/>
              <a:gd name="T21" fmla="*/ 2147483646 h 284"/>
              <a:gd name="T22" fmla="*/ 2147483646 w 247"/>
              <a:gd name="T23" fmla="*/ 0 h 284"/>
              <a:gd name="T24" fmla="*/ 2147483646 w 247"/>
              <a:gd name="T25" fmla="*/ 0 h 284"/>
              <a:gd name="T26" fmla="*/ 2147483646 w 247"/>
              <a:gd name="T27" fmla="*/ 2147483646 h 284"/>
              <a:gd name="T28" fmla="*/ 2147483646 w 247"/>
              <a:gd name="T29" fmla="*/ 2147483646 h 2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47" h="284">
                <a:moveTo>
                  <a:pt x="247" y="12"/>
                </a:moveTo>
                <a:lnTo>
                  <a:pt x="183" y="76"/>
                </a:lnTo>
                <a:lnTo>
                  <a:pt x="132" y="138"/>
                </a:lnTo>
                <a:lnTo>
                  <a:pt x="84" y="204"/>
                </a:lnTo>
                <a:lnTo>
                  <a:pt x="31" y="276"/>
                </a:lnTo>
                <a:lnTo>
                  <a:pt x="17" y="284"/>
                </a:lnTo>
                <a:lnTo>
                  <a:pt x="3" y="280"/>
                </a:lnTo>
                <a:lnTo>
                  <a:pt x="0" y="252"/>
                </a:lnTo>
                <a:lnTo>
                  <a:pt x="56" y="181"/>
                </a:lnTo>
                <a:lnTo>
                  <a:pt x="111" y="121"/>
                </a:lnTo>
                <a:lnTo>
                  <a:pt x="169" y="63"/>
                </a:lnTo>
                <a:lnTo>
                  <a:pt x="235" y="0"/>
                </a:lnTo>
                <a:lnTo>
                  <a:pt x="247" y="0"/>
                </a:lnTo>
                <a:lnTo>
                  <a:pt x="247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3" name="Freeform 129">
            <a:extLst>
              <a:ext uri="{FF2B5EF4-FFF2-40B4-BE49-F238E27FC236}">
                <a16:creationId xmlns:a16="http://schemas.microsoft.com/office/drawing/2014/main" id="{93517213-17E6-4542-AC1D-9194FE12500A}"/>
              </a:ext>
            </a:extLst>
          </p:cNvPr>
          <p:cNvSpPr>
            <a:spLocks/>
          </p:cNvSpPr>
          <p:nvPr/>
        </p:nvSpPr>
        <p:spPr bwMode="auto">
          <a:xfrm>
            <a:off x="7670890" y="2293698"/>
            <a:ext cx="398462" cy="347662"/>
          </a:xfrm>
          <a:custGeom>
            <a:avLst/>
            <a:gdLst>
              <a:gd name="T0" fmla="*/ 2147483646 w 1256"/>
              <a:gd name="T1" fmla="*/ 2147483646 h 1093"/>
              <a:gd name="T2" fmla="*/ 2147483646 w 1256"/>
              <a:gd name="T3" fmla="*/ 2147483646 h 1093"/>
              <a:gd name="T4" fmla="*/ 2147483646 w 1256"/>
              <a:gd name="T5" fmla="*/ 2147483646 h 1093"/>
              <a:gd name="T6" fmla="*/ 2147483646 w 1256"/>
              <a:gd name="T7" fmla="*/ 0 h 1093"/>
              <a:gd name="T8" fmla="*/ 2147483646 w 1256"/>
              <a:gd name="T9" fmla="*/ 2147483646 h 1093"/>
              <a:gd name="T10" fmla="*/ 2147483646 w 1256"/>
              <a:gd name="T11" fmla="*/ 2147483646 h 1093"/>
              <a:gd name="T12" fmla="*/ 2147483646 w 1256"/>
              <a:gd name="T13" fmla="*/ 2147483646 h 1093"/>
              <a:gd name="T14" fmla="*/ 2147483646 w 1256"/>
              <a:gd name="T15" fmla="*/ 2147483646 h 1093"/>
              <a:gd name="T16" fmla="*/ 2147483646 w 1256"/>
              <a:gd name="T17" fmla="*/ 2147483646 h 1093"/>
              <a:gd name="T18" fmla="*/ 2147483646 w 1256"/>
              <a:gd name="T19" fmla="*/ 2147483646 h 1093"/>
              <a:gd name="T20" fmla="*/ 2147483646 w 1256"/>
              <a:gd name="T21" fmla="*/ 2147483646 h 1093"/>
              <a:gd name="T22" fmla="*/ 2147483646 w 1256"/>
              <a:gd name="T23" fmla="*/ 2147483646 h 1093"/>
              <a:gd name="T24" fmla="*/ 2147483646 w 1256"/>
              <a:gd name="T25" fmla="*/ 2147483646 h 1093"/>
              <a:gd name="T26" fmla="*/ 2147483646 w 1256"/>
              <a:gd name="T27" fmla="*/ 2147483646 h 1093"/>
              <a:gd name="T28" fmla="*/ 2147483646 w 1256"/>
              <a:gd name="T29" fmla="*/ 2147483646 h 1093"/>
              <a:gd name="T30" fmla="*/ 2147483646 w 1256"/>
              <a:gd name="T31" fmla="*/ 2147483646 h 1093"/>
              <a:gd name="T32" fmla="*/ 0 w 1256"/>
              <a:gd name="T33" fmla="*/ 2147483646 h 1093"/>
              <a:gd name="T34" fmla="*/ 2147483646 w 1256"/>
              <a:gd name="T35" fmla="*/ 2147483646 h 1093"/>
              <a:gd name="T36" fmla="*/ 2147483646 w 1256"/>
              <a:gd name="T37" fmla="*/ 2147483646 h 1093"/>
              <a:gd name="T38" fmla="*/ 2147483646 w 1256"/>
              <a:gd name="T39" fmla="*/ 2147483646 h 1093"/>
              <a:gd name="T40" fmla="*/ 2147483646 w 1256"/>
              <a:gd name="T41" fmla="*/ 2147483646 h 1093"/>
              <a:gd name="T42" fmla="*/ 2147483646 w 1256"/>
              <a:gd name="T43" fmla="*/ 2147483646 h 1093"/>
              <a:gd name="T44" fmla="*/ 2147483646 w 1256"/>
              <a:gd name="T45" fmla="*/ 2147483646 h 1093"/>
              <a:gd name="T46" fmla="*/ 2147483646 w 1256"/>
              <a:gd name="T47" fmla="*/ 2147483646 h 1093"/>
              <a:gd name="T48" fmla="*/ 2147483646 w 1256"/>
              <a:gd name="T49" fmla="*/ 2147483646 h 1093"/>
              <a:gd name="T50" fmla="*/ 2147483646 w 1256"/>
              <a:gd name="T51" fmla="*/ 2147483646 h 1093"/>
              <a:gd name="T52" fmla="*/ 2147483646 w 1256"/>
              <a:gd name="T53" fmla="*/ 2147483646 h 1093"/>
              <a:gd name="T54" fmla="*/ 2147483646 w 1256"/>
              <a:gd name="T55" fmla="*/ 2147483646 h 1093"/>
              <a:gd name="T56" fmla="*/ 2147483646 w 1256"/>
              <a:gd name="T57" fmla="*/ 2147483646 h 1093"/>
              <a:gd name="T58" fmla="*/ 2147483646 w 1256"/>
              <a:gd name="T59" fmla="*/ 2147483646 h 1093"/>
              <a:gd name="T60" fmla="*/ 2147483646 w 1256"/>
              <a:gd name="T61" fmla="*/ 2147483646 h 1093"/>
              <a:gd name="T62" fmla="*/ 2147483646 w 1256"/>
              <a:gd name="T63" fmla="*/ 2147483646 h 1093"/>
              <a:gd name="T64" fmla="*/ 2147483646 w 1256"/>
              <a:gd name="T65" fmla="*/ 2147483646 h 1093"/>
              <a:gd name="T66" fmla="*/ 2147483646 w 1256"/>
              <a:gd name="T67" fmla="*/ 2147483646 h 1093"/>
              <a:gd name="T68" fmla="*/ 2147483646 w 1256"/>
              <a:gd name="T69" fmla="*/ 2147483646 h 1093"/>
              <a:gd name="T70" fmla="*/ 2147483646 w 1256"/>
              <a:gd name="T71" fmla="*/ 2147483646 h 1093"/>
              <a:gd name="T72" fmla="*/ 2147483646 w 1256"/>
              <a:gd name="T73" fmla="*/ 2147483646 h 1093"/>
              <a:gd name="T74" fmla="*/ 2147483646 w 1256"/>
              <a:gd name="T75" fmla="*/ 2147483646 h 1093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256" h="1093">
                <a:moveTo>
                  <a:pt x="1256" y="76"/>
                </a:moveTo>
                <a:lnTo>
                  <a:pt x="1201" y="58"/>
                </a:lnTo>
                <a:lnTo>
                  <a:pt x="1084" y="24"/>
                </a:lnTo>
                <a:lnTo>
                  <a:pt x="934" y="0"/>
                </a:lnTo>
                <a:lnTo>
                  <a:pt x="753" y="10"/>
                </a:lnTo>
                <a:lnTo>
                  <a:pt x="582" y="52"/>
                </a:lnTo>
                <a:lnTo>
                  <a:pt x="502" y="82"/>
                </a:lnTo>
                <a:lnTo>
                  <a:pt x="422" y="123"/>
                </a:lnTo>
                <a:lnTo>
                  <a:pt x="340" y="178"/>
                </a:lnTo>
                <a:lnTo>
                  <a:pt x="263" y="246"/>
                </a:lnTo>
                <a:lnTo>
                  <a:pt x="198" y="315"/>
                </a:lnTo>
                <a:lnTo>
                  <a:pt x="151" y="375"/>
                </a:lnTo>
                <a:lnTo>
                  <a:pt x="100" y="470"/>
                </a:lnTo>
                <a:lnTo>
                  <a:pt x="65" y="587"/>
                </a:lnTo>
                <a:lnTo>
                  <a:pt x="44" y="658"/>
                </a:lnTo>
                <a:lnTo>
                  <a:pt x="20" y="791"/>
                </a:lnTo>
                <a:lnTo>
                  <a:pt x="0" y="1003"/>
                </a:lnTo>
                <a:lnTo>
                  <a:pt x="29" y="999"/>
                </a:lnTo>
                <a:lnTo>
                  <a:pt x="57" y="1000"/>
                </a:lnTo>
                <a:lnTo>
                  <a:pt x="62" y="1093"/>
                </a:lnTo>
                <a:lnTo>
                  <a:pt x="80" y="1093"/>
                </a:lnTo>
                <a:lnTo>
                  <a:pt x="83" y="1007"/>
                </a:lnTo>
                <a:lnTo>
                  <a:pt x="94" y="856"/>
                </a:lnTo>
                <a:lnTo>
                  <a:pt x="111" y="769"/>
                </a:lnTo>
                <a:lnTo>
                  <a:pt x="131" y="681"/>
                </a:lnTo>
                <a:lnTo>
                  <a:pt x="173" y="557"/>
                </a:lnTo>
                <a:lnTo>
                  <a:pt x="228" y="465"/>
                </a:lnTo>
                <a:lnTo>
                  <a:pt x="303" y="371"/>
                </a:lnTo>
                <a:lnTo>
                  <a:pt x="366" y="304"/>
                </a:lnTo>
                <a:lnTo>
                  <a:pt x="465" y="222"/>
                </a:lnTo>
                <a:lnTo>
                  <a:pt x="576" y="174"/>
                </a:lnTo>
                <a:lnTo>
                  <a:pt x="677" y="137"/>
                </a:lnTo>
                <a:lnTo>
                  <a:pt x="793" y="109"/>
                </a:lnTo>
                <a:lnTo>
                  <a:pt x="945" y="89"/>
                </a:lnTo>
                <a:lnTo>
                  <a:pt x="1060" y="98"/>
                </a:lnTo>
                <a:lnTo>
                  <a:pt x="1144" y="109"/>
                </a:lnTo>
                <a:lnTo>
                  <a:pt x="1256" y="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4" name="Freeform 130">
            <a:extLst>
              <a:ext uri="{FF2B5EF4-FFF2-40B4-BE49-F238E27FC236}">
                <a16:creationId xmlns:a16="http://schemas.microsoft.com/office/drawing/2014/main" id="{9BB40347-3C43-9F4F-A290-775E9C6E50CE}"/>
              </a:ext>
            </a:extLst>
          </p:cNvPr>
          <p:cNvSpPr>
            <a:spLocks/>
          </p:cNvSpPr>
          <p:nvPr/>
        </p:nvSpPr>
        <p:spPr bwMode="auto">
          <a:xfrm>
            <a:off x="8296366" y="2495311"/>
            <a:ext cx="276225" cy="411163"/>
          </a:xfrm>
          <a:custGeom>
            <a:avLst/>
            <a:gdLst>
              <a:gd name="T0" fmla="*/ 2147483646 w 869"/>
              <a:gd name="T1" fmla="*/ 0 h 1299"/>
              <a:gd name="T2" fmla="*/ 2147483646 w 869"/>
              <a:gd name="T3" fmla="*/ 2147483646 h 1299"/>
              <a:gd name="T4" fmla="*/ 2147483646 w 869"/>
              <a:gd name="T5" fmla="*/ 2147483646 h 1299"/>
              <a:gd name="T6" fmla="*/ 2147483646 w 869"/>
              <a:gd name="T7" fmla="*/ 2147483646 h 1299"/>
              <a:gd name="T8" fmla="*/ 2147483646 w 869"/>
              <a:gd name="T9" fmla="*/ 2147483646 h 1299"/>
              <a:gd name="T10" fmla="*/ 2147483646 w 869"/>
              <a:gd name="T11" fmla="*/ 2147483646 h 1299"/>
              <a:gd name="T12" fmla="*/ 2147483646 w 869"/>
              <a:gd name="T13" fmla="*/ 2147483646 h 1299"/>
              <a:gd name="T14" fmla="*/ 2147483646 w 869"/>
              <a:gd name="T15" fmla="*/ 2147483646 h 1299"/>
              <a:gd name="T16" fmla="*/ 2147483646 w 869"/>
              <a:gd name="T17" fmla="*/ 2147483646 h 1299"/>
              <a:gd name="T18" fmla="*/ 2147483646 w 869"/>
              <a:gd name="T19" fmla="*/ 2147483646 h 1299"/>
              <a:gd name="T20" fmla="*/ 2147483646 w 869"/>
              <a:gd name="T21" fmla="*/ 2147483646 h 1299"/>
              <a:gd name="T22" fmla="*/ 2147483646 w 869"/>
              <a:gd name="T23" fmla="*/ 2147483646 h 1299"/>
              <a:gd name="T24" fmla="*/ 2147483646 w 869"/>
              <a:gd name="T25" fmla="*/ 2147483646 h 1299"/>
              <a:gd name="T26" fmla="*/ 2147483646 w 869"/>
              <a:gd name="T27" fmla="*/ 2147483646 h 1299"/>
              <a:gd name="T28" fmla="*/ 2147483646 w 869"/>
              <a:gd name="T29" fmla="*/ 2147483646 h 1299"/>
              <a:gd name="T30" fmla="*/ 2147483646 w 869"/>
              <a:gd name="T31" fmla="*/ 2147483646 h 1299"/>
              <a:gd name="T32" fmla="*/ 2147483646 w 869"/>
              <a:gd name="T33" fmla="*/ 2147483646 h 1299"/>
              <a:gd name="T34" fmla="*/ 2147483646 w 869"/>
              <a:gd name="T35" fmla="*/ 2147483646 h 1299"/>
              <a:gd name="T36" fmla="*/ 2147483646 w 869"/>
              <a:gd name="T37" fmla="*/ 2147483646 h 1299"/>
              <a:gd name="T38" fmla="*/ 2147483646 w 869"/>
              <a:gd name="T39" fmla="*/ 2147483646 h 1299"/>
              <a:gd name="T40" fmla="*/ 2147483646 w 869"/>
              <a:gd name="T41" fmla="*/ 2147483646 h 1299"/>
              <a:gd name="T42" fmla="*/ 2147483646 w 869"/>
              <a:gd name="T43" fmla="*/ 2147483646 h 1299"/>
              <a:gd name="T44" fmla="*/ 2147483646 w 869"/>
              <a:gd name="T45" fmla="*/ 2147483646 h 1299"/>
              <a:gd name="T46" fmla="*/ 2147483646 w 869"/>
              <a:gd name="T47" fmla="*/ 2147483646 h 1299"/>
              <a:gd name="T48" fmla="*/ 2147483646 w 869"/>
              <a:gd name="T49" fmla="*/ 2147483646 h 1299"/>
              <a:gd name="T50" fmla="*/ 2147483646 w 869"/>
              <a:gd name="T51" fmla="*/ 2147483646 h 1299"/>
              <a:gd name="T52" fmla="*/ 2147483646 w 869"/>
              <a:gd name="T53" fmla="*/ 2147483646 h 1299"/>
              <a:gd name="T54" fmla="*/ 2147483646 w 869"/>
              <a:gd name="T55" fmla="*/ 2147483646 h 1299"/>
              <a:gd name="T56" fmla="*/ 2147483646 w 869"/>
              <a:gd name="T57" fmla="*/ 2147483646 h 1299"/>
              <a:gd name="T58" fmla="*/ 2147483646 w 869"/>
              <a:gd name="T59" fmla="*/ 2147483646 h 1299"/>
              <a:gd name="T60" fmla="*/ 2147483646 w 869"/>
              <a:gd name="T61" fmla="*/ 2147483646 h 1299"/>
              <a:gd name="T62" fmla="*/ 2147483646 w 869"/>
              <a:gd name="T63" fmla="*/ 2147483646 h 1299"/>
              <a:gd name="T64" fmla="*/ 2147483646 w 869"/>
              <a:gd name="T65" fmla="*/ 2147483646 h 1299"/>
              <a:gd name="T66" fmla="*/ 2147483646 w 869"/>
              <a:gd name="T67" fmla="*/ 2147483646 h 1299"/>
              <a:gd name="T68" fmla="*/ 2147483646 w 869"/>
              <a:gd name="T69" fmla="*/ 2147483646 h 1299"/>
              <a:gd name="T70" fmla="*/ 2147483646 w 869"/>
              <a:gd name="T71" fmla="*/ 2147483646 h 1299"/>
              <a:gd name="T72" fmla="*/ 2147483646 w 869"/>
              <a:gd name="T73" fmla="*/ 2147483646 h 1299"/>
              <a:gd name="T74" fmla="*/ 2147483646 w 869"/>
              <a:gd name="T75" fmla="*/ 2147483646 h 1299"/>
              <a:gd name="T76" fmla="*/ 2147483646 w 869"/>
              <a:gd name="T77" fmla="*/ 2147483646 h 1299"/>
              <a:gd name="T78" fmla="*/ 2147483646 w 869"/>
              <a:gd name="T79" fmla="*/ 2147483646 h 1299"/>
              <a:gd name="T80" fmla="*/ 2147483646 w 869"/>
              <a:gd name="T81" fmla="*/ 2147483646 h 1299"/>
              <a:gd name="T82" fmla="*/ 0 w 869"/>
              <a:gd name="T83" fmla="*/ 2147483646 h 1299"/>
              <a:gd name="T84" fmla="*/ 2147483646 w 869"/>
              <a:gd name="T85" fmla="*/ 0 h 1299"/>
              <a:gd name="T86" fmla="*/ 2147483646 w 869"/>
              <a:gd name="T87" fmla="*/ 0 h 129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869" h="1299">
                <a:moveTo>
                  <a:pt x="33" y="0"/>
                </a:moveTo>
                <a:lnTo>
                  <a:pt x="61" y="26"/>
                </a:lnTo>
                <a:lnTo>
                  <a:pt x="127" y="74"/>
                </a:lnTo>
                <a:lnTo>
                  <a:pt x="178" y="103"/>
                </a:lnTo>
                <a:lnTo>
                  <a:pt x="232" y="128"/>
                </a:lnTo>
                <a:lnTo>
                  <a:pt x="297" y="157"/>
                </a:lnTo>
                <a:lnTo>
                  <a:pt x="371" y="188"/>
                </a:lnTo>
                <a:lnTo>
                  <a:pt x="446" y="220"/>
                </a:lnTo>
                <a:lnTo>
                  <a:pt x="518" y="254"/>
                </a:lnTo>
                <a:lnTo>
                  <a:pt x="582" y="289"/>
                </a:lnTo>
                <a:lnTo>
                  <a:pt x="648" y="338"/>
                </a:lnTo>
                <a:lnTo>
                  <a:pt x="707" y="410"/>
                </a:lnTo>
                <a:lnTo>
                  <a:pt x="755" y="483"/>
                </a:lnTo>
                <a:lnTo>
                  <a:pt x="794" y="560"/>
                </a:lnTo>
                <a:lnTo>
                  <a:pt x="846" y="699"/>
                </a:lnTo>
                <a:lnTo>
                  <a:pt x="863" y="777"/>
                </a:lnTo>
                <a:lnTo>
                  <a:pt x="869" y="893"/>
                </a:lnTo>
                <a:lnTo>
                  <a:pt x="846" y="1019"/>
                </a:lnTo>
                <a:lnTo>
                  <a:pt x="812" y="1096"/>
                </a:lnTo>
                <a:lnTo>
                  <a:pt x="783" y="1151"/>
                </a:lnTo>
                <a:lnTo>
                  <a:pt x="725" y="1249"/>
                </a:lnTo>
                <a:lnTo>
                  <a:pt x="690" y="1299"/>
                </a:lnTo>
                <a:lnTo>
                  <a:pt x="619" y="1226"/>
                </a:lnTo>
                <a:lnTo>
                  <a:pt x="656" y="1169"/>
                </a:lnTo>
                <a:lnTo>
                  <a:pt x="688" y="1108"/>
                </a:lnTo>
                <a:lnTo>
                  <a:pt x="720" y="1016"/>
                </a:lnTo>
                <a:lnTo>
                  <a:pt x="741" y="928"/>
                </a:lnTo>
                <a:lnTo>
                  <a:pt x="753" y="796"/>
                </a:lnTo>
                <a:lnTo>
                  <a:pt x="749" y="722"/>
                </a:lnTo>
                <a:lnTo>
                  <a:pt x="725" y="636"/>
                </a:lnTo>
                <a:lnTo>
                  <a:pt x="698" y="566"/>
                </a:lnTo>
                <a:lnTo>
                  <a:pt x="660" y="497"/>
                </a:lnTo>
                <a:lnTo>
                  <a:pt x="610" y="430"/>
                </a:lnTo>
                <a:lnTo>
                  <a:pt x="547" y="360"/>
                </a:lnTo>
                <a:lnTo>
                  <a:pt x="484" y="305"/>
                </a:lnTo>
                <a:lnTo>
                  <a:pt x="422" y="271"/>
                </a:lnTo>
                <a:lnTo>
                  <a:pt x="313" y="238"/>
                </a:lnTo>
                <a:lnTo>
                  <a:pt x="236" y="222"/>
                </a:lnTo>
                <a:lnTo>
                  <a:pt x="160" y="205"/>
                </a:lnTo>
                <a:lnTo>
                  <a:pt x="93" y="185"/>
                </a:lnTo>
                <a:lnTo>
                  <a:pt x="37" y="157"/>
                </a:lnTo>
                <a:lnTo>
                  <a:pt x="0" y="120"/>
                </a:lnTo>
                <a:lnTo>
                  <a:pt x="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5" name="Freeform 131">
            <a:extLst>
              <a:ext uri="{FF2B5EF4-FFF2-40B4-BE49-F238E27FC236}">
                <a16:creationId xmlns:a16="http://schemas.microsoft.com/office/drawing/2014/main" id="{7B3F509F-2997-9E4D-A449-CB8E2A6CDB8D}"/>
              </a:ext>
            </a:extLst>
          </p:cNvPr>
          <p:cNvSpPr>
            <a:spLocks/>
          </p:cNvSpPr>
          <p:nvPr/>
        </p:nvSpPr>
        <p:spPr bwMode="auto">
          <a:xfrm>
            <a:off x="7783603" y="2911235"/>
            <a:ext cx="22225" cy="31750"/>
          </a:xfrm>
          <a:custGeom>
            <a:avLst/>
            <a:gdLst>
              <a:gd name="T0" fmla="*/ 2147483646 w 72"/>
              <a:gd name="T1" fmla="*/ 2147483646 h 100"/>
              <a:gd name="T2" fmla="*/ 2147483646 w 72"/>
              <a:gd name="T3" fmla="*/ 2147483646 h 100"/>
              <a:gd name="T4" fmla="*/ 2147483646 w 72"/>
              <a:gd name="T5" fmla="*/ 2147483646 h 100"/>
              <a:gd name="T6" fmla="*/ 2147483646 w 72"/>
              <a:gd name="T7" fmla="*/ 2147483646 h 100"/>
              <a:gd name="T8" fmla="*/ 2147483646 w 72"/>
              <a:gd name="T9" fmla="*/ 2147483646 h 100"/>
              <a:gd name="T10" fmla="*/ 2147483646 w 72"/>
              <a:gd name="T11" fmla="*/ 2147483646 h 100"/>
              <a:gd name="T12" fmla="*/ 0 w 72"/>
              <a:gd name="T13" fmla="*/ 2147483646 h 100"/>
              <a:gd name="T14" fmla="*/ 2147483646 w 72"/>
              <a:gd name="T15" fmla="*/ 0 h 100"/>
              <a:gd name="T16" fmla="*/ 2147483646 w 72"/>
              <a:gd name="T17" fmla="*/ 2147483646 h 100"/>
              <a:gd name="T18" fmla="*/ 2147483646 w 72"/>
              <a:gd name="T19" fmla="*/ 2147483646 h 100"/>
              <a:gd name="T20" fmla="*/ 2147483646 w 72"/>
              <a:gd name="T21" fmla="*/ 2147483646 h 1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" h="100">
                <a:moveTo>
                  <a:pt x="36" y="8"/>
                </a:moveTo>
                <a:lnTo>
                  <a:pt x="70" y="76"/>
                </a:lnTo>
                <a:lnTo>
                  <a:pt x="72" y="91"/>
                </a:lnTo>
                <a:lnTo>
                  <a:pt x="63" y="100"/>
                </a:lnTo>
                <a:lnTo>
                  <a:pt x="39" y="94"/>
                </a:lnTo>
                <a:lnTo>
                  <a:pt x="1" y="26"/>
                </a:lnTo>
                <a:lnTo>
                  <a:pt x="0" y="10"/>
                </a:lnTo>
                <a:lnTo>
                  <a:pt x="10" y="0"/>
                </a:lnTo>
                <a:lnTo>
                  <a:pt x="36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6" name="Freeform 132">
            <a:extLst>
              <a:ext uri="{FF2B5EF4-FFF2-40B4-BE49-F238E27FC236}">
                <a16:creationId xmlns:a16="http://schemas.microsoft.com/office/drawing/2014/main" id="{2D64558A-970F-224C-ADE3-B46C48B81258}"/>
              </a:ext>
            </a:extLst>
          </p:cNvPr>
          <p:cNvSpPr>
            <a:spLocks/>
          </p:cNvSpPr>
          <p:nvPr/>
        </p:nvSpPr>
        <p:spPr bwMode="auto">
          <a:xfrm>
            <a:off x="7920127" y="2941399"/>
            <a:ext cx="547688" cy="111125"/>
          </a:xfrm>
          <a:custGeom>
            <a:avLst/>
            <a:gdLst>
              <a:gd name="T0" fmla="*/ 2147483646 w 1724"/>
              <a:gd name="T1" fmla="*/ 2147483646 h 349"/>
              <a:gd name="T2" fmla="*/ 2147483646 w 1724"/>
              <a:gd name="T3" fmla="*/ 2147483646 h 349"/>
              <a:gd name="T4" fmla="*/ 2147483646 w 1724"/>
              <a:gd name="T5" fmla="*/ 2147483646 h 349"/>
              <a:gd name="T6" fmla="*/ 2147483646 w 1724"/>
              <a:gd name="T7" fmla="*/ 2147483646 h 349"/>
              <a:gd name="T8" fmla="*/ 2147483646 w 1724"/>
              <a:gd name="T9" fmla="*/ 2147483646 h 349"/>
              <a:gd name="T10" fmla="*/ 2147483646 w 1724"/>
              <a:gd name="T11" fmla="*/ 2147483646 h 349"/>
              <a:gd name="T12" fmla="*/ 2147483646 w 1724"/>
              <a:gd name="T13" fmla="*/ 2147483646 h 349"/>
              <a:gd name="T14" fmla="*/ 2147483646 w 1724"/>
              <a:gd name="T15" fmla="*/ 2147483646 h 349"/>
              <a:gd name="T16" fmla="*/ 2147483646 w 1724"/>
              <a:gd name="T17" fmla="*/ 2147483646 h 349"/>
              <a:gd name="T18" fmla="*/ 2147483646 w 1724"/>
              <a:gd name="T19" fmla="*/ 2147483646 h 349"/>
              <a:gd name="T20" fmla="*/ 2147483646 w 1724"/>
              <a:gd name="T21" fmla="*/ 2147483646 h 349"/>
              <a:gd name="T22" fmla="*/ 2147483646 w 1724"/>
              <a:gd name="T23" fmla="*/ 2147483646 h 349"/>
              <a:gd name="T24" fmla="*/ 2147483646 w 1724"/>
              <a:gd name="T25" fmla="*/ 2147483646 h 349"/>
              <a:gd name="T26" fmla="*/ 2147483646 w 1724"/>
              <a:gd name="T27" fmla="*/ 2147483646 h 349"/>
              <a:gd name="T28" fmla="*/ 2147483646 w 1724"/>
              <a:gd name="T29" fmla="*/ 2147483646 h 349"/>
              <a:gd name="T30" fmla="*/ 2147483646 w 1724"/>
              <a:gd name="T31" fmla="*/ 2147483646 h 349"/>
              <a:gd name="T32" fmla="*/ 2147483646 w 1724"/>
              <a:gd name="T33" fmla="*/ 2147483646 h 349"/>
              <a:gd name="T34" fmla="*/ 2147483646 w 1724"/>
              <a:gd name="T35" fmla="*/ 2147483646 h 349"/>
              <a:gd name="T36" fmla="*/ 2147483646 w 1724"/>
              <a:gd name="T37" fmla="*/ 2147483646 h 349"/>
              <a:gd name="T38" fmla="*/ 2147483646 w 1724"/>
              <a:gd name="T39" fmla="*/ 2147483646 h 349"/>
              <a:gd name="T40" fmla="*/ 2147483646 w 1724"/>
              <a:gd name="T41" fmla="*/ 2147483646 h 349"/>
              <a:gd name="T42" fmla="*/ 2147483646 w 1724"/>
              <a:gd name="T43" fmla="*/ 2147483646 h 349"/>
              <a:gd name="T44" fmla="*/ 2147483646 w 1724"/>
              <a:gd name="T45" fmla="*/ 2147483646 h 349"/>
              <a:gd name="T46" fmla="*/ 2147483646 w 1724"/>
              <a:gd name="T47" fmla="*/ 2147483646 h 349"/>
              <a:gd name="T48" fmla="*/ 2147483646 w 1724"/>
              <a:gd name="T49" fmla="*/ 2147483646 h 349"/>
              <a:gd name="T50" fmla="*/ 2147483646 w 1724"/>
              <a:gd name="T51" fmla="*/ 2147483646 h 349"/>
              <a:gd name="T52" fmla="*/ 2147483646 w 1724"/>
              <a:gd name="T53" fmla="*/ 2147483646 h 349"/>
              <a:gd name="T54" fmla="*/ 2147483646 w 1724"/>
              <a:gd name="T55" fmla="*/ 2147483646 h 349"/>
              <a:gd name="T56" fmla="*/ 2147483646 w 1724"/>
              <a:gd name="T57" fmla="*/ 2147483646 h 349"/>
              <a:gd name="T58" fmla="*/ 2147483646 w 1724"/>
              <a:gd name="T59" fmla="*/ 2147483646 h 349"/>
              <a:gd name="T60" fmla="*/ 2147483646 w 1724"/>
              <a:gd name="T61" fmla="*/ 2147483646 h 349"/>
              <a:gd name="T62" fmla="*/ 2147483646 w 1724"/>
              <a:gd name="T63" fmla="*/ 2147483646 h 349"/>
              <a:gd name="T64" fmla="*/ 2147483646 w 1724"/>
              <a:gd name="T65" fmla="*/ 2147483646 h 349"/>
              <a:gd name="T66" fmla="*/ 2147483646 w 1724"/>
              <a:gd name="T67" fmla="*/ 2147483646 h 349"/>
              <a:gd name="T68" fmla="*/ 2147483646 w 1724"/>
              <a:gd name="T69" fmla="*/ 2147483646 h 349"/>
              <a:gd name="T70" fmla="*/ 2147483646 w 1724"/>
              <a:gd name="T71" fmla="*/ 2147483646 h 349"/>
              <a:gd name="T72" fmla="*/ 2147483646 w 1724"/>
              <a:gd name="T73" fmla="*/ 2147483646 h 349"/>
              <a:gd name="T74" fmla="*/ 2147483646 w 1724"/>
              <a:gd name="T75" fmla="*/ 2147483646 h 349"/>
              <a:gd name="T76" fmla="*/ 0 w 1724"/>
              <a:gd name="T77" fmla="*/ 0 h 349"/>
              <a:gd name="T78" fmla="*/ 2147483646 w 1724"/>
              <a:gd name="T79" fmla="*/ 2147483646 h 349"/>
              <a:gd name="T80" fmla="*/ 2147483646 w 1724"/>
              <a:gd name="T81" fmla="*/ 2147483646 h 349"/>
              <a:gd name="T82" fmla="*/ 2147483646 w 1724"/>
              <a:gd name="T83" fmla="*/ 2147483646 h 349"/>
              <a:gd name="T84" fmla="*/ 2147483646 w 1724"/>
              <a:gd name="T85" fmla="*/ 2147483646 h 34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724" h="349">
                <a:moveTo>
                  <a:pt x="562" y="40"/>
                </a:moveTo>
                <a:lnTo>
                  <a:pt x="650" y="69"/>
                </a:lnTo>
                <a:lnTo>
                  <a:pt x="756" y="106"/>
                </a:lnTo>
                <a:lnTo>
                  <a:pt x="846" y="151"/>
                </a:lnTo>
                <a:lnTo>
                  <a:pt x="936" y="197"/>
                </a:lnTo>
                <a:lnTo>
                  <a:pt x="1017" y="232"/>
                </a:lnTo>
                <a:lnTo>
                  <a:pt x="1084" y="259"/>
                </a:lnTo>
                <a:lnTo>
                  <a:pt x="1198" y="279"/>
                </a:lnTo>
                <a:lnTo>
                  <a:pt x="1281" y="290"/>
                </a:lnTo>
                <a:lnTo>
                  <a:pt x="1374" y="281"/>
                </a:lnTo>
                <a:lnTo>
                  <a:pt x="1429" y="264"/>
                </a:lnTo>
                <a:lnTo>
                  <a:pt x="1478" y="234"/>
                </a:lnTo>
                <a:lnTo>
                  <a:pt x="1535" y="193"/>
                </a:lnTo>
                <a:lnTo>
                  <a:pt x="1566" y="156"/>
                </a:lnTo>
                <a:lnTo>
                  <a:pt x="1600" y="124"/>
                </a:lnTo>
                <a:lnTo>
                  <a:pt x="1635" y="79"/>
                </a:lnTo>
                <a:lnTo>
                  <a:pt x="1724" y="105"/>
                </a:lnTo>
                <a:lnTo>
                  <a:pt x="1692" y="154"/>
                </a:lnTo>
                <a:lnTo>
                  <a:pt x="1662" y="189"/>
                </a:lnTo>
                <a:lnTo>
                  <a:pt x="1625" y="226"/>
                </a:lnTo>
                <a:lnTo>
                  <a:pt x="1581" y="260"/>
                </a:lnTo>
                <a:lnTo>
                  <a:pt x="1534" y="288"/>
                </a:lnTo>
                <a:lnTo>
                  <a:pt x="1483" y="310"/>
                </a:lnTo>
                <a:lnTo>
                  <a:pt x="1428" y="327"/>
                </a:lnTo>
                <a:lnTo>
                  <a:pt x="1370" y="338"/>
                </a:lnTo>
                <a:lnTo>
                  <a:pt x="1299" y="345"/>
                </a:lnTo>
                <a:lnTo>
                  <a:pt x="1214" y="349"/>
                </a:lnTo>
                <a:lnTo>
                  <a:pt x="1063" y="335"/>
                </a:lnTo>
                <a:lnTo>
                  <a:pt x="941" y="299"/>
                </a:lnTo>
                <a:lnTo>
                  <a:pt x="834" y="257"/>
                </a:lnTo>
                <a:lnTo>
                  <a:pt x="747" y="218"/>
                </a:lnTo>
                <a:lnTo>
                  <a:pt x="665" y="181"/>
                </a:lnTo>
                <a:lnTo>
                  <a:pt x="579" y="143"/>
                </a:lnTo>
                <a:lnTo>
                  <a:pt x="485" y="104"/>
                </a:lnTo>
                <a:lnTo>
                  <a:pt x="394" y="68"/>
                </a:lnTo>
                <a:lnTo>
                  <a:pt x="314" y="40"/>
                </a:lnTo>
                <a:lnTo>
                  <a:pt x="219" y="24"/>
                </a:lnTo>
                <a:lnTo>
                  <a:pt x="105" y="13"/>
                </a:lnTo>
                <a:lnTo>
                  <a:pt x="0" y="0"/>
                </a:lnTo>
                <a:lnTo>
                  <a:pt x="257" y="5"/>
                </a:lnTo>
                <a:lnTo>
                  <a:pt x="480" y="15"/>
                </a:lnTo>
                <a:lnTo>
                  <a:pt x="562" y="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7" name="Freeform 133">
            <a:extLst>
              <a:ext uri="{FF2B5EF4-FFF2-40B4-BE49-F238E27FC236}">
                <a16:creationId xmlns:a16="http://schemas.microsoft.com/office/drawing/2014/main" id="{AF7FC6CE-EE12-FC4E-B678-F41EE956A851}"/>
              </a:ext>
            </a:extLst>
          </p:cNvPr>
          <p:cNvSpPr>
            <a:spLocks/>
          </p:cNvSpPr>
          <p:nvPr/>
        </p:nvSpPr>
        <p:spPr bwMode="auto">
          <a:xfrm>
            <a:off x="7931240" y="2346085"/>
            <a:ext cx="304800" cy="82550"/>
          </a:xfrm>
          <a:custGeom>
            <a:avLst/>
            <a:gdLst>
              <a:gd name="T0" fmla="*/ 2147483646 w 960"/>
              <a:gd name="T1" fmla="*/ 2147483646 h 263"/>
              <a:gd name="T2" fmla="*/ 2147483646 w 960"/>
              <a:gd name="T3" fmla="*/ 2147483646 h 263"/>
              <a:gd name="T4" fmla="*/ 2147483646 w 960"/>
              <a:gd name="T5" fmla="*/ 2147483646 h 263"/>
              <a:gd name="T6" fmla="*/ 2147483646 w 960"/>
              <a:gd name="T7" fmla="*/ 2147483646 h 263"/>
              <a:gd name="T8" fmla="*/ 2147483646 w 960"/>
              <a:gd name="T9" fmla="*/ 2147483646 h 263"/>
              <a:gd name="T10" fmla="*/ 2147483646 w 960"/>
              <a:gd name="T11" fmla="*/ 2147483646 h 263"/>
              <a:gd name="T12" fmla="*/ 2147483646 w 960"/>
              <a:gd name="T13" fmla="*/ 2147483646 h 263"/>
              <a:gd name="T14" fmla="*/ 2147483646 w 960"/>
              <a:gd name="T15" fmla="*/ 2147483646 h 263"/>
              <a:gd name="T16" fmla="*/ 2147483646 w 960"/>
              <a:gd name="T17" fmla="*/ 2147483646 h 263"/>
              <a:gd name="T18" fmla="*/ 2147483646 w 960"/>
              <a:gd name="T19" fmla="*/ 2147483646 h 263"/>
              <a:gd name="T20" fmla="*/ 2147483646 w 960"/>
              <a:gd name="T21" fmla="*/ 2147483646 h 263"/>
              <a:gd name="T22" fmla="*/ 2147483646 w 960"/>
              <a:gd name="T23" fmla="*/ 2147483646 h 263"/>
              <a:gd name="T24" fmla="*/ 0 w 960"/>
              <a:gd name="T25" fmla="*/ 2147483646 h 263"/>
              <a:gd name="T26" fmla="*/ 2147483646 w 960"/>
              <a:gd name="T27" fmla="*/ 2147483646 h 263"/>
              <a:gd name="T28" fmla="*/ 2147483646 w 960"/>
              <a:gd name="T29" fmla="*/ 2147483646 h 263"/>
              <a:gd name="T30" fmla="*/ 2147483646 w 960"/>
              <a:gd name="T31" fmla="*/ 2147483646 h 263"/>
              <a:gd name="T32" fmla="*/ 2147483646 w 960"/>
              <a:gd name="T33" fmla="*/ 2147483646 h 263"/>
              <a:gd name="T34" fmla="*/ 2147483646 w 960"/>
              <a:gd name="T35" fmla="*/ 2147483646 h 263"/>
              <a:gd name="T36" fmla="*/ 2147483646 w 960"/>
              <a:gd name="T37" fmla="*/ 2147483646 h 263"/>
              <a:gd name="T38" fmla="*/ 2147483646 w 960"/>
              <a:gd name="T39" fmla="*/ 2147483646 h 263"/>
              <a:gd name="T40" fmla="*/ 2147483646 w 960"/>
              <a:gd name="T41" fmla="*/ 2147483646 h 263"/>
              <a:gd name="T42" fmla="*/ 2147483646 w 960"/>
              <a:gd name="T43" fmla="*/ 2147483646 h 263"/>
              <a:gd name="T44" fmla="*/ 2147483646 w 960"/>
              <a:gd name="T45" fmla="*/ 2147483646 h 263"/>
              <a:gd name="T46" fmla="*/ 2147483646 w 960"/>
              <a:gd name="T47" fmla="*/ 0 h 263"/>
              <a:gd name="T48" fmla="*/ 2147483646 w 960"/>
              <a:gd name="T49" fmla="*/ 2147483646 h 263"/>
              <a:gd name="T50" fmla="*/ 2147483646 w 960"/>
              <a:gd name="T51" fmla="*/ 2147483646 h 263"/>
              <a:gd name="T52" fmla="*/ 2147483646 w 960"/>
              <a:gd name="T53" fmla="*/ 2147483646 h 26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960" h="263">
                <a:moveTo>
                  <a:pt x="953" y="17"/>
                </a:moveTo>
                <a:lnTo>
                  <a:pt x="835" y="34"/>
                </a:lnTo>
                <a:lnTo>
                  <a:pt x="732" y="48"/>
                </a:lnTo>
                <a:lnTo>
                  <a:pt x="514" y="81"/>
                </a:lnTo>
                <a:lnTo>
                  <a:pt x="397" y="111"/>
                </a:lnTo>
                <a:lnTo>
                  <a:pt x="284" y="147"/>
                </a:lnTo>
                <a:lnTo>
                  <a:pt x="211" y="166"/>
                </a:lnTo>
                <a:lnTo>
                  <a:pt x="148" y="185"/>
                </a:lnTo>
                <a:lnTo>
                  <a:pt x="90" y="213"/>
                </a:lnTo>
                <a:lnTo>
                  <a:pt x="33" y="257"/>
                </a:lnTo>
                <a:lnTo>
                  <a:pt x="19" y="263"/>
                </a:lnTo>
                <a:lnTo>
                  <a:pt x="6" y="257"/>
                </a:lnTo>
                <a:lnTo>
                  <a:pt x="0" y="245"/>
                </a:lnTo>
                <a:lnTo>
                  <a:pt x="6" y="231"/>
                </a:lnTo>
                <a:lnTo>
                  <a:pt x="37" y="204"/>
                </a:lnTo>
                <a:lnTo>
                  <a:pt x="67" y="183"/>
                </a:lnTo>
                <a:lnTo>
                  <a:pt x="129" y="153"/>
                </a:lnTo>
                <a:lnTo>
                  <a:pt x="196" y="132"/>
                </a:lnTo>
                <a:lnTo>
                  <a:pt x="273" y="111"/>
                </a:lnTo>
                <a:lnTo>
                  <a:pt x="389" y="76"/>
                </a:lnTo>
                <a:lnTo>
                  <a:pt x="507" y="47"/>
                </a:lnTo>
                <a:lnTo>
                  <a:pt x="723" y="12"/>
                </a:lnTo>
                <a:lnTo>
                  <a:pt x="826" y="3"/>
                </a:lnTo>
                <a:lnTo>
                  <a:pt x="950" y="0"/>
                </a:lnTo>
                <a:lnTo>
                  <a:pt x="960" y="7"/>
                </a:lnTo>
                <a:lnTo>
                  <a:pt x="953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8" name="Freeform 134">
            <a:extLst>
              <a:ext uri="{FF2B5EF4-FFF2-40B4-BE49-F238E27FC236}">
                <a16:creationId xmlns:a16="http://schemas.microsoft.com/office/drawing/2014/main" id="{520755FA-69A3-E042-9AE0-9B7662EBB11F}"/>
              </a:ext>
            </a:extLst>
          </p:cNvPr>
          <p:cNvSpPr>
            <a:spLocks/>
          </p:cNvSpPr>
          <p:nvPr/>
        </p:nvSpPr>
        <p:spPr bwMode="auto">
          <a:xfrm>
            <a:off x="7950290" y="2369898"/>
            <a:ext cx="125412" cy="139700"/>
          </a:xfrm>
          <a:custGeom>
            <a:avLst/>
            <a:gdLst>
              <a:gd name="T0" fmla="*/ 2147483646 w 392"/>
              <a:gd name="T1" fmla="*/ 2147483646 h 440"/>
              <a:gd name="T2" fmla="*/ 0 w 392"/>
              <a:gd name="T3" fmla="*/ 2147483646 h 440"/>
              <a:gd name="T4" fmla="*/ 2147483646 w 392"/>
              <a:gd name="T5" fmla="*/ 2147483646 h 440"/>
              <a:gd name="T6" fmla="*/ 2147483646 w 392"/>
              <a:gd name="T7" fmla="*/ 2147483646 h 440"/>
              <a:gd name="T8" fmla="*/ 2147483646 w 392"/>
              <a:gd name="T9" fmla="*/ 2147483646 h 440"/>
              <a:gd name="T10" fmla="*/ 2147483646 w 392"/>
              <a:gd name="T11" fmla="*/ 2147483646 h 440"/>
              <a:gd name="T12" fmla="*/ 2147483646 w 392"/>
              <a:gd name="T13" fmla="*/ 2147483646 h 440"/>
              <a:gd name="T14" fmla="*/ 2147483646 w 392"/>
              <a:gd name="T15" fmla="*/ 2147483646 h 440"/>
              <a:gd name="T16" fmla="*/ 2147483646 w 392"/>
              <a:gd name="T17" fmla="*/ 2147483646 h 440"/>
              <a:gd name="T18" fmla="*/ 2147483646 w 392"/>
              <a:gd name="T19" fmla="*/ 2147483646 h 440"/>
              <a:gd name="T20" fmla="*/ 2147483646 w 392"/>
              <a:gd name="T21" fmla="*/ 0 h 440"/>
              <a:gd name="T22" fmla="*/ 2147483646 w 392"/>
              <a:gd name="T23" fmla="*/ 2147483646 h 440"/>
              <a:gd name="T24" fmla="*/ 2147483646 w 392"/>
              <a:gd name="T25" fmla="*/ 2147483646 h 440"/>
              <a:gd name="T26" fmla="*/ 2147483646 w 392"/>
              <a:gd name="T27" fmla="*/ 2147483646 h 440"/>
              <a:gd name="T28" fmla="*/ 2147483646 w 392"/>
              <a:gd name="T29" fmla="*/ 2147483646 h 440"/>
              <a:gd name="T30" fmla="*/ 2147483646 w 392"/>
              <a:gd name="T31" fmla="*/ 2147483646 h 440"/>
              <a:gd name="T32" fmla="*/ 2147483646 w 392"/>
              <a:gd name="T33" fmla="*/ 2147483646 h 440"/>
              <a:gd name="T34" fmla="*/ 2147483646 w 392"/>
              <a:gd name="T35" fmla="*/ 2147483646 h 440"/>
              <a:gd name="T36" fmla="*/ 2147483646 w 392"/>
              <a:gd name="T37" fmla="*/ 2147483646 h 440"/>
              <a:gd name="T38" fmla="*/ 2147483646 w 392"/>
              <a:gd name="T39" fmla="*/ 2147483646 h 440"/>
              <a:gd name="T40" fmla="*/ 2147483646 w 392"/>
              <a:gd name="T41" fmla="*/ 2147483646 h 440"/>
              <a:gd name="T42" fmla="*/ 2147483646 w 392"/>
              <a:gd name="T43" fmla="*/ 2147483646 h 440"/>
              <a:gd name="T44" fmla="*/ 2147483646 w 392"/>
              <a:gd name="T45" fmla="*/ 2147483646 h 440"/>
              <a:gd name="T46" fmla="*/ 2147483646 w 392"/>
              <a:gd name="T47" fmla="*/ 2147483646 h 440"/>
              <a:gd name="T48" fmla="*/ 2147483646 w 392"/>
              <a:gd name="T49" fmla="*/ 2147483646 h 440"/>
              <a:gd name="T50" fmla="*/ 2147483646 w 392"/>
              <a:gd name="T51" fmla="*/ 2147483646 h 44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92" h="440">
                <a:moveTo>
                  <a:pt x="25" y="433"/>
                </a:moveTo>
                <a:lnTo>
                  <a:pt x="0" y="259"/>
                </a:lnTo>
                <a:lnTo>
                  <a:pt x="4" y="220"/>
                </a:lnTo>
                <a:lnTo>
                  <a:pt x="16" y="182"/>
                </a:lnTo>
                <a:lnTo>
                  <a:pt x="35" y="147"/>
                </a:lnTo>
                <a:lnTo>
                  <a:pt x="63" y="111"/>
                </a:lnTo>
                <a:lnTo>
                  <a:pt x="119" y="78"/>
                </a:lnTo>
                <a:lnTo>
                  <a:pt x="187" y="52"/>
                </a:lnTo>
                <a:lnTo>
                  <a:pt x="248" y="34"/>
                </a:lnTo>
                <a:lnTo>
                  <a:pt x="310" y="18"/>
                </a:lnTo>
                <a:lnTo>
                  <a:pt x="382" y="0"/>
                </a:lnTo>
                <a:lnTo>
                  <a:pt x="392" y="5"/>
                </a:lnTo>
                <a:lnTo>
                  <a:pt x="387" y="16"/>
                </a:lnTo>
                <a:lnTo>
                  <a:pt x="317" y="39"/>
                </a:lnTo>
                <a:lnTo>
                  <a:pt x="260" y="62"/>
                </a:lnTo>
                <a:lnTo>
                  <a:pt x="202" y="88"/>
                </a:lnTo>
                <a:lnTo>
                  <a:pt x="136" y="117"/>
                </a:lnTo>
                <a:lnTo>
                  <a:pt x="93" y="142"/>
                </a:lnTo>
                <a:lnTo>
                  <a:pt x="66" y="174"/>
                </a:lnTo>
                <a:lnTo>
                  <a:pt x="47" y="207"/>
                </a:lnTo>
                <a:lnTo>
                  <a:pt x="27" y="275"/>
                </a:lnTo>
                <a:lnTo>
                  <a:pt x="28" y="348"/>
                </a:lnTo>
                <a:lnTo>
                  <a:pt x="42" y="429"/>
                </a:lnTo>
                <a:lnTo>
                  <a:pt x="36" y="440"/>
                </a:lnTo>
                <a:lnTo>
                  <a:pt x="25" y="4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39" name="Freeform 135">
            <a:extLst>
              <a:ext uri="{FF2B5EF4-FFF2-40B4-BE49-F238E27FC236}">
                <a16:creationId xmlns:a16="http://schemas.microsoft.com/office/drawing/2014/main" id="{5B30A479-BEFA-4E48-AD1A-903B2A905F28}"/>
              </a:ext>
            </a:extLst>
          </p:cNvPr>
          <p:cNvSpPr>
            <a:spLocks/>
          </p:cNvSpPr>
          <p:nvPr/>
        </p:nvSpPr>
        <p:spPr bwMode="auto">
          <a:xfrm>
            <a:off x="7893140" y="2774710"/>
            <a:ext cx="11112" cy="46038"/>
          </a:xfrm>
          <a:custGeom>
            <a:avLst/>
            <a:gdLst>
              <a:gd name="T0" fmla="*/ 2147483646 w 35"/>
              <a:gd name="T1" fmla="*/ 2147483646 h 148"/>
              <a:gd name="T2" fmla="*/ 2147483646 w 35"/>
              <a:gd name="T3" fmla="*/ 2147483646 h 148"/>
              <a:gd name="T4" fmla="*/ 2147483646 w 35"/>
              <a:gd name="T5" fmla="*/ 2147483646 h 148"/>
              <a:gd name="T6" fmla="*/ 2147483646 w 35"/>
              <a:gd name="T7" fmla="*/ 2147483646 h 148"/>
              <a:gd name="T8" fmla="*/ 0 w 35"/>
              <a:gd name="T9" fmla="*/ 2147483646 h 148"/>
              <a:gd name="T10" fmla="*/ 2147483646 w 35"/>
              <a:gd name="T11" fmla="*/ 0 h 148"/>
              <a:gd name="T12" fmla="*/ 2147483646 w 35"/>
              <a:gd name="T13" fmla="*/ 2147483646 h 148"/>
              <a:gd name="T14" fmla="*/ 2147483646 w 35"/>
              <a:gd name="T15" fmla="*/ 2147483646 h 148"/>
              <a:gd name="T16" fmla="*/ 2147483646 w 35"/>
              <a:gd name="T17" fmla="*/ 2147483646 h 1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5" h="148">
                <a:moveTo>
                  <a:pt x="24" y="49"/>
                </a:moveTo>
                <a:lnTo>
                  <a:pt x="24" y="78"/>
                </a:lnTo>
                <a:lnTo>
                  <a:pt x="35" y="148"/>
                </a:lnTo>
                <a:lnTo>
                  <a:pt x="1" y="148"/>
                </a:lnTo>
                <a:lnTo>
                  <a:pt x="0" y="6"/>
                </a:lnTo>
                <a:lnTo>
                  <a:pt x="22" y="0"/>
                </a:lnTo>
                <a:lnTo>
                  <a:pt x="30" y="14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7240" name="Picture 136" descr="BS00580_">
            <a:extLst>
              <a:ext uri="{FF2B5EF4-FFF2-40B4-BE49-F238E27FC236}">
                <a16:creationId xmlns:a16="http://schemas.microsoft.com/office/drawing/2014/main" id="{E959C5CD-AFED-2B46-A39D-88CD732D8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177" y="2777885"/>
            <a:ext cx="927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241" name="Picture 137" descr="BS00580_">
            <a:extLst>
              <a:ext uri="{FF2B5EF4-FFF2-40B4-BE49-F238E27FC236}">
                <a16:creationId xmlns:a16="http://schemas.microsoft.com/office/drawing/2014/main" id="{0710AD77-9D5E-FC43-B979-195458BA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90" y="2554048"/>
            <a:ext cx="927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242" name="Picture 138" descr="BS00580_">
            <a:extLst>
              <a:ext uri="{FF2B5EF4-FFF2-40B4-BE49-F238E27FC236}">
                <a16:creationId xmlns:a16="http://schemas.microsoft.com/office/drawing/2014/main" id="{CC0B3AC0-85E8-1B44-BB0E-79E075659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27" y="3743085"/>
            <a:ext cx="927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243" name="Picture 139" descr="BS00580_">
            <a:extLst>
              <a:ext uri="{FF2B5EF4-FFF2-40B4-BE49-F238E27FC236}">
                <a16:creationId xmlns:a16="http://schemas.microsoft.com/office/drawing/2014/main" id="{E6253F09-01CF-B34B-90DE-F202D5CE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02" y="4241560"/>
            <a:ext cx="927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44" name="Freeform 140">
            <a:extLst>
              <a:ext uri="{FF2B5EF4-FFF2-40B4-BE49-F238E27FC236}">
                <a16:creationId xmlns:a16="http://schemas.microsoft.com/office/drawing/2014/main" id="{021A6091-AC5E-BC47-8781-8BFACB453385}"/>
              </a:ext>
            </a:extLst>
          </p:cNvPr>
          <p:cNvSpPr>
            <a:spLocks/>
          </p:cNvSpPr>
          <p:nvPr/>
        </p:nvSpPr>
        <p:spPr bwMode="auto">
          <a:xfrm>
            <a:off x="3136990" y="2703273"/>
            <a:ext cx="862012" cy="741362"/>
          </a:xfrm>
          <a:custGeom>
            <a:avLst/>
            <a:gdLst>
              <a:gd name="T0" fmla="*/ 2147483646 w 2716"/>
              <a:gd name="T1" fmla="*/ 2147483646 h 2333"/>
              <a:gd name="T2" fmla="*/ 2147483646 w 2716"/>
              <a:gd name="T3" fmla="*/ 0 h 2333"/>
              <a:gd name="T4" fmla="*/ 2147483646 w 2716"/>
              <a:gd name="T5" fmla="*/ 2147483646 h 2333"/>
              <a:gd name="T6" fmla="*/ 2147483646 w 2716"/>
              <a:gd name="T7" fmla="*/ 2147483646 h 2333"/>
              <a:gd name="T8" fmla="*/ 2147483646 w 2716"/>
              <a:gd name="T9" fmla="*/ 2147483646 h 2333"/>
              <a:gd name="T10" fmla="*/ 2147483646 w 2716"/>
              <a:gd name="T11" fmla="*/ 2147483646 h 2333"/>
              <a:gd name="T12" fmla="*/ 0 w 2716"/>
              <a:gd name="T13" fmla="*/ 2147483646 h 2333"/>
              <a:gd name="T14" fmla="*/ 2147483646 w 2716"/>
              <a:gd name="T15" fmla="*/ 2147483646 h 2333"/>
              <a:gd name="T16" fmla="*/ 2147483646 w 2716"/>
              <a:gd name="T17" fmla="*/ 2147483646 h 2333"/>
              <a:gd name="T18" fmla="*/ 2147483646 w 2716"/>
              <a:gd name="T19" fmla="*/ 2147483646 h 2333"/>
              <a:gd name="T20" fmla="*/ 2147483646 w 2716"/>
              <a:gd name="T21" fmla="*/ 2147483646 h 2333"/>
              <a:gd name="T22" fmla="*/ 2147483646 w 2716"/>
              <a:gd name="T23" fmla="*/ 2147483646 h 2333"/>
              <a:gd name="T24" fmla="*/ 2147483646 w 2716"/>
              <a:gd name="T25" fmla="*/ 2147483646 h 2333"/>
              <a:gd name="T26" fmla="*/ 2147483646 w 2716"/>
              <a:gd name="T27" fmla="*/ 2147483646 h 2333"/>
              <a:gd name="T28" fmla="*/ 2147483646 w 2716"/>
              <a:gd name="T29" fmla="*/ 2147483646 h 2333"/>
              <a:gd name="T30" fmla="*/ 2147483646 w 2716"/>
              <a:gd name="T31" fmla="*/ 2147483646 h 2333"/>
              <a:gd name="T32" fmla="*/ 2147483646 w 2716"/>
              <a:gd name="T33" fmla="*/ 2147483646 h 2333"/>
              <a:gd name="T34" fmla="*/ 2147483646 w 2716"/>
              <a:gd name="T35" fmla="*/ 2147483646 h 2333"/>
              <a:gd name="T36" fmla="*/ 2147483646 w 2716"/>
              <a:gd name="T37" fmla="*/ 2147483646 h 2333"/>
              <a:gd name="T38" fmla="*/ 2147483646 w 2716"/>
              <a:gd name="T39" fmla="*/ 2147483646 h 2333"/>
              <a:gd name="T40" fmla="*/ 2147483646 w 2716"/>
              <a:gd name="T41" fmla="*/ 2147483646 h 2333"/>
              <a:gd name="T42" fmla="*/ 2147483646 w 2716"/>
              <a:gd name="T43" fmla="*/ 2147483646 h 2333"/>
              <a:gd name="T44" fmla="*/ 2147483646 w 2716"/>
              <a:gd name="T45" fmla="*/ 2147483646 h 233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716" h="2333">
                <a:moveTo>
                  <a:pt x="1155" y="78"/>
                </a:moveTo>
                <a:lnTo>
                  <a:pt x="857" y="0"/>
                </a:lnTo>
                <a:lnTo>
                  <a:pt x="559" y="46"/>
                </a:lnTo>
                <a:lnTo>
                  <a:pt x="294" y="212"/>
                </a:lnTo>
                <a:lnTo>
                  <a:pt x="69" y="484"/>
                </a:lnTo>
                <a:lnTo>
                  <a:pt x="23" y="775"/>
                </a:lnTo>
                <a:lnTo>
                  <a:pt x="0" y="987"/>
                </a:lnTo>
                <a:lnTo>
                  <a:pt x="55" y="1279"/>
                </a:lnTo>
                <a:lnTo>
                  <a:pt x="241" y="1644"/>
                </a:lnTo>
                <a:lnTo>
                  <a:pt x="466" y="1882"/>
                </a:lnTo>
                <a:lnTo>
                  <a:pt x="1128" y="2015"/>
                </a:lnTo>
                <a:lnTo>
                  <a:pt x="1664" y="2247"/>
                </a:lnTo>
                <a:lnTo>
                  <a:pt x="2002" y="2333"/>
                </a:lnTo>
                <a:lnTo>
                  <a:pt x="2234" y="2280"/>
                </a:lnTo>
                <a:lnTo>
                  <a:pt x="2479" y="2048"/>
                </a:lnTo>
                <a:lnTo>
                  <a:pt x="2644" y="1737"/>
                </a:lnTo>
                <a:lnTo>
                  <a:pt x="2716" y="1266"/>
                </a:lnTo>
                <a:lnTo>
                  <a:pt x="2577" y="941"/>
                </a:lnTo>
                <a:lnTo>
                  <a:pt x="2088" y="775"/>
                </a:lnTo>
                <a:lnTo>
                  <a:pt x="1816" y="583"/>
                </a:lnTo>
                <a:lnTo>
                  <a:pt x="1155" y="78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45" name="Freeform 141">
            <a:extLst>
              <a:ext uri="{FF2B5EF4-FFF2-40B4-BE49-F238E27FC236}">
                <a16:creationId xmlns:a16="http://schemas.microsoft.com/office/drawing/2014/main" id="{2092852F-C7E3-F348-8F89-581002B4C5CC}"/>
              </a:ext>
            </a:extLst>
          </p:cNvPr>
          <p:cNvSpPr>
            <a:spLocks/>
          </p:cNvSpPr>
          <p:nvPr/>
        </p:nvSpPr>
        <p:spPr bwMode="auto">
          <a:xfrm>
            <a:off x="3143340" y="2714385"/>
            <a:ext cx="855662" cy="719138"/>
          </a:xfrm>
          <a:custGeom>
            <a:avLst/>
            <a:gdLst>
              <a:gd name="T0" fmla="*/ 2147483646 w 2696"/>
              <a:gd name="T1" fmla="*/ 2147483646 h 2267"/>
              <a:gd name="T2" fmla="*/ 2147483646 w 2696"/>
              <a:gd name="T3" fmla="*/ 2147483646 h 2267"/>
              <a:gd name="T4" fmla="*/ 2147483646 w 2696"/>
              <a:gd name="T5" fmla="*/ 2147483646 h 2267"/>
              <a:gd name="T6" fmla="*/ 2147483646 w 2696"/>
              <a:gd name="T7" fmla="*/ 2147483646 h 2267"/>
              <a:gd name="T8" fmla="*/ 2147483646 w 2696"/>
              <a:gd name="T9" fmla="*/ 2147483646 h 2267"/>
              <a:gd name="T10" fmla="*/ 2147483646 w 2696"/>
              <a:gd name="T11" fmla="*/ 2147483646 h 2267"/>
              <a:gd name="T12" fmla="*/ 2147483646 w 2696"/>
              <a:gd name="T13" fmla="*/ 2147483646 h 2267"/>
              <a:gd name="T14" fmla="*/ 2147483646 w 2696"/>
              <a:gd name="T15" fmla="*/ 2147483646 h 2267"/>
              <a:gd name="T16" fmla="*/ 2147483646 w 2696"/>
              <a:gd name="T17" fmla="*/ 2147483646 h 2267"/>
              <a:gd name="T18" fmla="*/ 2147483646 w 2696"/>
              <a:gd name="T19" fmla="*/ 2147483646 h 2267"/>
              <a:gd name="T20" fmla="*/ 2147483646 w 2696"/>
              <a:gd name="T21" fmla="*/ 2147483646 h 2267"/>
              <a:gd name="T22" fmla="*/ 2147483646 w 2696"/>
              <a:gd name="T23" fmla="*/ 2147483646 h 2267"/>
              <a:gd name="T24" fmla="*/ 2147483646 w 2696"/>
              <a:gd name="T25" fmla="*/ 2147483646 h 2267"/>
              <a:gd name="T26" fmla="*/ 2147483646 w 2696"/>
              <a:gd name="T27" fmla="*/ 2147483646 h 2267"/>
              <a:gd name="T28" fmla="*/ 2147483646 w 2696"/>
              <a:gd name="T29" fmla="*/ 2147483646 h 2267"/>
              <a:gd name="T30" fmla="*/ 2147483646 w 2696"/>
              <a:gd name="T31" fmla="*/ 2147483646 h 2267"/>
              <a:gd name="T32" fmla="*/ 2147483646 w 2696"/>
              <a:gd name="T33" fmla="*/ 2147483646 h 2267"/>
              <a:gd name="T34" fmla="*/ 2147483646 w 2696"/>
              <a:gd name="T35" fmla="*/ 2147483646 h 2267"/>
              <a:gd name="T36" fmla="*/ 2147483646 w 2696"/>
              <a:gd name="T37" fmla="*/ 2147483646 h 2267"/>
              <a:gd name="T38" fmla="*/ 2147483646 w 2696"/>
              <a:gd name="T39" fmla="*/ 2147483646 h 2267"/>
              <a:gd name="T40" fmla="*/ 2147483646 w 2696"/>
              <a:gd name="T41" fmla="*/ 2147483646 h 2267"/>
              <a:gd name="T42" fmla="*/ 2147483646 w 2696"/>
              <a:gd name="T43" fmla="*/ 2147483646 h 2267"/>
              <a:gd name="T44" fmla="*/ 2147483646 w 2696"/>
              <a:gd name="T45" fmla="*/ 2147483646 h 2267"/>
              <a:gd name="T46" fmla="*/ 2147483646 w 2696"/>
              <a:gd name="T47" fmla="*/ 2147483646 h 2267"/>
              <a:gd name="T48" fmla="*/ 2147483646 w 2696"/>
              <a:gd name="T49" fmla="*/ 2147483646 h 2267"/>
              <a:gd name="T50" fmla="*/ 2147483646 w 2696"/>
              <a:gd name="T51" fmla="*/ 2147483646 h 2267"/>
              <a:gd name="T52" fmla="*/ 2147483646 w 2696"/>
              <a:gd name="T53" fmla="*/ 2147483646 h 2267"/>
              <a:gd name="T54" fmla="*/ 2147483646 w 2696"/>
              <a:gd name="T55" fmla="*/ 2147483646 h 2267"/>
              <a:gd name="T56" fmla="*/ 2147483646 w 2696"/>
              <a:gd name="T57" fmla="*/ 2147483646 h 2267"/>
              <a:gd name="T58" fmla="*/ 2147483646 w 2696"/>
              <a:gd name="T59" fmla="*/ 2147483646 h 2267"/>
              <a:gd name="T60" fmla="*/ 2147483646 w 2696"/>
              <a:gd name="T61" fmla="*/ 2147483646 h 2267"/>
              <a:gd name="T62" fmla="*/ 2147483646 w 2696"/>
              <a:gd name="T63" fmla="*/ 2147483646 h 2267"/>
              <a:gd name="T64" fmla="*/ 2147483646 w 2696"/>
              <a:gd name="T65" fmla="*/ 2147483646 h 2267"/>
              <a:gd name="T66" fmla="*/ 2147483646 w 2696"/>
              <a:gd name="T67" fmla="*/ 2147483646 h 2267"/>
              <a:gd name="T68" fmla="*/ 2147483646 w 2696"/>
              <a:gd name="T69" fmla="*/ 2147483646 h 2267"/>
              <a:gd name="T70" fmla="*/ 2147483646 w 2696"/>
              <a:gd name="T71" fmla="*/ 2147483646 h 2267"/>
              <a:gd name="T72" fmla="*/ 2147483646 w 2696"/>
              <a:gd name="T73" fmla="*/ 2147483646 h 2267"/>
              <a:gd name="T74" fmla="*/ 0 w 2696"/>
              <a:gd name="T75" fmla="*/ 2147483646 h 2267"/>
              <a:gd name="T76" fmla="*/ 2147483646 w 2696"/>
              <a:gd name="T77" fmla="*/ 2147483646 h 2267"/>
              <a:gd name="T78" fmla="*/ 2147483646 w 2696"/>
              <a:gd name="T79" fmla="*/ 2147483646 h 2267"/>
              <a:gd name="T80" fmla="*/ 2147483646 w 2696"/>
              <a:gd name="T81" fmla="*/ 2147483646 h 2267"/>
              <a:gd name="T82" fmla="*/ 2147483646 w 2696"/>
              <a:gd name="T83" fmla="*/ 2147483646 h 2267"/>
              <a:gd name="T84" fmla="*/ 2147483646 w 2696"/>
              <a:gd name="T85" fmla="*/ 0 h 2267"/>
              <a:gd name="T86" fmla="*/ 2147483646 w 2696"/>
              <a:gd name="T87" fmla="*/ 2147483646 h 2267"/>
              <a:gd name="T88" fmla="*/ 2147483646 w 2696"/>
              <a:gd name="T89" fmla="*/ 2147483646 h 2267"/>
              <a:gd name="T90" fmla="*/ 2147483646 w 2696"/>
              <a:gd name="T91" fmla="*/ 2147483646 h 2267"/>
              <a:gd name="T92" fmla="*/ 2147483646 w 2696"/>
              <a:gd name="T93" fmla="*/ 2147483646 h 226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696" h="2267">
                <a:moveTo>
                  <a:pt x="737" y="305"/>
                </a:moveTo>
                <a:lnTo>
                  <a:pt x="579" y="345"/>
                </a:lnTo>
                <a:lnTo>
                  <a:pt x="440" y="351"/>
                </a:lnTo>
                <a:lnTo>
                  <a:pt x="313" y="451"/>
                </a:lnTo>
                <a:lnTo>
                  <a:pt x="234" y="590"/>
                </a:lnTo>
                <a:lnTo>
                  <a:pt x="241" y="756"/>
                </a:lnTo>
                <a:lnTo>
                  <a:pt x="301" y="915"/>
                </a:lnTo>
                <a:lnTo>
                  <a:pt x="585" y="1088"/>
                </a:lnTo>
                <a:lnTo>
                  <a:pt x="704" y="1186"/>
                </a:lnTo>
                <a:lnTo>
                  <a:pt x="770" y="1306"/>
                </a:lnTo>
                <a:lnTo>
                  <a:pt x="849" y="1524"/>
                </a:lnTo>
                <a:lnTo>
                  <a:pt x="1572" y="2048"/>
                </a:lnTo>
                <a:lnTo>
                  <a:pt x="1711" y="2088"/>
                </a:lnTo>
                <a:lnTo>
                  <a:pt x="1890" y="2094"/>
                </a:lnTo>
                <a:lnTo>
                  <a:pt x="2015" y="2068"/>
                </a:lnTo>
                <a:lnTo>
                  <a:pt x="2127" y="2022"/>
                </a:lnTo>
                <a:lnTo>
                  <a:pt x="2214" y="1895"/>
                </a:lnTo>
                <a:lnTo>
                  <a:pt x="2366" y="1663"/>
                </a:lnTo>
                <a:lnTo>
                  <a:pt x="2419" y="1478"/>
                </a:lnTo>
                <a:lnTo>
                  <a:pt x="2412" y="1286"/>
                </a:lnTo>
                <a:lnTo>
                  <a:pt x="2307" y="1134"/>
                </a:lnTo>
                <a:lnTo>
                  <a:pt x="2167" y="1040"/>
                </a:lnTo>
                <a:lnTo>
                  <a:pt x="2015" y="941"/>
                </a:lnTo>
                <a:lnTo>
                  <a:pt x="1942" y="816"/>
                </a:lnTo>
                <a:lnTo>
                  <a:pt x="1869" y="584"/>
                </a:lnTo>
                <a:lnTo>
                  <a:pt x="2035" y="709"/>
                </a:lnTo>
                <a:lnTo>
                  <a:pt x="2323" y="808"/>
                </a:lnTo>
                <a:lnTo>
                  <a:pt x="2527" y="910"/>
                </a:lnTo>
                <a:lnTo>
                  <a:pt x="2696" y="1233"/>
                </a:lnTo>
                <a:lnTo>
                  <a:pt x="2611" y="1730"/>
                </a:lnTo>
                <a:lnTo>
                  <a:pt x="2485" y="1995"/>
                </a:lnTo>
                <a:lnTo>
                  <a:pt x="2280" y="2174"/>
                </a:lnTo>
                <a:lnTo>
                  <a:pt x="2121" y="2267"/>
                </a:lnTo>
                <a:lnTo>
                  <a:pt x="1896" y="2267"/>
                </a:lnTo>
                <a:lnTo>
                  <a:pt x="1618" y="2188"/>
                </a:lnTo>
                <a:lnTo>
                  <a:pt x="1108" y="1982"/>
                </a:lnTo>
                <a:lnTo>
                  <a:pt x="321" y="1777"/>
                </a:lnTo>
                <a:lnTo>
                  <a:pt x="0" y="1038"/>
                </a:lnTo>
                <a:lnTo>
                  <a:pt x="22" y="630"/>
                </a:lnTo>
                <a:lnTo>
                  <a:pt x="188" y="279"/>
                </a:lnTo>
                <a:lnTo>
                  <a:pt x="440" y="67"/>
                </a:lnTo>
                <a:lnTo>
                  <a:pt x="777" y="13"/>
                </a:lnTo>
                <a:lnTo>
                  <a:pt x="1036" y="0"/>
                </a:lnTo>
                <a:lnTo>
                  <a:pt x="1181" y="53"/>
                </a:lnTo>
                <a:lnTo>
                  <a:pt x="737" y="305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46" name="Freeform 142">
            <a:extLst>
              <a:ext uri="{FF2B5EF4-FFF2-40B4-BE49-F238E27FC236}">
                <a16:creationId xmlns:a16="http://schemas.microsoft.com/office/drawing/2014/main" id="{C9973EA1-8E62-BB44-BEA1-FBC752CB7B84}"/>
              </a:ext>
            </a:extLst>
          </p:cNvPr>
          <p:cNvSpPr>
            <a:spLocks/>
          </p:cNvSpPr>
          <p:nvPr/>
        </p:nvSpPr>
        <p:spPr bwMode="auto">
          <a:xfrm>
            <a:off x="3108416" y="2682636"/>
            <a:ext cx="695325" cy="665163"/>
          </a:xfrm>
          <a:custGeom>
            <a:avLst/>
            <a:gdLst>
              <a:gd name="T0" fmla="*/ 2147483646 w 2190"/>
              <a:gd name="T1" fmla="*/ 2147483646 h 2094"/>
              <a:gd name="T2" fmla="*/ 2147483646 w 2190"/>
              <a:gd name="T3" fmla="*/ 2147483646 h 2094"/>
              <a:gd name="T4" fmla="*/ 2147483646 w 2190"/>
              <a:gd name="T5" fmla="*/ 2147483646 h 2094"/>
              <a:gd name="T6" fmla="*/ 2147483646 w 2190"/>
              <a:gd name="T7" fmla="*/ 2147483646 h 2094"/>
              <a:gd name="T8" fmla="*/ 2147483646 w 2190"/>
              <a:gd name="T9" fmla="*/ 2147483646 h 2094"/>
              <a:gd name="T10" fmla="*/ 2147483646 w 2190"/>
              <a:gd name="T11" fmla="*/ 2147483646 h 2094"/>
              <a:gd name="T12" fmla="*/ 2147483646 w 2190"/>
              <a:gd name="T13" fmla="*/ 2147483646 h 2094"/>
              <a:gd name="T14" fmla="*/ 2147483646 w 2190"/>
              <a:gd name="T15" fmla="*/ 2147483646 h 2094"/>
              <a:gd name="T16" fmla="*/ 2147483646 w 2190"/>
              <a:gd name="T17" fmla="*/ 2147483646 h 2094"/>
              <a:gd name="T18" fmla="*/ 2147483646 w 2190"/>
              <a:gd name="T19" fmla="*/ 2147483646 h 2094"/>
              <a:gd name="T20" fmla="*/ 2147483646 w 2190"/>
              <a:gd name="T21" fmla="*/ 2147483646 h 2094"/>
              <a:gd name="T22" fmla="*/ 2147483646 w 2190"/>
              <a:gd name="T23" fmla="*/ 2147483646 h 2094"/>
              <a:gd name="T24" fmla="*/ 2147483646 w 2190"/>
              <a:gd name="T25" fmla="*/ 2147483646 h 2094"/>
              <a:gd name="T26" fmla="*/ 2147483646 w 2190"/>
              <a:gd name="T27" fmla="*/ 2147483646 h 2094"/>
              <a:gd name="T28" fmla="*/ 2147483646 w 2190"/>
              <a:gd name="T29" fmla="*/ 2147483646 h 2094"/>
              <a:gd name="T30" fmla="*/ 2147483646 w 2190"/>
              <a:gd name="T31" fmla="*/ 2147483646 h 2094"/>
              <a:gd name="T32" fmla="*/ 2147483646 w 2190"/>
              <a:gd name="T33" fmla="*/ 2147483646 h 2094"/>
              <a:gd name="T34" fmla="*/ 2147483646 w 2190"/>
              <a:gd name="T35" fmla="*/ 2147483646 h 2094"/>
              <a:gd name="T36" fmla="*/ 2147483646 w 2190"/>
              <a:gd name="T37" fmla="*/ 2147483646 h 2094"/>
              <a:gd name="T38" fmla="*/ 0 w 2190"/>
              <a:gd name="T39" fmla="*/ 2147483646 h 2094"/>
              <a:gd name="T40" fmla="*/ 2147483646 w 2190"/>
              <a:gd name="T41" fmla="*/ 2147483646 h 2094"/>
              <a:gd name="T42" fmla="*/ 2147483646 w 2190"/>
              <a:gd name="T43" fmla="*/ 2147483646 h 2094"/>
              <a:gd name="T44" fmla="*/ 2147483646 w 2190"/>
              <a:gd name="T45" fmla="*/ 2147483646 h 2094"/>
              <a:gd name="T46" fmla="*/ 2147483646 w 2190"/>
              <a:gd name="T47" fmla="*/ 2147483646 h 2094"/>
              <a:gd name="T48" fmla="*/ 2147483646 w 2190"/>
              <a:gd name="T49" fmla="*/ 2147483646 h 2094"/>
              <a:gd name="T50" fmla="*/ 2147483646 w 2190"/>
              <a:gd name="T51" fmla="*/ 2147483646 h 2094"/>
              <a:gd name="T52" fmla="*/ 2147483646 w 2190"/>
              <a:gd name="T53" fmla="*/ 2147483646 h 2094"/>
              <a:gd name="T54" fmla="*/ 2147483646 w 2190"/>
              <a:gd name="T55" fmla="*/ 2147483646 h 2094"/>
              <a:gd name="T56" fmla="*/ 2147483646 w 2190"/>
              <a:gd name="T57" fmla="*/ 2147483646 h 2094"/>
              <a:gd name="T58" fmla="*/ 2147483646 w 2190"/>
              <a:gd name="T59" fmla="*/ 2147483646 h 2094"/>
              <a:gd name="T60" fmla="*/ 2147483646 w 2190"/>
              <a:gd name="T61" fmla="*/ 2147483646 h 2094"/>
              <a:gd name="T62" fmla="*/ 2147483646 w 2190"/>
              <a:gd name="T63" fmla="*/ 2147483646 h 2094"/>
              <a:gd name="T64" fmla="*/ 2147483646 w 2190"/>
              <a:gd name="T65" fmla="*/ 2147483646 h 2094"/>
              <a:gd name="T66" fmla="*/ 2147483646 w 2190"/>
              <a:gd name="T67" fmla="*/ 2147483646 h 2094"/>
              <a:gd name="T68" fmla="*/ 2147483646 w 2190"/>
              <a:gd name="T69" fmla="*/ 2147483646 h 2094"/>
              <a:gd name="T70" fmla="*/ 2147483646 w 2190"/>
              <a:gd name="T71" fmla="*/ 2147483646 h 2094"/>
              <a:gd name="T72" fmla="*/ 2147483646 w 2190"/>
              <a:gd name="T73" fmla="*/ 2147483646 h 2094"/>
              <a:gd name="T74" fmla="*/ 2147483646 w 2190"/>
              <a:gd name="T75" fmla="*/ 2147483646 h 2094"/>
              <a:gd name="T76" fmla="*/ 2147483646 w 2190"/>
              <a:gd name="T77" fmla="*/ 2147483646 h 2094"/>
              <a:gd name="T78" fmla="*/ 2147483646 w 2190"/>
              <a:gd name="T79" fmla="*/ 2147483646 h 2094"/>
              <a:gd name="T80" fmla="*/ 2147483646 w 2190"/>
              <a:gd name="T81" fmla="*/ 2147483646 h 2094"/>
              <a:gd name="T82" fmla="*/ 2147483646 w 2190"/>
              <a:gd name="T83" fmla="*/ 2147483646 h 2094"/>
              <a:gd name="T84" fmla="*/ 2147483646 w 2190"/>
              <a:gd name="T85" fmla="*/ 2147483646 h 2094"/>
              <a:gd name="T86" fmla="*/ 2147483646 w 2190"/>
              <a:gd name="T87" fmla="*/ 2147483646 h 2094"/>
              <a:gd name="T88" fmla="*/ 2147483646 w 2190"/>
              <a:gd name="T89" fmla="*/ 2147483646 h 2094"/>
              <a:gd name="T90" fmla="*/ 2147483646 w 2190"/>
              <a:gd name="T91" fmla="*/ 2147483646 h 2094"/>
              <a:gd name="T92" fmla="*/ 2147483646 w 2190"/>
              <a:gd name="T93" fmla="*/ 2147483646 h 2094"/>
              <a:gd name="T94" fmla="*/ 2147483646 w 2190"/>
              <a:gd name="T95" fmla="*/ 2147483646 h 2094"/>
              <a:gd name="T96" fmla="*/ 2147483646 w 2190"/>
              <a:gd name="T97" fmla="*/ 2147483646 h 2094"/>
              <a:gd name="T98" fmla="*/ 2147483646 w 2190"/>
              <a:gd name="T99" fmla="*/ 2147483646 h 209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190" h="2094">
                <a:moveTo>
                  <a:pt x="736" y="322"/>
                </a:moveTo>
                <a:lnTo>
                  <a:pt x="889" y="234"/>
                </a:lnTo>
                <a:lnTo>
                  <a:pt x="1323" y="108"/>
                </a:lnTo>
                <a:lnTo>
                  <a:pt x="1746" y="25"/>
                </a:lnTo>
                <a:lnTo>
                  <a:pt x="1893" y="0"/>
                </a:lnTo>
                <a:lnTo>
                  <a:pt x="1954" y="1"/>
                </a:lnTo>
                <a:lnTo>
                  <a:pt x="2026" y="42"/>
                </a:lnTo>
                <a:lnTo>
                  <a:pt x="2089" y="129"/>
                </a:lnTo>
                <a:lnTo>
                  <a:pt x="2114" y="220"/>
                </a:lnTo>
                <a:lnTo>
                  <a:pt x="1984" y="992"/>
                </a:lnTo>
                <a:lnTo>
                  <a:pt x="1939" y="1283"/>
                </a:lnTo>
                <a:lnTo>
                  <a:pt x="1892" y="1340"/>
                </a:lnTo>
                <a:lnTo>
                  <a:pt x="1712" y="1307"/>
                </a:lnTo>
                <a:lnTo>
                  <a:pt x="1624" y="1343"/>
                </a:lnTo>
                <a:lnTo>
                  <a:pt x="1718" y="1395"/>
                </a:lnTo>
                <a:lnTo>
                  <a:pt x="1843" y="1425"/>
                </a:lnTo>
                <a:lnTo>
                  <a:pt x="1850" y="1487"/>
                </a:lnTo>
                <a:lnTo>
                  <a:pt x="2118" y="1489"/>
                </a:lnTo>
                <a:lnTo>
                  <a:pt x="2159" y="1489"/>
                </a:lnTo>
                <a:lnTo>
                  <a:pt x="2130" y="1676"/>
                </a:lnTo>
                <a:lnTo>
                  <a:pt x="2097" y="1880"/>
                </a:lnTo>
                <a:lnTo>
                  <a:pt x="2183" y="1970"/>
                </a:lnTo>
                <a:lnTo>
                  <a:pt x="2190" y="2015"/>
                </a:lnTo>
                <a:lnTo>
                  <a:pt x="2110" y="2094"/>
                </a:lnTo>
                <a:lnTo>
                  <a:pt x="898" y="2019"/>
                </a:lnTo>
                <a:lnTo>
                  <a:pt x="458" y="2050"/>
                </a:lnTo>
                <a:lnTo>
                  <a:pt x="409" y="2014"/>
                </a:lnTo>
                <a:lnTo>
                  <a:pt x="323" y="2005"/>
                </a:lnTo>
                <a:lnTo>
                  <a:pt x="293" y="1984"/>
                </a:lnTo>
                <a:lnTo>
                  <a:pt x="265" y="1780"/>
                </a:lnTo>
                <a:lnTo>
                  <a:pt x="198" y="1604"/>
                </a:lnTo>
                <a:lnTo>
                  <a:pt x="157" y="1585"/>
                </a:lnTo>
                <a:lnTo>
                  <a:pt x="157" y="1557"/>
                </a:lnTo>
                <a:lnTo>
                  <a:pt x="165" y="1527"/>
                </a:lnTo>
                <a:lnTo>
                  <a:pt x="153" y="1465"/>
                </a:lnTo>
                <a:lnTo>
                  <a:pt x="89" y="1498"/>
                </a:lnTo>
                <a:lnTo>
                  <a:pt x="47" y="1489"/>
                </a:lnTo>
                <a:lnTo>
                  <a:pt x="72" y="1405"/>
                </a:lnTo>
                <a:lnTo>
                  <a:pt x="13" y="1335"/>
                </a:lnTo>
                <a:lnTo>
                  <a:pt x="0" y="1275"/>
                </a:lnTo>
                <a:lnTo>
                  <a:pt x="3" y="1220"/>
                </a:lnTo>
                <a:lnTo>
                  <a:pt x="38" y="1184"/>
                </a:lnTo>
                <a:lnTo>
                  <a:pt x="65" y="1152"/>
                </a:lnTo>
                <a:lnTo>
                  <a:pt x="30" y="1058"/>
                </a:lnTo>
                <a:lnTo>
                  <a:pt x="88" y="1035"/>
                </a:lnTo>
                <a:lnTo>
                  <a:pt x="98" y="1143"/>
                </a:lnTo>
                <a:lnTo>
                  <a:pt x="149" y="1143"/>
                </a:lnTo>
                <a:lnTo>
                  <a:pt x="258" y="1417"/>
                </a:lnTo>
                <a:lnTo>
                  <a:pt x="286" y="1311"/>
                </a:lnTo>
                <a:lnTo>
                  <a:pt x="255" y="1258"/>
                </a:lnTo>
                <a:lnTo>
                  <a:pt x="212" y="1198"/>
                </a:lnTo>
                <a:lnTo>
                  <a:pt x="199" y="1132"/>
                </a:lnTo>
                <a:lnTo>
                  <a:pt x="223" y="1069"/>
                </a:lnTo>
                <a:lnTo>
                  <a:pt x="275" y="1050"/>
                </a:lnTo>
                <a:lnTo>
                  <a:pt x="332" y="1066"/>
                </a:lnTo>
                <a:lnTo>
                  <a:pt x="361" y="1144"/>
                </a:lnTo>
                <a:lnTo>
                  <a:pt x="354" y="1187"/>
                </a:lnTo>
                <a:lnTo>
                  <a:pt x="316" y="1253"/>
                </a:lnTo>
                <a:lnTo>
                  <a:pt x="325" y="1335"/>
                </a:lnTo>
                <a:lnTo>
                  <a:pt x="388" y="1500"/>
                </a:lnTo>
                <a:lnTo>
                  <a:pt x="419" y="1206"/>
                </a:lnTo>
                <a:lnTo>
                  <a:pt x="413" y="1179"/>
                </a:lnTo>
                <a:lnTo>
                  <a:pt x="426" y="1157"/>
                </a:lnTo>
                <a:lnTo>
                  <a:pt x="414" y="1129"/>
                </a:lnTo>
                <a:lnTo>
                  <a:pt x="430" y="1110"/>
                </a:lnTo>
                <a:lnTo>
                  <a:pt x="421" y="1090"/>
                </a:lnTo>
                <a:lnTo>
                  <a:pt x="444" y="1071"/>
                </a:lnTo>
                <a:lnTo>
                  <a:pt x="451" y="1038"/>
                </a:lnTo>
                <a:lnTo>
                  <a:pt x="449" y="976"/>
                </a:lnTo>
                <a:lnTo>
                  <a:pt x="510" y="969"/>
                </a:lnTo>
                <a:lnTo>
                  <a:pt x="540" y="969"/>
                </a:lnTo>
                <a:lnTo>
                  <a:pt x="542" y="916"/>
                </a:lnTo>
                <a:lnTo>
                  <a:pt x="692" y="879"/>
                </a:lnTo>
                <a:lnTo>
                  <a:pt x="739" y="980"/>
                </a:lnTo>
                <a:lnTo>
                  <a:pt x="586" y="1379"/>
                </a:lnTo>
                <a:lnTo>
                  <a:pt x="582" y="1401"/>
                </a:lnTo>
                <a:lnTo>
                  <a:pt x="658" y="1435"/>
                </a:lnTo>
                <a:lnTo>
                  <a:pt x="678" y="1462"/>
                </a:lnTo>
                <a:lnTo>
                  <a:pt x="678" y="1495"/>
                </a:lnTo>
                <a:lnTo>
                  <a:pt x="631" y="1521"/>
                </a:lnTo>
                <a:lnTo>
                  <a:pt x="603" y="1618"/>
                </a:lnTo>
                <a:lnTo>
                  <a:pt x="581" y="1796"/>
                </a:lnTo>
                <a:lnTo>
                  <a:pt x="683" y="1693"/>
                </a:lnTo>
                <a:lnTo>
                  <a:pt x="774" y="1684"/>
                </a:lnTo>
                <a:lnTo>
                  <a:pt x="755" y="1602"/>
                </a:lnTo>
                <a:lnTo>
                  <a:pt x="767" y="1559"/>
                </a:lnTo>
                <a:lnTo>
                  <a:pt x="1019" y="1539"/>
                </a:lnTo>
                <a:lnTo>
                  <a:pt x="1018" y="1502"/>
                </a:lnTo>
                <a:lnTo>
                  <a:pt x="1048" y="1481"/>
                </a:lnTo>
                <a:lnTo>
                  <a:pt x="1085" y="1469"/>
                </a:lnTo>
                <a:lnTo>
                  <a:pt x="1154" y="1412"/>
                </a:lnTo>
                <a:lnTo>
                  <a:pt x="1153" y="1344"/>
                </a:lnTo>
                <a:lnTo>
                  <a:pt x="957" y="1280"/>
                </a:lnTo>
                <a:lnTo>
                  <a:pt x="898" y="1053"/>
                </a:lnTo>
                <a:lnTo>
                  <a:pt x="803" y="687"/>
                </a:lnTo>
                <a:lnTo>
                  <a:pt x="760" y="524"/>
                </a:lnTo>
                <a:lnTo>
                  <a:pt x="738" y="369"/>
                </a:lnTo>
                <a:lnTo>
                  <a:pt x="736" y="3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47" name="Freeform 143">
            <a:extLst>
              <a:ext uri="{FF2B5EF4-FFF2-40B4-BE49-F238E27FC236}">
                <a16:creationId xmlns:a16="http://schemas.microsoft.com/office/drawing/2014/main" id="{92C6AB2E-F5D3-ED48-8304-CA1346C3B067}"/>
              </a:ext>
            </a:extLst>
          </p:cNvPr>
          <p:cNvSpPr>
            <a:spLocks/>
          </p:cNvSpPr>
          <p:nvPr/>
        </p:nvSpPr>
        <p:spPr bwMode="auto">
          <a:xfrm>
            <a:off x="3108416" y="2960448"/>
            <a:ext cx="230187" cy="361950"/>
          </a:xfrm>
          <a:custGeom>
            <a:avLst/>
            <a:gdLst>
              <a:gd name="T0" fmla="*/ 2147483646 w 725"/>
              <a:gd name="T1" fmla="*/ 2147483646 h 1139"/>
              <a:gd name="T2" fmla="*/ 2147483646 w 725"/>
              <a:gd name="T3" fmla="*/ 2147483646 h 1139"/>
              <a:gd name="T4" fmla="*/ 2147483646 w 725"/>
              <a:gd name="T5" fmla="*/ 2147483646 h 1139"/>
              <a:gd name="T6" fmla="*/ 2147483646 w 725"/>
              <a:gd name="T7" fmla="*/ 2147483646 h 1139"/>
              <a:gd name="T8" fmla="*/ 2147483646 w 725"/>
              <a:gd name="T9" fmla="*/ 2147483646 h 1139"/>
              <a:gd name="T10" fmla="*/ 2147483646 w 725"/>
              <a:gd name="T11" fmla="*/ 2147483646 h 1139"/>
              <a:gd name="T12" fmla="*/ 2147483646 w 725"/>
              <a:gd name="T13" fmla="*/ 2147483646 h 1139"/>
              <a:gd name="T14" fmla="*/ 2147483646 w 725"/>
              <a:gd name="T15" fmla="*/ 2147483646 h 1139"/>
              <a:gd name="T16" fmla="*/ 2147483646 w 725"/>
              <a:gd name="T17" fmla="*/ 2147483646 h 1139"/>
              <a:gd name="T18" fmla="*/ 2147483646 w 725"/>
              <a:gd name="T19" fmla="*/ 2147483646 h 1139"/>
              <a:gd name="T20" fmla="*/ 2147483646 w 725"/>
              <a:gd name="T21" fmla="*/ 2147483646 h 1139"/>
              <a:gd name="T22" fmla="*/ 2147483646 w 725"/>
              <a:gd name="T23" fmla="*/ 2147483646 h 1139"/>
              <a:gd name="T24" fmla="*/ 2147483646 w 725"/>
              <a:gd name="T25" fmla="*/ 2147483646 h 1139"/>
              <a:gd name="T26" fmla="*/ 0 w 725"/>
              <a:gd name="T27" fmla="*/ 2147483646 h 1139"/>
              <a:gd name="T28" fmla="*/ 2147483646 w 725"/>
              <a:gd name="T29" fmla="*/ 2147483646 h 1139"/>
              <a:gd name="T30" fmla="*/ 2147483646 w 725"/>
              <a:gd name="T31" fmla="*/ 2147483646 h 1139"/>
              <a:gd name="T32" fmla="*/ 2147483646 w 725"/>
              <a:gd name="T33" fmla="*/ 2147483646 h 1139"/>
              <a:gd name="T34" fmla="*/ 2147483646 w 725"/>
              <a:gd name="T35" fmla="*/ 2147483646 h 1139"/>
              <a:gd name="T36" fmla="*/ 2147483646 w 725"/>
              <a:gd name="T37" fmla="*/ 2147483646 h 1139"/>
              <a:gd name="T38" fmla="*/ 2147483646 w 725"/>
              <a:gd name="T39" fmla="*/ 2147483646 h 1139"/>
              <a:gd name="T40" fmla="*/ 2147483646 w 725"/>
              <a:gd name="T41" fmla="*/ 2147483646 h 1139"/>
              <a:gd name="T42" fmla="*/ 2147483646 w 725"/>
              <a:gd name="T43" fmla="*/ 2147483646 h 1139"/>
              <a:gd name="T44" fmla="*/ 2147483646 w 725"/>
              <a:gd name="T45" fmla="*/ 2147483646 h 1139"/>
              <a:gd name="T46" fmla="*/ 2147483646 w 725"/>
              <a:gd name="T47" fmla="*/ 2147483646 h 1139"/>
              <a:gd name="T48" fmla="*/ 2147483646 w 725"/>
              <a:gd name="T49" fmla="*/ 2147483646 h 1139"/>
              <a:gd name="T50" fmla="*/ 2147483646 w 725"/>
              <a:gd name="T51" fmla="*/ 2147483646 h 1139"/>
              <a:gd name="T52" fmla="*/ 2147483646 w 725"/>
              <a:gd name="T53" fmla="*/ 2147483646 h 1139"/>
              <a:gd name="T54" fmla="*/ 2147483646 w 725"/>
              <a:gd name="T55" fmla="*/ 2147483646 h 1139"/>
              <a:gd name="T56" fmla="*/ 2147483646 w 725"/>
              <a:gd name="T57" fmla="*/ 2147483646 h 1139"/>
              <a:gd name="T58" fmla="*/ 2147483646 w 725"/>
              <a:gd name="T59" fmla="*/ 2147483646 h 1139"/>
              <a:gd name="T60" fmla="*/ 2147483646 w 725"/>
              <a:gd name="T61" fmla="*/ 2147483646 h 1139"/>
              <a:gd name="T62" fmla="*/ 2147483646 w 725"/>
              <a:gd name="T63" fmla="*/ 2147483646 h 1139"/>
              <a:gd name="T64" fmla="*/ 2147483646 w 725"/>
              <a:gd name="T65" fmla="*/ 2147483646 h 1139"/>
              <a:gd name="T66" fmla="*/ 2147483646 w 725"/>
              <a:gd name="T67" fmla="*/ 2147483646 h 113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725" h="1139">
                <a:moveTo>
                  <a:pt x="542" y="71"/>
                </a:moveTo>
                <a:lnTo>
                  <a:pt x="549" y="34"/>
                </a:lnTo>
                <a:lnTo>
                  <a:pt x="688" y="0"/>
                </a:lnTo>
                <a:lnTo>
                  <a:pt x="725" y="98"/>
                </a:lnTo>
                <a:lnTo>
                  <a:pt x="577" y="521"/>
                </a:lnTo>
                <a:lnTo>
                  <a:pt x="664" y="573"/>
                </a:lnTo>
                <a:lnTo>
                  <a:pt x="660" y="612"/>
                </a:lnTo>
                <a:lnTo>
                  <a:pt x="620" y="644"/>
                </a:lnTo>
                <a:lnTo>
                  <a:pt x="561" y="939"/>
                </a:lnTo>
                <a:lnTo>
                  <a:pt x="540" y="1087"/>
                </a:lnTo>
                <a:lnTo>
                  <a:pt x="509" y="1126"/>
                </a:lnTo>
                <a:lnTo>
                  <a:pt x="418" y="1139"/>
                </a:lnTo>
                <a:lnTo>
                  <a:pt x="296" y="1118"/>
                </a:lnTo>
                <a:lnTo>
                  <a:pt x="278" y="1094"/>
                </a:lnTo>
                <a:lnTo>
                  <a:pt x="259" y="888"/>
                </a:lnTo>
                <a:lnTo>
                  <a:pt x="217" y="756"/>
                </a:lnTo>
                <a:lnTo>
                  <a:pt x="190" y="716"/>
                </a:lnTo>
                <a:lnTo>
                  <a:pt x="166" y="707"/>
                </a:lnTo>
                <a:lnTo>
                  <a:pt x="133" y="674"/>
                </a:lnTo>
                <a:lnTo>
                  <a:pt x="132" y="644"/>
                </a:lnTo>
                <a:lnTo>
                  <a:pt x="164" y="615"/>
                </a:lnTo>
                <a:lnTo>
                  <a:pt x="130" y="576"/>
                </a:lnTo>
                <a:lnTo>
                  <a:pt x="107" y="614"/>
                </a:lnTo>
                <a:lnTo>
                  <a:pt x="64" y="606"/>
                </a:lnTo>
                <a:lnTo>
                  <a:pt x="55" y="583"/>
                </a:lnTo>
                <a:lnTo>
                  <a:pt x="74" y="526"/>
                </a:lnTo>
                <a:lnTo>
                  <a:pt x="42" y="478"/>
                </a:lnTo>
                <a:lnTo>
                  <a:pt x="0" y="411"/>
                </a:lnTo>
                <a:lnTo>
                  <a:pt x="8" y="338"/>
                </a:lnTo>
                <a:lnTo>
                  <a:pt x="39" y="292"/>
                </a:lnTo>
                <a:lnTo>
                  <a:pt x="76" y="263"/>
                </a:lnTo>
                <a:lnTo>
                  <a:pt x="44" y="169"/>
                </a:lnTo>
                <a:lnTo>
                  <a:pt x="89" y="157"/>
                </a:lnTo>
                <a:lnTo>
                  <a:pt x="110" y="157"/>
                </a:lnTo>
                <a:lnTo>
                  <a:pt x="102" y="196"/>
                </a:lnTo>
                <a:lnTo>
                  <a:pt x="113" y="240"/>
                </a:lnTo>
                <a:lnTo>
                  <a:pt x="148" y="252"/>
                </a:lnTo>
                <a:lnTo>
                  <a:pt x="175" y="301"/>
                </a:lnTo>
                <a:lnTo>
                  <a:pt x="245" y="520"/>
                </a:lnTo>
                <a:lnTo>
                  <a:pt x="268" y="478"/>
                </a:lnTo>
                <a:lnTo>
                  <a:pt x="282" y="418"/>
                </a:lnTo>
                <a:lnTo>
                  <a:pt x="251" y="366"/>
                </a:lnTo>
                <a:lnTo>
                  <a:pt x="209" y="302"/>
                </a:lnTo>
                <a:lnTo>
                  <a:pt x="205" y="229"/>
                </a:lnTo>
                <a:lnTo>
                  <a:pt x="238" y="177"/>
                </a:lnTo>
                <a:lnTo>
                  <a:pt x="279" y="163"/>
                </a:lnTo>
                <a:lnTo>
                  <a:pt x="313" y="172"/>
                </a:lnTo>
                <a:lnTo>
                  <a:pt x="359" y="205"/>
                </a:lnTo>
                <a:lnTo>
                  <a:pt x="380" y="272"/>
                </a:lnTo>
                <a:lnTo>
                  <a:pt x="329" y="357"/>
                </a:lnTo>
                <a:lnTo>
                  <a:pt x="321" y="412"/>
                </a:lnTo>
                <a:lnTo>
                  <a:pt x="359" y="532"/>
                </a:lnTo>
                <a:lnTo>
                  <a:pt x="359" y="604"/>
                </a:lnTo>
                <a:lnTo>
                  <a:pt x="387" y="606"/>
                </a:lnTo>
                <a:lnTo>
                  <a:pt x="433" y="346"/>
                </a:lnTo>
                <a:lnTo>
                  <a:pt x="438" y="311"/>
                </a:lnTo>
                <a:lnTo>
                  <a:pt x="424" y="286"/>
                </a:lnTo>
                <a:lnTo>
                  <a:pt x="435" y="271"/>
                </a:lnTo>
                <a:lnTo>
                  <a:pt x="426" y="241"/>
                </a:lnTo>
                <a:lnTo>
                  <a:pt x="441" y="228"/>
                </a:lnTo>
                <a:lnTo>
                  <a:pt x="431" y="208"/>
                </a:lnTo>
                <a:lnTo>
                  <a:pt x="460" y="190"/>
                </a:lnTo>
                <a:lnTo>
                  <a:pt x="457" y="159"/>
                </a:lnTo>
                <a:lnTo>
                  <a:pt x="458" y="87"/>
                </a:lnTo>
                <a:lnTo>
                  <a:pt x="490" y="83"/>
                </a:lnTo>
                <a:lnTo>
                  <a:pt x="537" y="91"/>
                </a:lnTo>
                <a:lnTo>
                  <a:pt x="542" y="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48" name="Freeform 144">
            <a:extLst>
              <a:ext uri="{FF2B5EF4-FFF2-40B4-BE49-F238E27FC236}">
                <a16:creationId xmlns:a16="http://schemas.microsoft.com/office/drawing/2014/main" id="{4FD00B3A-C383-E045-9EE1-E6FB1D27AA0C}"/>
              </a:ext>
            </a:extLst>
          </p:cNvPr>
          <p:cNvSpPr>
            <a:spLocks/>
          </p:cNvSpPr>
          <p:nvPr/>
        </p:nvSpPr>
        <p:spPr bwMode="auto">
          <a:xfrm>
            <a:off x="3175091" y="3130310"/>
            <a:ext cx="147637" cy="192088"/>
          </a:xfrm>
          <a:custGeom>
            <a:avLst/>
            <a:gdLst>
              <a:gd name="T0" fmla="*/ 2147483646 w 466"/>
              <a:gd name="T1" fmla="*/ 2147483646 h 608"/>
              <a:gd name="T2" fmla="*/ 2147483646 w 466"/>
              <a:gd name="T3" fmla="*/ 2147483646 h 608"/>
              <a:gd name="T4" fmla="*/ 2147483646 w 466"/>
              <a:gd name="T5" fmla="*/ 2147483646 h 608"/>
              <a:gd name="T6" fmla="*/ 2147483646 w 466"/>
              <a:gd name="T7" fmla="*/ 2147483646 h 608"/>
              <a:gd name="T8" fmla="*/ 2147483646 w 466"/>
              <a:gd name="T9" fmla="*/ 2147483646 h 608"/>
              <a:gd name="T10" fmla="*/ 2147483646 w 466"/>
              <a:gd name="T11" fmla="*/ 2147483646 h 608"/>
              <a:gd name="T12" fmla="*/ 2147483646 w 466"/>
              <a:gd name="T13" fmla="*/ 2147483646 h 608"/>
              <a:gd name="T14" fmla="*/ 2147483646 w 466"/>
              <a:gd name="T15" fmla="*/ 2147483646 h 608"/>
              <a:gd name="T16" fmla="*/ 2147483646 w 466"/>
              <a:gd name="T17" fmla="*/ 2147483646 h 608"/>
              <a:gd name="T18" fmla="*/ 2147483646 w 466"/>
              <a:gd name="T19" fmla="*/ 2147483646 h 608"/>
              <a:gd name="T20" fmla="*/ 2147483646 w 466"/>
              <a:gd name="T21" fmla="*/ 2147483646 h 608"/>
              <a:gd name="T22" fmla="*/ 2147483646 w 466"/>
              <a:gd name="T23" fmla="*/ 2147483646 h 608"/>
              <a:gd name="T24" fmla="*/ 2147483646 w 466"/>
              <a:gd name="T25" fmla="*/ 0 h 608"/>
              <a:gd name="T26" fmla="*/ 2147483646 w 466"/>
              <a:gd name="T27" fmla="*/ 2147483646 h 608"/>
              <a:gd name="T28" fmla="*/ 2147483646 w 466"/>
              <a:gd name="T29" fmla="*/ 2147483646 h 608"/>
              <a:gd name="T30" fmla="*/ 2147483646 w 466"/>
              <a:gd name="T31" fmla="*/ 2147483646 h 608"/>
              <a:gd name="T32" fmla="*/ 2147483646 w 466"/>
              <a:gd name="T33" fmla="*/ 2147483646 h 608"/>
              <a:gd name="T34" fmla="*/ 0 w 466"/>
              <a:gd name="T35" fmla="*/ 2147483646 h 608"/>
              <a:gd name="T36" fmla="*/ 2147483646 w 466"/>
              <a:gd name="T37" fmla="*/ 2147483646 h 608"/>
              <a:gd name="T38" fmla="*/ 2147483646 w 466"/>
              <a:gd name="T39" fmla="*/ 2147483646 h 608"/>
              <a:gd name="T40" fmla="*/ 2147483646 w 466"/>
              <a:gd name="T41" fmla="*/ 2147483646 h 60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466" h="608">
                <a:moveTo>
                  <a:pt x="42" y="190"/>
                </a:moveTo>
                <a:lnTo>
                  <a:pt x="52" y="224"/>
                </a:lnTo>
                <a:lnTo>
                  <a:pt x="99" y="304"/>
                </a:lnTo>
                <a:lnTo>
                  <a:pt x="71" y="356"/>
                </a:lnTo>
                <a:lnTo>
                  <a:pt x="103" y="440"/>
                </a:lnTo>
                <a:lnTo>
                  <a:pt x="137" y="515"/>
                </a:lnTo>
                <a:lnTo>
                  <a:pt x="96" y="587"/>
                </a:lnTo>
                <a:lnTo>
                  <a:pt x="192" y="608"/>
                </a:lnTo>
                <a:lnTo>
                  <a:pt x="292" y="486"/>
                </a:lnTo>
                <a:lnTo>
                  <a:pt x="363" y="390"/>
                </a:lnTo>
                <a:lnTo>
                  <a:pt x="404" y="122"/>
                </a:lnTo>
                <a:lnTo>
                  <a:pt x="466" y="41"/>
                </a:lnTo>
                <a:lnTo>
                  <a:pt x="374" y="0"/>
                </a:lnTo>
                <a:lnTo>
                  <a:pt x="187" y="64"/>
                </a:lnTo>
                <a:lnTo>
                  <a:pt x="148" y="57"/>
                </a:lnTo>
                <a:lnTo>
                  <a:pt x="114" y="102"/>
                </a:lnTo>
                <a:lnTo>
                  <a:pt x="60" y="88"/>
                </a:lnTo>
                <a:lnTo>
                  <a:pt x="0" y="142"/>
                </a:lnTo>
                <a:lnTo>
                  <a:pt x="42" y="190"/>
                </a:lnTo>
                <a:close/>
              </a:path>
            </a:pathLst>
          </a:custGeom>
          <a:solidFill>
            <a:srgbClr val="B2FA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49" name="Freeform 145">
            <a:extLst>
              <a:ext uri="{FF2B5EF4-FFF2-40B4-BE49-F238E27FC236}">
                <a16:creationId xmlns:a16="http://schemas.microsoft.com/office/drawing/2014/main" id="{889FA154-264C-7F48-8226-79C410523E6F}"/>
              </a:ext>
            </a:extLst>
          </p:cNvPr>
          <p:cNvSpPr>
            <a:spLocks/>
          </p:cNvSpPr>
          <p:nvPr/>
        </p:nvSpPr>
        <p:spPr bwMode="auto">
          <a:xfrm>
            <a:off x="3146516" y="3039823"/>
            <a:ext cx="52387" cy="127000"/>
          </a:xfrm>
          <a:custGeom>
            <a:avLst/>
            <a:gdLst>
              <a:gd name="T0" fmla="*/ 0 w 163"/>
              <a:gd name="T1" fmla="*/ 2147483646 h 396"/>
              <a:gd name="T2" fmla="*/ 2147483646 w 163"/>
              <a:gd name="T3" fmla="*/ 2147483646 h 396"/>
              <a:gd name="T4" fmla="*/ 2147483646 w 163"/>
              <a:gd name="T5" fmla="*/ 2147483646 h 396"/>
              <a:gd name="T6" fmla="*/ 2147483646 w 163"/>
              <a:gd name="T7" fmla="*/ 2147483646 h 396"/>
              <a:gd name="T8" fmla="*/ 2147483646 w 163"/>
              <a:gd name="T9" fmla="*/ 2147483646 h 396"/>
              <a:gd name="T10" fmla="*/ 2147483646 w 163"/>
              <a:gd name="T11" fmla="*/ 2147483646 h 396"/>
              <a:gd name="T12" fmla="*/ 2147483646 w 163"/>
              <a:gd name="T13" fmla="*/ 2147483646 h 396"/>
              <a:gd name="T14" fmla="*/ 2147483646 w 163"/>
              <a:gd name="T15" fmla="*/ 2147483646 h 396"/>
              <a:gd name="T16" fmla="*/ 2147483646 w 163"/>
              <a:gd name="T17" fmla="*/ 2147483646 h 396"/>
              <a:gd name="T18" fmla="*/ 2147483646 w 163"/>
              <a:gd name="T19" fmla="*/ 2147483646 h 396"/>
              <a:gd name="T20" fmla="*/ 2147483646 w 163"/>
              <a:gd name="T21" fmla="*/ 2147483646 h 396"/>
              <a:gd name="T22" fmla="*/ 2147483646 w 163"/>
              <a:gd name="T23" fmla="*/ 2147483646 h 396"/>
              <a:gd name="T24" fmla="*/ 2147483646 w 163"/>
              <a:gd name="T25" fmla="*/ 2147483646 h 396"/>
              <a:gd name="T26" fmla="*/ 2147483646 w 163"/>
              <a:gd name="T27" fmla="*/ 2147483646 h 396"/>
              <a:gd name="T28" fmla="*/ 2147483646 w 163"/>
              <a:gd name="T29" fmla="*/ 2147483646 h 396"/>
              <a:gd name="T30" fmla="*/ 2147483646 w 163"/>
              <a:gd name="T31" fmla="*/ 2147483646 h 396"/>
              <a:gd name="T32" fmla="*/ 2147483646 w 163"/>
              <a:gd name="T33" fmla="*/ 0 h 396"/>
              <a:gd name="T34" fmla="*/ 0 w 163"/>
              <a:gd name="T35" fmla="*/ 2147483646 h 396"/>
              <a:gd name="T36" fmla="*/ 0 w 163"/>
              <a:gd name="T37" fmla="*/ 2147483646 h 396"/>
              <a:gd name="T38" fmla="*/ 0 w 163"/>
              <a:gd name="T39" fmla="*/ 2147483646 h 39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3" h="396">
                <a:moveTo>
                  <a:pt x="0" y="13"/>
                </a:moveTo>
                <a:lnTo>
                  <a:pt x="27" y="39"/>
                </a:lnTo>
                <a:lnTo>
                  <a:pt x="41" y="86"/>
                </a:lnTo>
                <a:lnTo>
                  <a:pt x="66" y="133"/>
                </a:lnTo>
                <a:lnTo>
                  <a:pt x="65" y="169"/>
                </a:lnTo>
                <a:lnTo>
                  <a:pt x="94" y="211"/>
                </a:lnTo>
                <a:lnTo>
                  <a:pt x="84" y="233"/>
                </a:lnTo>
                <a:lnTo>
                  <a:pt x="99" y="254"/>
                </a:lnTo>
                <a:lnTo>
                  <a:pt x="77" y="304"/>
                </a:lnTo>
                <a:lnTo>
                  <a:pt x="111" y="305"/>
                </a:lnTo>
                <a:lnTo>
                  <a:pt x="127" y="327"/>
                </a:lnTo>
                <a:lnTo>
                  <a:pt x="118" y="396"/>
                </a:lnTo>
                <a:lnTo>
                  <a:pt x="163" y="392"/>
                </a:lnTo>
                <a:lnTo>
                  <a:pt x="147" y="304"/>
                </a:lnTo>
                <a:lnTo>
                  <a:pt x="99" y="152"/>
                </a:lnTo>
                <a:lnTo>
                  <a:pt x="50" y="28"/>
                </a:lnTo>
                <a:lnTo>
                  <a:pt x="21" y="0"/>
                </a:lnTo>
                <a:lnTo>
                  <a:pt x="0" y="13"/>
                </a:lnTo>
                <a:close/>
              </a:path>
            </a:pathLst>
          </a:custGeom>
          <a:solidFill>
            <a:srgbClr val="FFCC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0" name="Freeform 146">
            <a:extLst>
              <a:ext uri="{FF2B5EF4-FFF2-40B4-BE49-F238E27FC236}">
                <a16:creationId xmlns:a16="http://schemas.microsoft.com/office/drawing/2014/main" id="{C96305A2-3423-F74F-88D5-8F071F579C6D}"/>
              </a:ext>
            </a:extLst>
          </p:cNvPr>
          <p:cNvSpPr>
            <a:spLocks/>
          </p:cNvSpPr>
          <p:nvPr/>
        </p:nvSpPr>
        <p:spPr bwMode="auto">
          <a:xfrm>
            <a:off x="3117940" y="3050936"/>
            <a:ext cx="63500" cy="117475"/>
          </a:xfrm>
          <a:custGeom>
            <a:avLst/>
            <a:gdLst>
              <a:gd name="T0" fmla="*/ 2147483646 w 203"/>
              <a:gd name="T1" fmla="*/ 0 h 370"/>
              <a:gd name="T2" fmla="*/ 2147483646 w 203"/>
              <a:gd name="T3" fmla="*/ 2147483646 h 370"/>
              <a:gd name="T4" fmla="*/ 2147483646 w 203"/>
              <a:gd name="T5" fmla="*/ 2147483646 h 370"/>
              <a:gd name="T6" fmla="*/ 0 w 203"/>
              <a:gd name="T7" fmla="*/ 2147483646 h 370"/>
              <a:gd name="T8" fmla="*/ 2147483646 w 203"/>
              <a:gd name="T9" fmla="*/ 2147483646 h 370"/>
              <a:gd name="T10" fmla="*/ 2147483646 w 203"/>
              <a:gd name="T11" fmla="*/ 2147483646 h 370"/>
              <a:gd name="T12" fmla="*/ 2147483646 w 203"/>
              <a:gd name="T13" fmla="*/ 2147483646 h 370"/>
              <a:gd name="T14" fmla="*/ 2147483646 w 203"/>
              <a:gd name="T15" fmla="*/ 2147483646 h 370"/>
              <a:gd name="T16" fmla="*/ 2147483646 w 203"/>
              <a:gd name="T17" fmla="*/ 2147483646 h 370"/>
              <a:gd name="T18" fmla="*/ 2147483646 w 203"/>
              <a:gd name="T19" fmla="*/ 2147483646 h 370"/>
              <a:gd name="T20" fmla="*/ 2147483646 w 203"/>
              <a:gd name="T21" fmla="*/ 2147483646 h 370"/>
              <a:gd name="T22" fmla="*/ 2147483646 w 203"/>
              <a:gd name="T23" fmla="*/ 2147483646 h 370"/>
              <a:gd name="T24" fmla="*/ 2147483646 w 203"/>
              <a:gd name="T25" fmla="*/ 2147483646 h 370"/>
              <a:gd name="T26" fmla="*/ 2147483646 w 203"/>
              <a:gd name="T27" fmla="*/ 2147483646 h 370"/>
              <a:gd name="T28" fmla="*/ 2147483646 w 203"/>
              <a:gd name="T29" fmla="*/ 2147483646 h 370"/>
              <a:gd name="T30" fmla="*/ 2147483646 w 203"/>
              <a:gd name="T31" fmla="*/ 2147483646 h 370"/>
              <a:gd name="T32" fmla="*/ 2147483646 w 203"/>
              <a:gd name="T33" fmla="*/ 2147483646 h 370"/>
              <a:gd name="T34" fmla="*/ 2147483646 w 203"/>
              <a:gd name="T35" fmla="*/ 2147483646 h 370"/>
              <a:gd name="T36" fmla="*/ 2147483646 w 203"/>
              <a:gd name="T37" fmla="*/ 2147483646 h 370"/>
              <a:gd name="T38" fmla="*/ 2147483646 w 203"/>
              <a:gd name="T39" fmla="*/ 2147483646 h 370"/>
              <a:gd name="T40" fmla="*/ 2147483646 w 203"/>
              <a:gd name="T41" fmla="*/ 0 h 370"/>
              <a:gd name="T42" fmla="*/ 2147483646 w 203"/>
              <a:gd name="T43" fmla="*/ 0 h 370"/>
              <a:gd name="T44" fmla="*/ 2147483646 w 203"/>
              <a:gd name="T45" fmla="*/ 0 h 37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3" h="370">
                <a:moveTo>
                  <a:pt x="51" y="0"/>
                </a:moveTo>
                <a:lnTo>
                  <a:pt x="20" y="35"/>
                </a:lnTo>
                <a:lnTo>
                  <a:pt x="7" y="82"/>
                </a:lnTo>
                <a:lnTo>
                  <a:pt x="0" y="121"/>
                </a:lnTo>
                <a:lnTo>
                  <a:pt x="16" y="156"/>
                </a:lnTo>
                <a:lnTo>
                  <a:pt x="13" y="181"/>
                </a:lnTo>
                <a:lnTo>
                  <a:pt x="43" y="233"/>
                </a:lnTo>
                <a:lnTo>
                  <a:pt x="52" y="263"/>
                </a:lnTo>
                <a:lnTo>
                  <a:pt x="35" y="304"/>
                </a:lnTo>
                <a:lnTo>
                  <a:pt x="51" y="334"/>
                </a:lnTo>
                <a:lnTo>
                  <a:pt x="119" y="301"/>
                </a:lnTo>
                <a:lnTo>
                  <a:pt x="154" y="370"/>
                </a:lnTo>
                <a:lnTo>
                  <a:pt x="200" y="369"/>
                </a:lnTo>
                <a:lnTo>
                  <a:pt x="203" y="343"/>
                </a:lnTo>
                <a:lnTo>
                  <a:pt x="181" y="272"/>
                </a:lnTo>
                <a:lnTo>
                  <a:pt x="138" y="256"/>
                </a:lnTo>
                <a:lnTo>
                  <a:pt x="164" y="202"/>
                </a:lnTo>
                <a:lnTo>
                  <a:pt x="136" y="137"/>
                </a:lnTo>
                <a:lnTo>
                  <a:pt x="114" y="91"/>
                </a:lnTo>
                <a:lnTo>
                  <a:pt x="110" y="37"/>
                </a:lnTo>
                <a:lnTo>
                  <a:pt x="51" y="0"/>
                </a:lnTo>
                <a:close/>
              </a:path>
            </a:pathLst>
          </a:custGeom>
          <a:solidFill>
            <a:srgbClr val="FFCC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1" name="Freeform 147">
            <a:extLst>
              <a:ext uri="{FF2B5EF4-FFF2-40B4-BE49-F238E27FC236}">
                <a16:creationId xmlns:a16="http://schemas.microsoft.com/office/drawing/2014/main" id="{D6987DB1-4D0D-4C45-B7CD-9150578A98BE}"/>
              </a:ext>
            </a:extLst>
          </p:cNvPr>
          <p:cNvSpPr>
            <a:spLocks/>
          </p:cNvSpPr>
          <p:nvPr/>
        </p:nvSpPr>
        <p:spPr bwMode="auto">
          <a:xfrm>
            <a:off x="3248116" y="2960448"/>
            <a:ext cx="79375" cy="203200"/>
          </a:xfrm>
          <a:custGeom>
            <a:avLst/>
            <a:gdLst>
              <a:gd name="T0" fmla="*/ 2147483646 w 249"/>
              <a:gd name="T1" fmla="*/ 2147483646 h 641"/>
              <a:gd name="T2" fmla="*/ 2147483646 w 249"/>
              <a:gd name="T3" fmla="*/ 0 h 641"/>
              <a:gd name="T4" fmla="*/ 2147483646 w 249"/>
              <a:gd name="T5" fmla="*/ 2147483646 h 641"/>
              <a:gd name="T6" fmla="*/ 0 w 249"/>
              <a:gd name="T7" fmla="*/ 2147483646 h 641"/>
              <a:gd name="T8" fmla="*/ 2147483646 w 249"/>
              <a:gd name="T9" fmla="*/ 2147483646 h 641"/>
              <a:gd name="T10" fmla="*/ 2147483646 w 249"/>
              <a:gd name="T11" fmla="*/ 2147483646 h 641"/>
              <a:gd name="T12" fmla="*/ 2147483646 w 249"/>
              <a:gd name="T13" fmla="*/ 2147483646 h 64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9" h="641">
                <a:moveTo>
                  <a:pt x="115" y="46"/>
                </a:moveTo>
                <a:lnTo>
                  <a:pt x="249" y="0"/>
                </a:lnTo>
                <a:lnTo>
                  <a:pt x="88" y="630"/>
                </a:lnTo>
                <a:lnTo>
                  <a:pt x="0" y="641"/>
                </a:lnTo>
                <a:lnTo>
                  <a:pt x="115" y="46"/>
                </a:lnTo>
                <a:close/>
              </a:path>
            </a:pathLst>
          </a:custGeom>
          <a:solidFill>
            <a:srgbClr val="FFD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2" name="Freeform 148">
            <a:extLst>
              <a:ext uri="{FF2B5EF4-FFF2-40B4-BE49-F238E27FC236}">
                <a16:creationId xmlns:a16="http://schemas.microsoft.com/office/drawing/2014/main" id="{E92ECF35-FD0F-624F-BF92-47B19969A677}"/>
              </a:ext>
            </a:extLst>
          </p:cNvPr>
          <p:cNvSpPr>
            <a:spLocks/>
          </p:cNvSpPr>
          <p:nvPr/>
        </p:nvSpPr>
        <p:spPr bwMode="auto">
          <a:xfrm>
            <a:off x="3246528" y="3022360"/>
            <a:ext cx="34925" cy="38100"/>
          </a:xfrm>
          <a:custGeom>
            <a:avLst/>
            <a:gdLst>
              <a:gd name="T0" fmla="*/ 2147483646 w 114"/>
              <a:gd name="T1" fmla="*/ 2147483646 h 117"/>
              <a:gd name="T2" fmla="*/ 2147483646 w 114"/>
              <a:gd name="T3" fmla="*/ 2147483646 h 117"/>
              <a:gd name="T4" fmla="*/ 2147483646 w 114"/>
              <a:gd name="T5" fmla="*/ 2147483646 h 117"/>
              <a:gd name="T6" fmla="*/ 2147483646 w 114"/>
              <a:gd name="T7" fmla="*/ 2147483646 h 117"/>
              <a:gd name="T8" fmla="*/ 2147483646 w 114"/>
              <a:gd name="T9" fmla="*/ 0 h 117"/>
              <a:gd name="T10" fmla="*/ 2147483646 w 114"/>
              <a:gd name="T11" fmla="*/ 2147483646 h 117"/>
              <a:gd name="T12" fmla="*/ 2147483646 w 114"/>
              <a:gd name="T13" fmla="*/ 2147483646 h 117"/>
              <a:gd name="T14" fmla="*/ 2147483646 w 114"/>
              <a:gd name="T15" fmla="*/ 2147483646 h 117"/>
              <a:gd name="T16" fmla="*/ 2147483646 w 114"/>
              <a:gd name="T17" fmla="*/ 2147483646 h 117"/>
              <a:gd name="T18" fmla="*/ 0 w 114"/>
              <a:gd name="T19" fmla="*/ 2147483646 h 117"/>
              <a:gd name="T20" fmla="*/ 2147483646 w 114"/>
              <a:gd name="T21" fmla="*/ 2147483646 h 117"/>
              <a:gd name="T22" fmla="*/ 2147483646 w 114"/>
              <a:gd name="T23" fmla="*/ 2147483646 h 117"/>
              <a:gd name="T24" fmla="*/ 2147483646 w 114"/>
              <a:gd name="T25" fmla="*/ 2147483646 h 117"/>
              <a:gd name="T26" fmla="*/ 2147483646 w 114"/>
              <a:gd name="T27" fmla="*/ 2147483646 h 117"/>
              <a:gd name="T28" fmla="*/ 2147483646 w 114"/>
              <a:gd name="T29" fmla="*/ 2147483646 h 11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4" h="117">
                <a:moveTo>
                  <a:pt x="71" y="117"/>
                </a:moveTo>
                <a:lnTo>
                  <a:pt x="102" y="86"/>
                </a:lnTo>
                <a:lnTo>
                  <a:pt x="96" y="53"/>
                </a:lnTo>
                <a:lnTo>
                  <a:pt x="114" y="33"/>
                </a:lnTo>
                <a:lnTo>
                  <a:pt x="88" y="0"/>
                </a:lnTo>
                <a:lnTo>
                  <a:pt x="74" y="21"/>
                </a:lnTo>
                <a:lnTo>
                  <a:pt x="29" y="12"/>
                </a:lnTo>
                <a:lnTo>
                  <a:pt x="6" y="25"/>
                </a:lnTo>
                <a:lnTo>
                  <a:pt x="17" y="45"/>
                </a:lnTo>
                <a:lnTo>
                  <a:pt x="0" y="56"/>
                </a:lnTo>
                <a:lnTo>
                  <a:pt x="21" y="75"/>
                </a:lnTo>
                <a:lnTo>
                  <a:pt x="5" y="91"/>
                </a:lnTo>
                <a:lnTo>
                  <a:pt x="71" y="117"/>
                </a:lnTo>
                <a:close/>
              </a:path>
            </a:pathLst>
          </a:custGeom>
          <a:solidFill>
            <a:srgbClr val="A3A3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3" name="Freeform 149">
            <a:extLst>
              <a:ext uri="{FF2B5EF4-FFF2-40B4-BE49-F238E27FC236}">
                <a16:creationId xmlns:a16="http://schemas.microsoft.com/office/drawing/2014/main" id="{64632852-BB62-7949-AA69-1F9FE9BC198C}"/>
              </a:ext>
            </a:extLst>
          </p:cNvPr>
          <p:cNvSpPr>
            <a:spLocks/>
          </p:cNvSpPr>
          <p:nvPr/>
        </p:nvSpPr>
        <p:spPr bwMode="auto">
          <a:xfrm>
            <a:off x="3257641" y="2989024"/>
            <a:ext cx="22225" cy="33337"/>
          </a:xfrm>
          <a:custGeom>
            <a:avLst/>
            <a:gdLst>
              <a:gd name="T0" fmla="*/ 2147483646 w 67"/>
              <a:gd name="T1" fmla="*/ 2147483646 h 105"/>
              <a:gd name="T2" fmla="*/ 0 w 67"/>
              <a:gd name="T3" fmla="*/ 2147483646 h 105"/>
              <a:gd name="T4" fmla="*/ 2147483646 w 67"/>
              <a:gd name="T5" fmla="*/ 0 h 105"/>
              <a:gd name="T6" fmla="*/ 2147483646 w 67"/>
              <a:gd name="T7" fmla="*/ 2147483646 h 105"/>
              <a:gd name="T8" fmla="*/ 2147483646 w 67"/>
              <a:gd name="T9" fmla="*/ 2147483646 h 105"/>
              <a:gd name="T10" fmla="*/ 2147483646 w 67"/>
              <a:gd name="T11" fmla="*/ 2147483646 h 105"/>
              <a:gd name="T12" fmla="*/ 2147483646 w 67"/>
              <a:gd name="T13" fmla="*/ 2147483646 h 10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7" h="105">
                <a:moveTo>
                  <a:pt x="11" y="100"/>
                </a:moveTo>
                <a:lnTo>
                  <a:pt x="0" y="25"/>
                </a:lnTo>
                <a:lnTo>
                  <a:pt x="67" y="0"/>
                </a:lnTo>
                <a:lnTo>
                  <a:pt x="40" y="105"/>
                </a:lnTo>
                <a:lnTo>
                  <a:pt x="11" y="100"/>
                </a:lnTo>
                <a:close/>
              </a:path>
            </a:pathLst>
          </a:custGeom>
          <a:solidFill>
            <a:srgbClr val="FF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4" name="Freeform 150">
            <a:extLst>
              <a:ext uri="{FF2B5EF4-FFF2-40B4-BE49-F238E27FC236}">
                <a16:creationId xmlns:a16="http://schemas.microsoft.com/office/drawing/2014/main" id="{F7973E40-FCCC-9B4E-BE00-FEEA40A1A19A}"/>
              </a:ext>
            </a:extLst>
          </p:cNvPr>
          <p:cNvSpPr>
            <a:spLocks/>
          </p:cNvSpPr>
          <p:nvPr/>
        </p:nvSpPr>
        <p:spPr bwMode="auto">
          <a:xfrm>
            <a:off x="3189377" y="3042999"/>
            <a:ext cx="39688" cy="122237"/>
          </a:xfrm>
          <a:custGeom>
            <a:avLst/>
            <a:gdLst>
              <a:gd name="T0" fmla="*/ 2147483646 w 122"/>
              <a:gd name="T1" fmla="*/ 0 h 386"/>
              <a:gd name="T2" fmla="*/ 2147483646 w 122"/>
              <a:gd name="T3" fmla="*/ 2147483646 h 386"/>
              <a:gd name="T4" fmla="*/ 2147483646 w 122"/>
              <a:gd name="T5" fmla="*/ 2147483646 h 386"/>
              <a:gd name="T6" fmla="*/ 2147483646 w 122"/>
              <a:gd name="T7" fmla="*/ 2147483646 h 386"/>
              <a:gd name="T8" fmla="*/ 2147483646 w 122"/>
              <a:gd name="T9" fmla="*/ 2147483646 h 386"/>
              <a:gd name="T10" fmla="*/ 2147483646 w 122"/>
              <a:gd name="T11" fmla="*/ 2147483646 h 386"/>
              <a:gd name="T12" fmla="*/ 2147483646 w 122"/>
              <a:gd name="T13" fmla="*/ 2147483646 h 386"/>
              <a:gd name="T14" fmla="*/ 2147483646 w 122"/>
              <a:gd name="T15" fmla="*/ 2147483646 h 386"/>
              <a:gd name="T16" fmla="*/ 0 w 122"/>
              <a:gd name="T17" fmla="*/ 2147483646 h 386"/>
              <a:gd name="T18" fmla="*/ 2147483646 w 122"/>
              <a:gd name="T19" fmla="*/ 2147483646 h 386"/>
              <a:gd name="T20" fmla="*/ 2147483646 w 122"/>
              <a:gd name="T21" fmla="*/ 2147483646 h 386"/>
              <a:gd name="T22" fmla="*/ 2147483646 w 122"/>
              <a:gd name="T23" fmla="*/ 2147483646 h 386"/>
              <a:gd name="T24" fmla="*/ 2147483646 w 122"/>
              <a:gd name="T25" fmla="*/ 2147483646 h 386"/>
              <a:gd name="T26" fmla="*/ 2147483646 w 122"/>
              <a:gd name="T27" fmla="*/ 2147483646 h 386"/>
              <a:gd name="T28" fmla="*/ 2147483646 w 122"/>
              <a:gd name="T29" fmla="*/ 2147483646 h 386"/>
              <a:gd name="T30" fmla="*/ 2147483646 w 122"/>
              <a:gd name="T31" fmla="*/ 2147483646 h 386"/>
              <a:gd name="T32" fmla="*/ 2147483646 w 122"/>
              <a:gd name="T33" fmla="*/ 0 h 386"/>
              <a:gd name="T34" fmla="*/ 2147483646 w 122"/>
              <a:gd name="T35" fmla="*/ 0 h 386"/>
              <a:gd name="T36" fmla="*/ 2147483646 w 122"/>
              <a:gd name="T37" fmla="*/ 0 h 38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2" h="386">
                <a:moveTo>
                  <a:pt x="107" y="0"/>
                </a:moveTo>
                <a:lnTo>
                  <a:pt x="99" y="43"/>
                </a:lnTo>
                <a:lnTo>
                  <a:pt x="60" y="108"/>
                </a:lnTo>
                <a:lnTo>
                  <a:pt x="41" y="124"/>
                </a:lnTo>
                <a:lnTo>
                  <a:pt x="51" y="180"/>
                </a:lnTo>
                <a:lnTo>
                  <a:pt x="44" y="236"/>
                </a:lnTo>
                <a:lnTo>
                  <a:pt x="41" y="260"/>
                </a:lnTo>
                <a:lnTo>
                  <a:pt x="71" y="337"/>
                </a:lnTo>
                <a:lnTo>
                  <a:pt x="0" y="288"/>
                </a:lnTo>
                <a:lnTo>
                  <a:pt x="27" y="386"/>
                </a:lnTo>
                <a:lnTo>
                  <a:pt x="99" y="380"/>
                </a:lnTo>
                <a:lnTo>
                  <a:pt x="109" y="295"/>
                </a:lnTo>
                <a:lnTo>
                  <a:pt x="74" y="205"/>
                </a:lnTo>
                <a:lnTo>
                  <a:pt x="78" y="140"/>
                </a:lnTo>
                <a:lnTo>
                  <a:pt x="103" y="64"/>
                </a:lnTo>
                <a:lnTo>
                  <a:pt x="122" y="23"/>
                </a:lnTo>
                <a:lnTo>
                  <a:pt x="107" y="0"/>
                </a:lnTo>
                <a:close/>
              </a:path>
            </a:pathLst>
          </a:custGeom>
          <a:solidFill>
            <a:srgbClr val="A3A3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5" name="Freeform 151">
            <a:extLst>
              <a:ext uri="{FF2B5EF4-FFF2-40B4-BE49-F238E27FC236}">
                <a16:creationId xmlns:a16="http://schemas.microsoft.com/office/drawing/2014/main" id="{7669B8BE-B465-D841-8AF5-E17397062B17}"/>
              </a:ext>
            </a:extLst>
          </p:cNvPr>
          <p:cNvSpPr>
            <a:spLocks/>
          </p:cNvSpPr>
          <p:nvPr/>
        </p:nvSpPr>
        <p:spPr bwMode="auto">
          <a:xfrm>
            <a:off x="3184615" y="3023949"/>
            <a:ext cx="30162" cy="41275"/>
          </a:xfrm>
          <a:custGeom>
            <a:avLst/>
            <a:gdLst>
              <a:gd name="T0" fmla="*/ 2147483646 w 95"/>
              <a:gd name="T1" fmla="*/ 2147483646 h 133"/>
              <a:gd name="T2" fmla="*/ 2147483646 w 95"/>
              <a:gd name="T3" fmla="*/ 0 h 133"/>
              <a:gd name="T4" fmla="*/ 2147483646 w 95"/>
              <a:gd name="T5" fmla="*/ 0 h 133"/>
              <a:gd name="T6" fmla="*/ 2147483646 w 95"/>
              <a:gd name="T7" fmla="*/ 2147483646 h 133"/>
              <a:gd name="T8" fmla="*/ 0 w 95"/>
              <a:gd name="T9" fmla="*/ 2147483646 h 133"/>
              <a:gd name="T10" fmla="*/ 2147483646 w 95"/>
              <a:gd name="T11" fmla="*/ 2147483646 h 133"/>
              <a:gd name="T12" fmla="*/ 2147483646 w 95"/>
              <a:gd name="T13" fmla="*/ 2147483646 h 133"/>
              <a:gd name="T14" fmla="*/ 2147483646 w 95"/>
              <a:gd name="T15" fmla="*/ 2147483646 h 133"/>
              <a:gd name="T16" fmla="*/ 2147483646 w 95"/>
              <a:gd name="T17" fmla="*/ 2147483646 h 133"/>
              <a:gd name="T18" fmla="*/ 2147483646 w 95"/>
              <a:gd name="T19" fmla="*/ 2147483646 h 133"/>
              <a:gd name="T20" fmla="*/ 2147483646 w 95"/>
              <a:gd name="T21" fmla="*/ 2147483646 h 133"/>
              <a:gd name="T22" fmla="*/ 2147483646 w 95"/>
              <a:gd name="T23" fmla="*/ 2147483646 h 13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64" y="0"/>
                </a:lnTo>
                <a:lnTo>
                  <a:pt x="24" y="0"/>
                </a:lnTo>
                <a:lnTo>
                  <a:pt x="3" y="34"/>
                </a:lnTo>
                <a:lnTo>
                  <a:pt x="0" y="75"/>
                </a:lnTo>
                <a:lnTo>
                  <a:pt x="14" y="117"/>
                </a:lnTo>
                <a:lnTo>
                  <a:pt x="67" y="133"/>
                </a:lnTo>
                <a:lnTo>
                  <a:pt x="50" y="64"/>
                </a:lnTo>
                <a:lnTo>
                  <a:pt x="63" y="43"/>
                </a:lnTo>
                <a:lnTo>
                  <a:pt x="95" y="42"/>
                </a:lnTo>
                <a:close/>
              </a:path>
            </a:pathLst>
          </a:custGeom>
          <a:solidFill>
            <a:srgbClr val="A3A3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6" name="Freeform 152">
            <a:extLst>
              <a:ext uri="{FF2B5EF4-FFF2-40B4-BE49-F238E27FC236}">
                <a16:creationId xmlns:a16="http://schemas.microsoft.com/office/drawing/2014/main" id="{369F6B11-B29E-5D4B-9128-26369CB154F9}"/>
              </a:ext>
            </a:extLst>
          </p:cNvPr>
          <p:cNvSpPr>
            <a:spLocks/>
          </p:cNvSpPr>
          <p:nvPr/>
        </p:nvSpPr>
        <p:spPr bwMode="auto">
          <a:xfrm>
            <a:off x="3248115" y="2960448"/>
            <a:ext cx="93662" cy="203200"/>
          </a:xfrm>
          <a:custGeom>
            <a:avLst/>
            <a:gdLst>
              <a:gd name="T0" fmla="*/ 2147483646 w 296"/>
              <a:gd name="T1" fmla="*/ 0 h 641"/>
              <a:gd name="T2" fmla="*/ 2147483646 w 296"/>
              <a:gd name="T3" fmla="*/ 2147483646 h 641"/>
              <a:gd name="T4" fmla="*/ 2147483646 w 296"/>
              <a:gd name="T5" fmla="*/ 2147483646 h 641"/>
              <a:gd name="T6" fmla="*/ 2147483646 w 296"/>
              <a:gd name="T7" fmla="*/ 2147483646 h 641"/>
              <a:gd name="T8" fmla="*/ 0 w 296"/>
              <a:gd name="T9" fmla="*/ 2147483646 h 641"/>
              <a:gd name="T10" fmla="*/ 2147483646 w 296"/>
              <a:gd name="T11" fmla="*/ 2147483646 h 641"/>
              <a:gd name="T12" fmla="*/ 2147483646 w 296"/>
              <a:gd name="T13" fmla="*/ 2147483646 h 641"/>
              <a:gd name="T14" fmla="*/ 2147483646 w 296"/>
              <a:gd name="T15" fmla="*/ 2147483646 h 641"/>
              <a:gd name="T16" fmla="*/ 2147483646 w 296"/>
              <a:gd name="T17" fmla="*/ 2147483646 h 641"/>
              <a:gd name="T18" fmla="*/ 2147483646 w 296"/>
              <a:gd name="T19" fmla="*/ 2147483646 h 641"/>
              <a:gd name="T20" fmla="*/ 2147483646 w 296"/>
              <a:gd name="T21" fmla="*/ 0 h 641"/>
              <a:gd name="T22" fmla="*/ 2147483646 w 296"/>
              <a:gd name="T23" fmla="*/ 0 h 641"/>
              <a:gd name="T24" fmla="*/ 2147483646 w 296"/>
              <a:gd name="T25" fmla="*/ 0 h 64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96" h="641">
                <a:moveTo>
                  <a:pt x="249" y="0"/>
                </a:moveTo>
                <a:lnTo>
                  <a:pt x="296" y="106"/>
                </a:lnTo>
                <a:lnTo>
                  <a:pt x="126" y="607"/>
                </a:lnTo>
                <a:lnTo>
                  <a:pt x="88" y="630"/>
                </a:lnTo>
                <a:lnTo>
                  <a:pt x="0" y="641"/>
                </a:lnTo>
                <a:lnTo>
                  <a:pt x="105" y="340"/>
                </a:lnTo>
                <a:lnTo>
                  <a:pt x="117" y="290"/>
                </a:lnTo>
                <a:lnTo>
                  <a:pt x="124" y="218"/>
                </a:lnTo>
                <a:lnTo>
                  <a:pt x="157" y="166"/>
                </a:lnTo>
                <a:lnTo>
                  <a:pt x="202" y="160"/>
                </a:lnTo>
                <a:lnTo>
                  <a:pt x="249" y="0"/>
                </a:lnTo>
                <a:close/>
              </a:path>
            </a:pathLst>
          </a:custGeom>
          <a:solidFill>
            <a:srgbClr val="BF7E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7" name="Freeform 153">
            <a:extLst>
              <a:ext uri="{FF2B5EF4-FFF2-40B4-BE49-F238E27FC236}">
                <a16:creationId xmlns:a16="http://schemas.microsoft.com/office/drawing/2014/main" id="{F3BA19B2-C6DB-1B41-94A4-0A22A465BD53}"/>
              </a:ext>
            </a:extLst>
          </p:cNvPr>
          <p:cNvSpPr>
            <a:spLocks/>
          </p:cNvSpPr>
          <p:nvPr/>
        </p:nvSpPr>
        <p:spPr bwMode="auto">
          <a:xfrm>
            <a:off x="3232240" y="3057286"/>
            <a:ext cx="36512" cy="106363"/>
          </a:xfrm>
          <a:custGeom>
            <a:avLst/>
            <a:gdLst>
              <a:gd name="T0" fmla="*/ 2147483646 w 115"/>
              <a:gd name="T1" fmla="*/ 0 h 334"/>
              <a:gd name="T2" fmla="*/ 2147483646 w 115"/>
              <a:gd name="T3" fmla="*/ 2147483646 h 334"/>
              <a:gd name="T4" fmla="*/ 2147483646 w 115"/>
              <a:gd name="T5" fmla="*/ 2147483646 h 334"/>
              <a:gd name="T6" fmla="*/ 0 w 115"/>
              <a:gd name="T7" fmla="*/ 2147483646 h 334"/>
              <a:gd name="T8" fmla="*/ 2147483646 w 115"/>
              <a:gd name="T9" fmla="*/ 0 h 334"/>
              <a:gd name="T10" fmla="*/ 2147483646 w 115"/>
              <a:gd name="T11" fmla="*/ 0 h 334"/>
              <a:gd name="T12" fmla="*/ 2147483646 w 115"/>
              <a:gd name="T13" fmla="*/ 0 h 3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15" h="334">
                <a:moveTo>
                  <a:pt x="77" y="0"/>
                </a:moveTo>
                <a:lnTo>
                  <a:pt x="115" y="7"/>
                </a:lnTo>
                <a:lnTo>
                  <a:pt x="51" y="334"/>
                </a:lnTo>
                <a:lnTo>
                  <a:pt x="0" y="331"/>
                </a:lnTo>
                <a:lnTo>
                  <a:pt x="77" y="0"/>
                </a:lnTo>
                <a:close/>
              </a:path>
            </a:pathLst>
          </a:custGeom>
          <a:solidFill>
            <a:srgbClr val="FFB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8" name="Freeform 154">
            <a:extLst>
              <a:ext uri="{FF2B5EF4-FFF2-40B4-BE49-F238E27FC236}">
                <a16:creationId xmlns:a16="http://schemas.microsoft.com/office/drawing/2014/main" id="{EF5064DD-1752-DF4B-9B7D-EC75311D2527}"/>
              </a:ext>
            </a:extLst>
          </p:cNvPr>
          <p:cNvSpPr>
            <a:spLocks/>
          </p:cNvSpPr>
          <p:nvPr/>
        </p:nvSpPr>
        <p:spPr bwMode="auto">
          <a:xfrm>
            <a:off x="3119527" y="3050936"/>
            <a:ext cx="58738" cy="117475"/>
          </a:xfrm>
          <a:custGeom>
            <a:avLst/>
            <a:gdLst>
              <a:gd name="T0" fmla="*/ 2147483646 w 182"/>
              <a:gd name="T1" fmla="*/ 0 h 369"/>
              <a:gd name="T2" fmla="*/ 2147483646 w 182"/>
              <a:gd name="T3" fmla="*/ 2147483646 h 369"/>
              <a:gd name="T4" fmla="*/ 2147483646 w 182"/>
              <a:gd name="T5" fmla="*/ 2147483646 h 369"/>
              <a:gd name="T6" fmla="*/ 2147483646 w 182"/>
              <a:gd name="T7" fmla="*/ 2147483646 h 369"/>
              <a:gd name="T8" fmla="*/ 2147483646 w 182"/>
              <a:gd name="T9" fmla="*/ 2147483646 h 369"/>
              <a:gd name="T10" fmla="*/ 2147483646 w 182"/>
              <a:gd name="T11" fmla="*/ 2147483646 h 369"/>
              <a:gd name="T12" fmla="*/ 2147483646 w 182"/>
              <a:gd name="T13" fmla="*/ 2147483646 h 369"/>
              <a:gd name="T14" fmla="*/ 2147483646 w 182"/>
              <a:gd name="T15" fmla="*/ 2147483646 h 369"/>
              <a:gd name="T16" fmla="*/ 2147483646 w 182"/>
              <a:gd name="T17" fmla="*/ 2147483646 h 369"/>
              <a:gd name="T18" fmla="*/ 2147483646 w 182"/>
              <a:gd name="T19" fmla="*/ 2147483646 h 369"/>
              <a:gd name="T20" fmla="*/ 2147483646 w 182"/>
              <a:gd name="T21" fmla="*/ 2147483646 h 369"/>
              <a:gd name="T22" fmla="*/ 2147483646 w 182"/>
              <a:gd name="T23" fmla="*/ 2147483646 h 369"/>
              <a:gd name="T24" fmla="*/ 2147483646 w 182"/>
              <a:gd name="T25" fmla="*/ 2147483646 h 369"/>
              <a:gd name="T26" fmla="*/ 2147483646 w 182"/>
              <a:gd name="T27" fmla="*/ 2147483646 h 369"/>
              <a:gd name="T28" fmla="*/ 2147483646 w 182"/>
              <a:gd name="T29" fmla="*/ 2147483646 h 369"/>
              <a:gd name="T30" fmla="*/ 0 w 182"/>
              <a:gd name="T31" fmla="*/ 2147483646 h 369"/>
              <a:gd name="T32" fmla="*/ 2147483646 w 182"/>
              <a:gd name="T33" fmla="*/ 2147483646 h 369"/>
              <a:gd name="T34" fmla="*/ 2147483646 w 182"/>
              <a:gd name="T35" fmla="*/ 0 h 369"/>
              <a:gd name="T36" fmla="*/ 2147483646 w 182"/>
              <a:gd name="T37" fmla="*/ 0 h 369"/>
              <a:gd name="T38" fmla="*/ 2147483646 w 182"/>
              <a:gd name="T39" fmla="*/ 0 h 36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82" h="369">
                <a:moveTo>
                  <a:pt x="50" y="0"/>
                </a:moveTo>
                <a:lnTo>
                  <a:pt x="91" y="64"/>
                </a:lnTo>
                <a:lnTo>
                  <a:pt x="92" y="115"/>
                </a:lnTo>
                <a:lnTo>
                  <a:pt x="138" y="183"/>
                </a:lnTo>
                <a:lnTo>
                  <a:pt x="142" y="237"/>
                </a:lnTo>
                <a:lnTo>
                  <a:pt x="121" y="275"/>
                </a:lnTo>
                <a:lnTo>
                  <a:pt x="182" y="265"/>
                </a:lnTo>
                <a:lnTo>
                  <a:pt x="165" y="301"/>
                </a:lnTo>
                <a:lnTo>
                  <a:pt x="182" y="368"/>
                </a:lnTo>
                <a:lnTo>
                  <a:pt x="147" y="369"/>
                </a:lnTo>
                <a:lnTo>
                  <a:pt x="116" y="308"/>
                </a:lnTo>
                <a:lnTo>
                  <a:pt x="58" y="333"/>
                </a:lnTo>
                <a:lnTo>
                  <a:pt x="80" y="283"/>
                </a:lnTo>
                <a:lnTo>
                  <a:pt x="64" y="197"/>
                </a:lnTo>
                <a:lnTo>
                  <a:pt x="15" y="135"/>
                </a:lnTo>
                <a:lnTo>
                  <a:pt x="0" y="81"/>
                </a:lnTo>
                <a:lnTo>
                  <a:pt x="20" y="19"/>
                </a:lnTo>
                <a:lnTo>
                  <a:pt x="50" y="0"/>
                </a:lnTo>
                <a:close/>
              </a:path>
            </a:pathLst>
          </a:custGeom>
          <a:solidFill>
            <a:srgbClr val="E57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59" name="Freeform 155">
            <a:extLst>
              <a:ext uri="{FF2B5EF4-FFF2-40B4-BE49-F238E27FC236}">
                <a16:creationId xmlns:a16="http://schemas.microsoft.com/office/drawing/2014/main" id="{92B74940-4A5E-CC44-96DA-52BFE1BE054F}"/>
              </a:ext>
            </a:extLst>
          </p:cNvPr>
          <p:cNvSpPr>
            <a:spLocks/>
          </p:cNvSpPr>
          <p:nvPr/>
        </p:nvSpPr>
        <p:spPr bwMode="auto">
          <a:xfrm>
            <a:off x="3130641" y="3003311"/>
            <a:ext cx="26987" cy="49213"/>
          </a:xfrm>
          <a:custGeom>
            <a:avLst/>
            <a:gdLst>
              <a:gd name="T0" fmla="*/ 2147483646 w 84"/>
              <a:gd name="T1" fmla="*/ 2147483646 h 156"/>
              <a:gd name="T2" fmla="*/ 0 w 84"/>
              <a:gd name="T3" fmla="*/ 2147483646 h 156"/>
              <a:gd name="T4" fmla="*/ 2147483646 w 84"/>
              <a:gd name="T5" fmla="*/ 0 h 156"/>
              <a:gd name="T6" fmla="*/ 2147483646 w 84"/>
              <a:gd name="T7" fmla="*/ 2147483646 h 156"/>
              <a:gd name="T8" fmla="*/ 2147483646 w 84"/>
              <a:gd name="T9" fmla="*/ 2147483646 h 156"/>
              <a:gd name="T10" fmla="*/ 2147483646 w 84"/>
              <a:gd name="T11" fmla="*/ 2147483646 h 156"/>
              <a:gd name="T12" fmla="*/ 2147483646 w 84"/>
              <a:gd name="T13" fmla="*/ 2147483646 h 156"/>
              <a:gd name="T14" fmla="*/ 2147483646 w 84"/>
              <a:gd name="T15" fmla="*/ 2147483646 h 156"/>
              <a:gd name="T16" fmla="*/ 2147483646 w 84"/>
              <a:gd name="T17" fmla="*/ 2147483646 h 156"/>
              <a:gd name="T18" fmla="*/ 2147483646 w 84"/>
              <a:gd name="T19" fmla="*/ 2147483646 h 1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4" h="156">
                <a:moveTo>
                  <a:pt x="16" y="118"/>
                </a:moveTo>
                <a:lnTo>
                  <a:pt x="0" y="47"/>
                </a:lnTo>
                <a:lnTo>
                  <a:pt x="48" y="0"/>
                </a:lnTo>
                <a:lnTo>
                  <a:pt x="31" y="105"/>
                </a:lnTo>
                <a:lnTo>
                  <a:pt x="75" y="126"/>
                </a:lnTo>
                <a:lnTo>
                  <a:pt x="84" y="156"/>
                </a:lnTo>
                <a:lnTo>
                  <a:pt x="43" y="140"/>
                </a:lnTo>
                <a:lnTo>
                  <a:pt x="16" y="118"/>
                </a:lnTo>
                <a:close/>
              </a:path>
            </a:pathLst>
          </a:custGeom>
          <a:solidFill>
            <a:srgbClr val="FFA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0" name="Freeform 156">
            <a:extLst>
              <a:ext uri="{FF2B5EF4-FFF2-40B4-BE49-F238E27FC236}">
                <a16:creationId xmlns:a16="http://schemas.microsoft.com/office/drawing/2014/main" id="{DEB80B6A-6A58-714E-ADFA-CEE87C534CB4}"/>
              </a:ext>
            </a:extLst>
          </p:cNvPr>
          <p:cNvSpPr>
            <a:spLocks/>
          </p:cNvSpPr>
          <p:nvPr/>
        </p:nvSpPr>
        <p:spPr bwMode="auto">
          <a:xfrm>
            <a:off x="3192553" y="3168410"/>
            <a:ext cx="111125" cy="139700"/>
          </a:xfrm>
          <a:custGeom>
            <a:avLst/>
            <a:gdLst>
              <a:gd name="T0" fmla="*/ 0 w 348"/>
              <a:gd name="T1" fmla="*/ 2147483646 h 442"/>
              <a:gd name="T2" fmla="*/ 2147483646 w 348"/>
              <a:gd name="T3" fmla="*/ 2147483646 h 442"/>
              <a:gd name="T4" fmla="*/ 2147483646 w 348"/>
              <a:gd name="T5" fmla="*/ 0 h 442"/>
              <a:gd name="T6" fmla="*/ 2147483646 w 348"/>
              <a:gd name="T7" fmla="*/ 2147483646 h 442"/>
              <a:gd name="T8" fmla="*/ 2147483646 w 348"/>
              <a:gd name="T9" fmla="*/ 2147483646 h 442"/>
              <a:gd name="T10" fmla="*/ 2147483646 w 348"/>
              <a:gd name="T11" fmla="*/ 2147483646 h 442"/>
              <a:gd name="T12" fmla="*/ 2147483646 w 348"/>
              <a:gd name="T13" fmla="*/ 2147483646 h 442"/>
              <a:gd name="T14" fmla="*/ 2147483646 w 348"/>
              <a:gd name="T15" fmla="*/ 2147483646 h 442"/>
              <a:gd name="T16" fmla="*/ 2147483646 w 348"/>
              <a:gd name="T17" fmla="*/ 2147483646 h 442"/>
              <a:gd name="T18" fmla="*/ 2147483646 w 348"/>
              <a:gd name="T19" fmla="*/ 2147483646 h 442"/>
              <a:gd name="T20" fmla="*/ 2147483646 w 348"/>
              <a:gd name="T21" fmla="*/ 2147483646 h 442"/>
              <a:gd name="T22" fmla="*/ 2147483646 w 348"/>
              <a:gd name="T23" fmla="*/ 2147483646 h 442"/>
              <a:gd name="T24" fmla="*/ 2147483646 w 348"/>
              <a:gd name="T25" fmla="*/ 2147483646 h 442"/>
              <a:gd name="T26" fmla="*/ 2147483646 w 348"/>
              <a:gd name="T27" fmla="*/ 2147483646 h 442"/>
              <a:gd name="T28" fmla="*/ 2147483646 w 348"/>
              <a:gd name="T29" fmla="*/ 2147483646 h 442"/>
              <a:gd name="T30" fmla="*/ 2147483646 w 348"/>
              <a:gd name="T31" fmla="*/ 2147483646 h 442"/>
              <a:gd name="T32" fmla="*/ 2147483646 w 348"/>
              <a:gd name="T33" fmla="*/ 2147483646 h 442"/>
              <a:gd name="T34" fmla="*/ 2147483646 w 348"/>
              <a:gd name="T35" fmla="*/ 2147483646 h 442"/>
              <a:gd name="T36" fmla="*/ 2147483646 w 348"/>
              <a:gd name="T37" fmla="*/ 2147483646 h 442"/>
              <a:gd name="T38" fmla="*/ 2147483646 w 348"/>
              <a:gd name="T39" fmla="*/ 2147483646 h 442"/>
              <a:gd name="T40" fmla="*/ 2147483646 w 348"/>
              <a:gd name="T41" fmla="*/ 2147483646 h 442"/>
              <a:gd name="T42" fmla="*/ 2147483646 w 348"/>
              <a:gd name="T43" fmla="*/ 2147483646 h 442"/>
              <a:gd name="T44" fmla="*/ 2147483646 w 348"/>
              <a:gd name="T45" fmla="*/ 2147483646 h 442"/>
              <a:gd name="T46" fmla="*/ 2147483646 w 348"/>
              <a:gd name="T47" fmla="*/ 2147483646 h 442"/>
              <a:gd name="T48" fmla="*/ 2147483646 w 348"/>
              <a:gd name="T49" fmla="*/ 2147483646 h 442"/>
              <a:gd name="T50" fmla="*/ 0 w 348"/>
              <a:gd name="T51" fmla="*/ 2147483646 h 442"/>
              <a:gd name="T52" fmla="*/ 0 w 348"/>
              <a:gd name="T53" fmla="*/ 2147483646 h 442"/>
              <a:gd name="T54" fmla="*/ 0 w 348"/>
              <a:gd name="T55" fmla="*/ 2147483646 h 44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48" h="442">
                <a:moveTo>
                  <a:pt x="0" y="22"/>
                </a:moveTo>
                <a:lnTo>
                  <a:pt x="196" y="29"/>
                </a:lnTo>
                <a:lnTo>
                  <a:pt x="348" y="0"/>
                </a:lnTo>
                <a:lnTo>
                  <a:pt x="299" y="49"/>
                </a:lnTo>
                <a:lnTo>
                  <a:pt x="277" y="100"/>
                </a:lnTo>
                <a:lnTo>
                  <a:pt x="247" y="123"/>
                </a:lnTo>
                <a:lnTo>
                  <a:pt x="271" y="134"/>
                </a:lnTo>
                <a:lnTo>
                  <a:pt x="287" y="150"/>
                </a:lnTo>
                <a:lnTo>
                  <a:pt x="275" y="193"/>
                </a:lnTo>
                <a:lnTo>
                  <a:pt x="258" y="222"/>
                </a:lnTo>
                <a:lnTo>
                  <a:pt x="272" y="286"/>
                </a:lnTo>
                <a:lnTo>
                  <a:pt x="262" y="348"/>
                </a:lnTo>
                <a:lnTo>
                  <a:pt x="236" y="364"/>
                </a:lnTo>
                <a:lnTo>
                  <a:pt x="202" y="402"/>
                </a:lnTo>
                <a:lnTo>
                  <a:pt x="177" y="442"/>
                </a:lnTo>
                <a:lnTo>
                  <a:pt x="150" y="440"/>
                </a:lnTo>
                <a:lnTo>
                  <a:pt x="133" y="386"/>
                </a:lnTo>
                <a:lnTo>
                  <a:pt x="99" y="398"/>
                </a:lnTo>
                <a:lnTo>
                  <a:pt x="110" y="319"/>
                </a:lnTo>
                <a:lnTo>
                  <a:pt x="92" y="294"/>
                </a:lnTo>
                <a:lnTo>
                  <a:pt x="65" y="339"/>
                </a:lnTo>
                <a:lnTo>
                  <a:pt x="43" y="293"/>
                </a:lnTo>
                <a:lnTo>
                  <a:pt x="74" y="172"/>
                </a:lnTo>
                <a:lnTo>
                  <a:pt x="25" y="118"/>
                </a:lnTo>
                <a:lnTo>
                  <a:pt x="56" y="60"/>
                </a:lnTo>
                <a:lnTo>
                  <a:pt x="0" y="22"/>
                </a:lnTo>
                <a:close/>
              </a:path>
            </a:pathLst>
          </a:custGeom>
          <a:solidFill>
            <a:srgbClr val="A2A2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1" name="Freeform 157">
            <a:extLst>
              <a:ext uri="{FF2B5EF4-FFF2-40B4-BE49-F238E27FC236}">
                <a16:creationId xmlns:a16="http://schemas.microsoft.com/office/drawing/2014/main" id="{A681EA63-E613-3A43-8C32-C4EB5523A8D0}"/>
              </a:ext>
            </a:extLst>
          </p:cNvPr>
          <p:cNvSpPr>
            <a:spLocks/>
          </p:cNvSpPr>
          <p:nvPr/>
        </p:nvSpPr>
        <p:spPr bwMode="auto">
          <a:xfrm>
            <a:off x="3354477" y="2700099"/>
            <a:ext cx="412750" cy="407987"/>
          </a:xfrm>
          <a:custGeom>
            <a:avLst/>
            <a:gdLst>
              <a:gd name="T0" fmla="*/ 2147483646 w 1298"/>
              <a:gd name="T1" fmla="*/ 2147483646 h 1284"/>
              <a:gd name="T2" fmla="*/ 2147483646 w 1298"/>
              <a:gd name="T3" fmla="*/ 2147483646 h 1284"/>
              <a:gd name="T4" fmla="*/ 0 w 1298"/>
              <a:gd name="T5" fmla="*/ 2147483646 h 1284"/>
              <a:gd name="T6" fmla="*/ 2147483646 w 1298"/>
              <a:gd name="T7" fmla="*/ 2147483646 h 1284"/>
              <a:gd name="T8" fmla="*/ 2147483646 w 1298"/>
              <a:gd name="T9" fmla="*/ 2147483646 h 1284"/>
              <a:gd name="T10" fmla="*/ 2147483646 w 1298"/>
              <a:gd name="T11" fmla="*/ 2147483646 h 1284"/>
              <a:gd name="T12" fmla="*/ 2147483646 w 1298"/>
              <a:gd name="T13" fmla="*/ 2147483646 h 1284"/>
              <a:gd name="T14" fmla="*/ 2147483646 w 1298"/>
              <a:gd name="T15" fmla="*/ 2147483646 h 1284"/>
              <a:gd name="T16" fmla="*/ 2147483646 w 1298"/>
              <a:gd name="T17" fmla="*/ 0 h 1284"/>
              <a:gd name="T18" fmla="*/ 2147483646 w 1298"/>
              <a:gd name="T19" fmla="*/ 0 h 1284"/>
              <a:gd name="T20" fmla="*/ 2147483646 w 1298"/>
              <a:gd name="T21" fmla="*/ 2147483646 h 1284"/>
              <a:gd name="T22" fmla="*/ 2147483646 w 1298"/>
              <a:gd name="T23" fmla="*/ 2147483646 h 1284"/>
              <a:gd name="T24" fmla="*/ 2147483646 w 1298"/>
              <a:gd name="T25" fmla="*/ 2147483646 h 1284"/>
              <a:gd name="T26" fmla="*/ 2147483646 w 1298"/>
              <a:gd name="T27" fmla="*/ 2147483646 h 1284"/>
              <a:gd name="T28" fmla="*/ 2147483646 w 1298"/>
              <a:gd name="T29" fmla="*/ 2147483646 h 1284"/>
              <a:gd name="T30" fmla="*/ 2147483646 w 1298"/>
              <a:gd name="T31" fmla="*/ 2147483646 h 1284"/>
              <a:gd name="T32" fmla="*/ 2147483646 w 1298"/>
              <a:gd name="T33" fmla="*/ 2147483646 h 1284"/>
              <a:gd name="T34" fmla="*/ 2147483646 w 1298"/>
              <a:gd name="T35" fmla="*/ 2147483646 h 1284"/>
              <a:gd name="T36" fmla="*/ 2147483646 w 1298"/>
              <a:gd name="T37" fmla="*/ 2147483646 h 1284"/>
              <a:gd name="T38" fmla="*/ 2147483646 w 1298"/>
              <a:gd name="T39" fmla="*/ 2147483646 h 1284"/>
              <a:gd name="T40" fmla="*/ 2147483646 w 1298"/>
              <a:gd name="T41" fmla="*/ 2147483646 h 1284"/>
              <a:gd name="T42" fmla="*/ 2147483646 w 1298"/>
              <a:gd name="T43" fmla="*/ 2147483646 h 1284"/>
              <a:gd name="T44" fmla="*/ 2147483646 w 1298"/>
              <a:gd name="T45" fmla="*/ 2147483646 h 1284"/>
              <a:gd name="T46" fmla="*/ 2147483646 w 1298"/>
              <a:gd name="T47" fmla="*/ 2147483646 h 1284"/>
              <a:gd name="T48" fmla="*/ 2147483646 w 1298"/>
              <a:gd name="T49" fmla="*/ 2147483646 h 1284"/>
              <a:gd name="T50" fmla="*/ 2147483646 w 1298"/>
              <a:gd name="T51" fmla="*/ 2147483646 h 1284"/>
              <a:gd name="T52" fmla="*/ 2147483646 w 1298"/>
              <a:gd name="T53" fmla="*/ 2147483646 h 128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298" h="1284">
                <a:moveTo>
                  <a:pt x="188" y="1253"/>
                </a:moveTo>
                <a:lnTo>
                  <a:pt x="136" y="1129"/>
                </a:lnTo>
                <a:lnTo>
                  <a:pt x="0" y="387"/>
                </a:lnTo>
                <a:lnTo>
                  <a:pt x="5" y="301"/>
                </a:lnTo>
                <a:lnTo>
                  <a:pt x="52" y="263"/>
                </a:lnTo>
                <a:lnTo>
                  <a:pt x="183" y="207"/>
                </a:lnTo>
                <a:lnTo>
                  <a:pt x="388" y="157"/>
                </a:lnTo>
                <a:lnTo>
                  <a:pt x="809" y="50"/>
                </a:lnTo>
                <a:lnTo>
                  <a:pt x="1038" y="0"/>
                </a:lnTo>
                <a:lnTo>
                  <a:pt x="1141" y="0"/>
                </a:lnTo>
                <a:lnTo>
                  <a:pt x="1162" y="7"/>
                </a:lnTo>
                <a:lnTo>
                  <a:pt x="1162" y="136"/>
                </a:lnTo>
                <a:lnTo>
                  <a:pt x="1141" y="336"/>
                </a:lnTo>
                <a:lnTo>
                  <a:pt x="1150" y="617"/>
                </a:lnTo>
                <a:lnTo>
                  <a:pt x="1227" y="62"/>
                </a:lnTo>
                <a:lnTo>
                  <a:pt x="1251" y="54"/>
                </a:lnTo>
                <a:lnTo>
                  <a:pt x="1281" y="123"/>
                </a:lnTo>
                <a:lnTo>
                  <a:pt x="1298" y="211"/>
                </a:lnTo>
                <a:lnTo>
                  <a:pt x="1243" y="668"/>
                </a:lnTo>
                <a:lnTo>
                  <a:pt x="1167" y="1243"/>
                </a:lnTo>
                <a:lnTo>
                  <a:pt x="1111" y="1271"/>
                </a:lnTo>
                <a:lnTo>
                  <a:pt x="910" y="1284"/>
                </a:lnTo>
                <a:lnTo>
                  <a:pt x="289" y="1277"/>
                </a:lnTo>
                <a:lnTo>
                  <a:pt x="227" y="1263"/>
                </a:lnTo>
                <a:lnTo>
                  <a:pt x="188" y="1253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2" name="Freeform 158">
            <a:extLst>
              <a:ext uri="{FF2B5EF4-FFF2-40B4-BE49-F238E27FC236}">
                <a16:creationId xmlns:a16="http://schemas.microsoft.com/office/drawing/2014/main" id="{CE0F90E7-A772-274E-A64B-3966577210A4}"/>
              </a:ext>
            </a:extLst>
          </p:cNvPr>
          <p:cNvSpPr>
            <a:spLocks/>
          </p:cNvSpPr>
          <p:nvPr/>
        </p:nvSpPr>
        <p:spPr bwMode="auto">
          <a:xfrm>
            <a:off x="3405277" y="2757249"/>
            <a:ext cx="287338" cy="287337"/>
          </a:xfrm>
          <a:custGeom>
            <a:avLst/>
            <a:gdLst>
              <a:gd name="T0" fmla="*/ 2147483646 w 903"/>
              <a:gd name="T1" fmla="*/ 2147483646 h 908"/>
              <a:gd name="T2" fmla="*/ 2147483646 w 903"/>
              <a:gd name="T3" fmla="*/ 2147483646 h 908"/>
              <a:gd name="T4" fmla="*/ 0 w 903"/>
              <a:gd name="T5" fmla="*/ 2147483646 h 908"/>
              <a:gd name="T6" fmla="*/ 2147483646 w 903"/>
              <a:gd name="T7" fmla="*/ 2147483646 h 908"/>
              <a:gd name="T8" fmla="*/ 2147483646 w 903"/>
              <a:gd name="T9" fmla="*/ 2147483646 h 908"/>
              <a:gd name="T10" fmla="*/ 2147483646 w 903"/>
              <a:gd name="T11" fmla="*/ 0 h 908"/>
              <a:gd name="T12" fmla="*/ 2147483646 w 903"/>
              <a:gd name="T13" fmla="*/ 2147483646 h 908"/>
              <a:gd name="T14" fmla="*/ 2147483646 w 903"/>
              <a:gd name="T15" fmla="*/ 2147483646 h 908"/>
              <a:gd name="T16" fmla="*/ 2147483646 w 903"/>
              <a:gd name="T17" fmla="*/ 2147483646 h 908"/>
              <a:gd name="T18" fmla="*/ 2147483646 w 903"/>
              <a:gd name="T19" fmla="*/ 2147483646 h 908"/>
              <a:gd name="T20" fmla="*/ 2147483646 w 903"/>
              <a:gd name="T21" fmla="*/ 2147483646 h 908"/>
              <a:gd name="T22" fmla="*/ 2147483646 w 903"/>
              <a:gd name="T23" fmla="*/ 2147483646 h 908"/>
              <a:gd name="T24" fmla="*/ 2147483646 w 903"/>
              <a:gd name="T25" fmla="*/ 2147483646 h 908"/>
              <a:gd name="T26" fmla="*/ 2147483646 w 903"/>
              <a:gd name="T27" fmla="*/ 2147483646 h 908"/>
              <a:gd name="T28" fmla="*/ 2147483646 w 903"/>
              <a:gd name="T29" fmla="*/ 2147483646 h 90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3" h="908">
                <a:moveTo>
                  <a:pt x="25" y="527"/>
                </a:moveTo>
                <a:lnTo>
                  <a:pt x="12" y="423"/>
                </a:lnTo>
                <a:lnTo>
                  <a:pt x="0" y="328"/>
                </a:lnTo>
                <a:lnTo>
                  <a:pt x="36" y="166"/>
                </a:lnTo>
                <a:lnTo>
                  <a:pt x="142" y="126"/>
                </a:lnTo>
                <a:lnTo>
                  <a:pt x="618" y="0"/>
                </a:lnTo>
                <a:lnTo>
                  <a:pt x="764" y="4"/>
                </a:lnTo>
                <a:lnTo>
                  <a:pt x="873" y="79"/>
                </a:lnTo>
                <a:lnTo>
                  <a:pt x="903" y="231"/>
                </a:lnTo>
                <a:lnTo>
                  <a:pt x="803" y="825"/>
                </a:lnTo>
                <a:lnTo>
                  <a:pt x="131" y="908"/>
                </a:lnTo>
                <a:lnTo>
                  <a:pt x="98" y="855"/>
                </a:lnTo>
                <a:lnTo>
                  <a:pt x="25" y="527"/>
                </a:lnTo>
                <a:close/>
              </a:path>
            </a:pathLst>
          </a:custGeom>
          <a:solidFill>
            <a:srgbClr val="A5B8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3" name="Freeform 159">
            <a:extLst>
              <a:ext uri="{FF2B5EF4-FFF2-40B4-BE49-F238E27FC236}">
                <a16:creationId xmlns:a16="http://schemas.microsoft.com/office/drawing/2014/main" id="{915893EC-2D06-9F4C-AE81-55B3BAEAB3B0}"/>
              </a:ext>
            </a:extLst>
          </p:cNvPr>
          <p:cNvSpPr>
            <a:spLocks/>
          </p:cNvSpPr>
          <p:nvPr/>
        </p:nvSpPr>
        <p:spPr bwMode="auto">
          <a:xfrm>
            <a:off x="3448140" y="3125549"/>
            <a:ext cx="254000" cy="47625"/>
          </a:xfrm>
          <a:custGeom>
            <a:avLst/>
            <a:gdLst>
              <a:gd name="T0" fmla="*/ 0 w 798"/>
              <a:gd name="T1" fmla="*/ 2147483646 h 150"/>
              <a:gd name="T2" fmla="*/ 2147483646 w 798"/>
              <a:gd name="T3" fmla="*/ 2147483646 h 150"/>
              <a:gd name="T4" fmla="*/ 2147483646 w 798"/>
              <a:gd name="T5" fmla="*/ 2147483646 h 150"/>
              <a:gd name="T6" fmla="*/ 2147483646 w 798"/>
              <a:gd name="T7" fmla="*/ 2147483646 h 150"/>
              <a:gd name="T8" fmla="*/ 2147483646 w 798"/>
              <a:gd name="T9" fmla="*/ 2147483646 h 150"/>
              <a:gd name="T10" fmla="*/ 2147483646 w 798"/>
              <a:gd name="T11" fmla="*/ 0 h 150"/>
              <a:gd name="T12" fmla="*/ 2147483646 w 798"/>
              <a:gd name="T13" fmla="*/ 2147483646 h 150"/>
              <a:gd name="T14" fmla="*/ 2147483646 w 798"/>
              <a:gd name="T15" fmla="*/ 2147483646 h 150"/>
              <a:gd name="T16" fmla="*/ 2147483646 w 798"/>
              <a:gd name="T17" fmla="*/ 2147483646 h 150"/>
              <a:gd name="T18" fmla="*/ 2147483646 w 798"/>
              <a:gd name="T19" fmla="*/ 2147483646 h 150"/>
              <a:gd name="T20" fmla="*/ 0 w 798"/>
              <a:gd name="T21" fmla="*/ 2147483646 h 150"/>
              <a:gd name="T22" fmla="*/ 0 w 798"/>
              <a:gd name="T23" fmla="*/ 2147483646 h 150"/>
              <a:gd name="T24" fmla="*/ 0 w 798"/>
              <a:gd name="T25" fmla="*/ 2147483646 h 15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98" h="150">
                <a:moveTo>
                  <a:pt x="0" y="129"/>
                </a:moveTo>
                <a:lnTo>
                  <a:pt x="25" y="99"/>
                </a:lnTo>
                <a:lnTo>
                  <a:pt x="187" y="57"/>
                </a:lnTo>
                <a:lnTo>
                  <a:pt x="490" y="6"/>
                </a:lnTo>
                <a:lnTo>
                  <a:pt x="681" y="14"/>
                </a:lnTo>
                <a:lnTo>
                  <a:pt x="798" y="0"/>
                </a:lnTo>
                <a:lnTo>
                  <a:pt x="779" y="90"/>
                </a:lnTo>
                <a:lnTo>
                  <a:pt x="460" y="95"/>
                </a:lnTo>
                <a:lnTo>
                  <a:pt x="174" y="116"/>
                </a:lnTo>
                <a:lnTo>
                  <a:pt x="34" y="150"/>
                </a:lnTo>
                <a:lnTo>
                  <a:pt x="0" y="129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4" name="Freeform 160">
            <a:extLst>
              <a:ext uri="{FF2B5EF4-FFF2-40B4-BE49-F238E27FC236}">
                <a16:creationId xmlns:a16="http://schemas.microsoft.com/office/drawing/2014/main" id="{6EFD401B-4B2F-3844-83FB-F62AA63CEFE5}"/>
              </a:ext>
            </a:extLst>
          </p:cNvPr>
          <p:cNvSpPr>
            <a:spLocks/>
          </p:cNvSpPr>
          <p:nvPr/>
        </p:nvSpPr>
        <p:spPr bwMode="auto">
          <a:xfrm>
            <a:off x="3427502" y="2803286"/>
            <a:ext cx="103188" cy="92075"/>
          </a:xfrm>
          <a:custGeom>
            <a:avLst/>
            <a:gdLst>
              <a:gd name="T0" fmla="*/ 2147483646 w 328"/>
              <a:gd name="T1" fmla="*/ 2147483646 h 288"/>
              <a:gd name="T2" fmla="*/ 2147483646 w 328"/>
              <a:gd name="T3" fmla="*/ 2147483646 h 288"/>
              <a:gd name="T4" fmla="*/ 2147483646 w 328"/>
              <a:gd name="T5" fmla="*/ 2147483646 h 288"/>
              <a:gd name="T6" fmla="*/ 2147483646 w 328"/>
              <a:gd name="T7" fmla="*/ 2147483646 h 288"/>
              <a:gd name="T8" fmla="*/ 0 w 328"/>
              <a:gd name="T9" fmla="*/ 2147483646 h 288"/>
              <a:gd name="T10" fmla="*/ 2147483646 w 328"/>
              <a:gd name="T11" fmla="*/ 2147483646 h 288"/>
              <a:gd name="T12" fmla="*/ 2147483646 w 328"/>
              <a:gd name="T13" fmla="*/ 2147483646 h 288"/>
              <a:gd name="T14" fmla="*/ 2147483646 w 328"/>
              <a:gd name="T15" fmla="*/ 2147483646 h 288"/>
              <a:gd name="T16" fmla="*/ 2147483646 w 328"/>
              <a:gd name="T17" fmla="*/ 0 h 288"/>
              <a:gd name="T18" fmla="*/ 2147483646 w 328"/>
              <a:gd name="T19" fmla="*/ 2147483646 h 288"/>
              <a:gd name="T20" fmla="*/ 2147483646 w 328"/>
              <a:gd name="T21" fmla="*/ 2147483646 h 288"/>
              <a:gd name="T22" fmla="*/ 2147483646 w 328"/>
              <a:gd name="T23" fmla="*/ 2147483646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28" h="288">
                <a:moveTo>
                  <a:pt x="225" y="9"/>
                </a:moveTo>
                <a:lnTo>
                  <a:pt x="135" y="33"/>
                </a:lnTo>
                <a:lnTo>
                  <a:pt x="56" y="73"/>
                </a:lnTo>
                <a:lnTo>
                  <a:pt x="20" y="123"/>
                </a:lnTo>
                <a:lnTo>
                  <a:pt x="0" y="179"/>
                </a:lnTo>
                <a:lnTo>
                  <a:pt x="29" y="288"/>
                </a:lnTo>
                <a:lnTo>
                  <a:pt x="92" y="175"/>
                </a:lnTo>
                <a:lnTo>
                  <a:pt x="182" y="73"/>
                </a:lnTo>
                <a:lnTo>
                  <a:pt x="328" y="0"/>
                </a:lnTo>
                <a:lnTo>
                  <a:pt x="225" y="9"/>
                </a:lnTo>
                <a:close/>
              </a:path>
            </a:pathLst>
          </a:custGeom>
          <a:solidFill>
            <a:srgbClr val="DBE5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5" name="Freeform 161">
            <a:extLst>
              <a:ext uri="{FF2B5EF4-FFF2-40B4-BE49-F238E27FC236}">
                <a16:creationId xmlns:a16="http://schemas.microsoft.com/office/drawing/2014/main" id="{AE55D6D6-CEFF-B146-BDFD-EF3C36A33A3A}"/>
              </a:ext>
            </a:extLst>
          </p:cNvPr>
          <p:cNvSpPr>
            <a:spLocks/>
          </p:cNvSpPr>
          <p:nvPr/>
        </p:nvSpPr>
        <p:spPr bwMode="auto">
          <a:xfrm>
            <a:off x="3586253" y="2915999"/>
            <a:ext cx="66675" cy="85725"/>
          </a:xfrm>
          <a:custGeom>
            <a:avLst/>
            <a:gdLst>
              <a:gd name="T0" fmla="*/ 2147483646 w 206"/>
              <a:gd name="T1" fmla="*/ 2147483646 h 272"/>
              <a:gd name="T2" fmla="*/ 2147483646 w 206"/>
              <a:gd name="T3" fmla="*/ 2147483646 h 272"/>
              <a:gd name="T4" fmla="*/ 0 w 206"/>
              <a:gd name="T5" fmla="*/ 2147483646 h 272"/>
              <a:gd name="T6" fmla="*/ 2147483646 w 206"/>
              <a:gd name="T7" fmla="*/ 2147483646 h 272"/>
              <a:gd name="T8" fmla="*/ 2147483646 w 206"/>
              <a:gd name="T9" fmla="*/ 2147483646 h 272"/>
              <a:gd name="T10" fmla="*/ 2147483646 w 206"/>
              <a:gd name="T11" fmla="*/ 2147483646 h 272"/>
              <a:gd name="T12" fmla="*/ 2147483646 w 206"/>
              <a:gd name="T13" fmla="*/ 0 h 272"/>
              <a:gd name="T14" fmla="*/ 2147483646 w 206"/>
              <a:gd name="T15" fmla="*/ 2147483646 h 272"/>
              <a:gd name="T16" fmla="*/ 2147483646 w 206"/>
              <a:gd name="T17" fmla="*/ 2147483646 h 272"/>
              <a:gd name="T18" fmla="*/ 2147483646 w 206"/>
              <a:gd name="T19" fmla="*/ 2147483646 h 2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06" h="272">
                <a:moveTo>
                  <a:pt x="159" y="36"/>
                </a:moveTo>
                <a:lnTo>
                  <a:pt x="113" y="140"/>
                </a:lnTo>
                <a:lnTo>
                  <a:pt x="0" y="256"/>
                </a:lnTo>
                <a:lnTo>
                  <a:pt x="86" y="272"/>
                </a:lnTo>
                <a:lnTo>
                  <a:pt x="159" y="235"/>
                </a:lnTo>
                <a:lnTo>
                  <a:pt x="182" y="147"/>
                </a:lnTo>
                <a:lnTo>
                  <a:pt x="206" y="0"/>
                </a:lnTo>
                <a:lnTo>
                  <a:pt x="159" y="36"/>
                </a:lnTo>
                <a:close/>
              </a:path>
            </a:pathLst>
          </a:custGeom>
          <a:solidFill>
            <a:srgbClr val="6D76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6" name="Freeform 162">
            <a:extLst>
              <a:ext uri="{FF2B5EF4-FFF2-40B4-BE49-F238E27FC236}">
                <a16:creationId xmlns:a16="http://schemas.microsoft.com/office/drawing/2014/main" id="{12285450-A8EC-CD4D-AFF6-A11490FE2960}"/>
              </a:ext>
            </a:extLst>
          </p:cNvPr>
          <p:cNvSpPr>
            <a:spLocks/>
          </p:cNvSpPr>
          <p:nvPr/>
        </p:nvSpPr>
        <p:spPr bwMode="auto">
          <a:xfrm>
            <a:off x="3827553" y="3263660"/>
            <a:ext cx="155575" cy="109538"/>
          </a:xfrm>
          <a:custGeom>
            <a:avLst/>
            <a:gdLst>
              <a:gd name="T0" fmla="*/ 2147483646 w 488"/>
              <a:gd name="T1" fmla="*/ 2147483646 h 346"/>
              <a:gd name="T2" fmla="*/ 2147483646 w 488"/>
              <a:gd name="T3" fmla="*/ 2147483646 h 346"/>
              <a:gd name="T4" fmla="*/ 2147483646 w 488"/>
              <a:gd name="T5" fmla="*/ 2147483646 h 346"/>
              <a:gd name="T6" fmla="*/ 2147483646 w 488"/>
              <a:gd name="T7" fmla="*/ 0 h 346"/>
              <a:gd name="T8" fmla="*/ 2147483646 w 488"/>
              <a:gd name="T9" fmla="*/ 2147483646 h 346"/>
              <a:gd name="T10" fmla="*/ 2147483646 w 488"/>
              <a:gd name="T11" fmla="*/ 2147483646 h 346"/>
              <a:gd name="T12" fmla="*/ 2147483646 w 488"/>
              <a:gd name="T13" fmla="*/ 2147483646 h 346"/>
              <a:gd name="T14" fmla="*/ 2147483646 w 488"/>
              <a:gd name="T15" fmla="*/ 2147483646 h 346"/>
              <a:gd name="T16" fmla="*/ 2147483646 w 488"/>
              <a:gd name="T17" fmla="*/ 2147483646 h 346"/>
              <a:gd name="T18" fmla="*/ 2147483646 w 488"/>
              <a:gd name="T19" fmla="*/ 2147483646 h 346"/>
              <a:gd name="T20" fmla="*/ 2147483646 w 488"/>
              <a:gd name="T21" fmla="*/ 2147483646 h 346"/>
              <a:gd name="T22" fmla="*/ 2147483646 w 488"/>
              <a:gd name="T23" fmla="*/ 2147483646 h 346"/>
              <a:gd name="T24" fmla="*/ 2147483646 w 488"/>
              <a:gd name="T25" fmla="*/ 2147483646 h 346"/>
              <a:gd name="T26" fmla="*/ 2147483646 w 488"/>
              <a:gd name="T27" fmla="*/ 2147483646 h 346"/>
              <a:gd name="T28" fmla="*/ 0 w 488"/>
              <a:gd name="T29" fmla="*/ 2147483646 h 346"/>
              <a:gd name="T30" fmla="*/ 2147483646 w 488"/>
              <a:gd name="T31" fmla="*/ 2147483646 h 346"/>
              <a:gd name="T32" fmla="*/ 2147483646 w 488"/>
              <a:gd name="T33" fmla="*/ 2147483646 h 346"/>
              <a:gd name="T34" fmla="*/ 2147483646 w 488"/>
              <a:gd name="T35" fmla="*/ 2147483646 h 3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88" h="346">
                <a:moveTo>
                  <a:pt x="13" y="111"/>
                </a:moveTo>
                <a:lnTo>
                  <a:pt x="77" y="43"/>
                </a:lnTo>
                <a:lnTo>
                  <a:pt x="143" y="8"/>
                </a:lnTo>
                <a:lnTo>
                  <a:pt x="219" y="0"/>
                </a:lnTo>
                <a:lnTo>
                  <a:pt x="281" y="21"/>
                </a:lnTo>
                <a:lnTo>
                  <a:pt x="374" y="64"/>
                </a:lnTo>
                <a:lnTo>
                  <a:pt x="419" y="97"/>
                </a:lnTo>
                <a:lnTo>
                  <a:pt x="453" y="145"/>
                </a:lnTo>
                <a:lnTo>
                  <a:pt x="482" y="201"/>
                </a:lnTo>
                <a:lnTo>
                  <a:pt x="488" y="250"/>
                </a:lnTo>
                <a:lnTo>
                  <a:pt x="425" y="331"/>
                </a:lnTo>
                <a:lnTo>
                  <a:pt x="269" y="346"/>
                </a:lnTo>
                <a:lnTo>
                  <a:pt x="154" y="263"/>
                </a:lnTo>
                <a:lnTo>
                  <a:pt x="51" y="263"/>
                </a:lnTo>
                <a:lnTo>
                  <a:pt x="0" y="191"/>
                </a:lnTo>
                <a:lnTo>
                  <a:pt x="13" y="1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7" name="Freeform 163">
            <a:extLst>
              <a:ext uri="{FF2B5EF4-FFF2-40B4-BE49-F238E27FC236}">
                <a16:creationId xmlns:a16="http://schemas.microsoft.com/office/drawing/2014/main" id="{B1F3AB0A-5E8B-AB49-A655-9F67BBE638F9}"/>
              </a:ext>
            </a:extLst>
          </p:cNvPr>
          <p:cNvSpPr>
            <a:spLocks/>
          </p:cNvSpPr>
          <p:nvPr/>
        </p:nvSpPr>
        <p:spPr bwMode="auto">
          <a:xfrm>
            <a:off x="3827553" y="3284298"/>
            <a:ext cx="157163" cy="95250"/>
          </a:xfrm>
          <a:custGeom>
            <a:avLst/>
            <a:gdLst>
              <a:gd name="T0" fmla="*/ 2147483646 w 497"/>
              <a:gd name="T1" fmla="*/ 2147483646 h 302"/>
              <a:gd name="T2" fmla="*/ 2147483646 w 497"/>
              <a:gd name="T3" fmla="*/ 0 h 302"/>
              <a:gd name="T4" fmla="*/ 2147483646 w 497"/>
              <a:gd name="T5" fmla="*/ 0 h 302"/>
              <a:gd name="T6" fmla="*/ 2147483646 w 497"/>
              <a:gd name="T7" fmla="*/ 2147483646 h 302"/>
              <a:gd name="T8" fmla="*/ 2147483646 w 497"/>
              <a:gd name="T9" fmla="*/ 2147483646 h 302"/>
              <a:gd name="T10" fmla="*/ 2147483646 w 497"/>
              <a:gd name="T11" fmla="*/ 2147483646 h 302"/>
              <a:gd name="T12" fmla="*/ 2147483646 w 497"/>
              <a:gd name="T13" fmla="*/ 2147483646 h 302"/>
              <a:gd name="T14" fmla="*/ 2147483646 w 497"/>
              <a:gd name="T15" fmla="*/ 2147483646 h 302"/>
              <a:gd name="T16" fmla="*/ 2147483646 w 497"/>
              <a:gd name="T17" fmla="*/ 2147483646 h 302"/>
              <a:gd name="T18" fmla="*/ 2147483646 w 497"/>
              <a:gd name="T19" fmla="*/ 2147483646 h 302"/>
              <a:gd name="T20" fmla="*/ 2147483646 w 497"/>
              <a:gd name="T21" fmla="*/ 2147483646 h 302"/>
              <a:gd name="T22" fmla="*/ 2147483646 w 497"/>
              <a:gd name="T23" fmla="*/ 2147483646 h 302"/>
              <a:gd name="T24" fmla="*/ 2147483646 w 497"/>
              <a:gd name="T25" fmla="*/ 2147483646 h 302"/>
              <a:gd name="T26" fmla="*/ 2147483646 w 497"/>
              <a:gd name="T27" fmla="*/ 2147483646 h 302"/>
              <a:gd name="T28" fmla="*/ 2147483646 w 497"/>
              <a:gd name="T29" fmla="*/ 2147483646 h 302"/>
              <a:gd name="T30" fmla="*/ 2147483646 w 497"/>
              <a:gd name="T31" fmla="*/ 2147483646 h 302"/>
              <a:gd name="T32" fmla="*/ 2147483646 w 497"/>
              <a:gd name="T33" fmla="*/ 2147483646 h 302"/>
              <a:gd name="T34" fmla="*/ 2147483646 w 497"/>
              <a:gd name="T35" fmla="*/ 2147483646 h 302"/>
              <a:gd name="T36" fmla="*/ 2147483646 w 497"/>
              <a:gd name="T37" fmla="*/ 2147483646 h 302"/>
              <a:gd name="T38" fmla="*/ 2147483646 w 497"/>
              <a:gd name="T39" fmla="*/ 2147483646 h 302"/>
              <a:gd name="T40" fmla="*/ 2147483646 w 497"/>
              <a:gd name="T41" fmla="*/ 2147483646 h 302"/>
              <a:gd name="T42" fmla="*/ 2147483646 w 497"/>
              <a:gd name="T43" fmla="*/ 2147483646 h 302"/>
              <a:gd name="T44" fmla="*/ 0 w 497"/>
              <a:gd name="T45" fmla="*/ 2147483646 h 302"/>
              <a:gd name="T46" fmla="*/ 2147483646 w 497"/>
              <a:gd name="T47" fmla="*/ 2147483646 h 302"/>
              <a:gd name="T48" fmla="*/ 2147483646 w 497"/>
              <a:gd name="T49" fmla="*/ 2147483646 h 302"/>
              <a:gd name="T50" fmla="*/ 2147483646 w 497"/>
              <a:gd name="T51" fmla="*/ 2147483646 h 30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97" h="302">
                <a:moveTo>
                  <a:pt x="27" y="31"/>
                </a:moveTo>
                <a:lnTo>
                  <a:pt x="69" y="0"/>
                </a:lnTo>
                <a:lnTo>
                  <a:pt x="162" y="0"/>
                </a:lnTo>
                <a:lnTo>
                  <a:pt x="219" y="16"/>
                </a:lnTo>
                <a:lnTo>
                  <a:pt x="154" y="97"/>
                </a:lnTo>
                <a:lnTo>
                  <a:pt x="251" y="47"/>
                </a:lnTo>
                <a:lnTo>
                  <a:pt x="328" y="19"/>
                </a:lnTo>
                <a:lnTo>
                  <a:pt x="388" y="46"/>
                </a:lnTo>
                <a:lnTo>
                  <a:pt x="415" y="78"/>
                </a:lnTo>
                <a:lnTo>
                  <a:pt x="363" y="93"/>
                </a:lnTo>
                <a:lnTo>
                  <a:pt x="303" y="129"/>
                </a:lnTo>
                <a:lnTo>
                  <a:pt x="298" y="197"/>
                </a:lnTo>
                <a:lnTo>
                  <a:pt x="399" y="112"/>
                </a:lnTo>
                <a:lnTo>
                  <a:pt x="442" y="105"/>
                </a:lnTo>
                <a:lnTo>
                  <a:pt x="490" y="137"/>
                </a:lnTo>
                <a:lnTo>
                  <a:pt x="497" y="185"/>
                </a:lnTo>
                <a:lnTo>
                  <a:pt x="383" y="287"/>
                </a:lnTo>
                <a:lnTo>
                  <a:pt x="325" y="302"/>
                </a:lnTo>
                <a:lnTo>
                  <a:pt x="246" y="291"/>
                </a:lnTo>
                <a:lnTo>
                  <a:pt x="183" y="224"/>
                </a:lnTo>
                <a:lnTo>
                  <a:pt x="54" y="227"/>
                </a:lnTo>
                <a:lnTo>
                  <a:pt x="17" y="181"/>
                </a:lnTo>
                <a:lnTo>
                  <a:pt x="0" y="77"/>
                </a:lnTo>
                <a:lnTo>
                  <a:pt x="27" y="31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8" name="Freeform 164">
            <a:extLst>
              <a:ext uri="{FF2B5EF4-FFF2-40B4-BE49-F238E27FC236}">
                <a16:creationId xmlns:a16="http://schemas.microsoft.com/office/drawing/2014/main" id="{E6C88E3C-A643-9A49-9623-F1DE6D631B67}"/>
              </a:ext>
            </a:extLst>
          </p:cNvPr>
          <p:cNvSpPr>
            <a:spLocks/>
          </p:cNvSpPr>
          <p:nvPr/>
        </p:nvSpPr>
        <p:spPr bwMode="auto">
          <a:xfrm>
            <a:off x="3830728" y="3327160"/>
            <a:ext cx="149225" cy="52388"/>
          </a:xfrm>
          <a:custGeom>
            <a:avLst/>
            <a:gdLst>
              <a:gd name="T0" fmla="*/ 0 w 471"/>
              <a:gd name="T1" fmla="*/ 2147483646 h 164"/>
              <a:gd name="T2" fmla="*/ 2147483646 w 471"/>
              <a:gd name="T3" fmla="*/ 2147483646 h 164"/>
              <a:gd name="T4" fmla="*/ 2147483646 w 471"/>
              <a:gd name="T5" fmla="*/ 2147483646 h 164"/>
              <a:gd name="T6" fmla="*/ 2147483646 w 471"/>
              <a:gd name="T7" fmla="*/ 2147483646 h 164"/>
              <a:gd name="T8" fmla="*/ 2147483646 w 471"/>
              <a:gd name="T9" fmla="*/ 2147483646 h 164"/>
              <a:gd name="T10" fmla="*/ 2147483646 w 471"/>
              <a:gd name="T11" fmla="*/ 2147483646 h 164"/>
              <a:gd name="T12" fmla="*/ 2147483646 w 471"/>
              <a:gd name="T13" fmla="*/ 2147483646 h 164"/>
              <a:gd name="T14" fmla="*/ 2147483646 w 471"/>
              <a:gd name="T15" fmla="*/ 2147483646 h 164"/>
              <a:gd name="T16" fmla="*/ 2147483646 w 471"/>
              <a:gd name="T17" fmla="*/ 2147483646 h 164"/>
              <a:gd name="T18" fmla="*/ 2147483646 w 471"/>
              <a:gd name="T19" fmla="*/ 2147483646 h 164"/>
              <a:gd name="T20" fmla="*/ 2147483646 w 471"/>
              <a:gd name="T21" fmla="*/ 0 h 164"/>
              <a:gd name="T22" fmla="*/ 2147483646 w 471"/>
              <a:gd name="T23" fmla="*/ 2147483646 h 164"/>
              <a:gd name="T24" fmla="*/ 2147483646 w 471"/>
              <a:gd name="T25" fmla="*/ 2147483646 h 164"/>
              <a:gd name="T26" fmla="*/ 2147483646 w 471"/>
              <a:gd name="T27" fmla="*/ 2147483646 h 164"/>
              <a:gd name="T28" fmla="*/ 2147483646 w 471"/>
              <a:gd name="T29" fmla="*/ 2147483646 h 164"/>
              <a:gd name="T30" fmla="*/ 2147483646 w 471"/>
              <a:gd name="T31" fmla="*/ 2147483646 h 164"/>
              <a:gd name="T32" fmla="*/ 2147483646 w 471"/>
              <a:gd name="T33" fmla="*/ 2147483646 h 164"/>
              <a:gd name="T34" fmla="*/ 2147483646 w 471"/>
              <a:gd name="T35" fmla="*/ 2147483646 h 164"/>
              <a:gd name="T36" fmla="*/ 2147483646 w 471"/>
              <a:gd name="T37" fmla="*/ 2147483646 h 164"/>
              <a:gd name="T38" fmla="*/ 2147483646 w 471"/>
              <a:gd name="T39" fmla="*/ 2147483646 h 164"/>
              <a:gd name="T40" fmla="*/ 0 w 471"/>
              <a:gd name="T41" fmla="*/ 2147483646 h 164"/>
              <a:gd name="T42" fmla="*/ 0 w 471"/>
              <a:gd name="T43" fmla="*/ 2147483646 h 164"/>
              <a:gd name="T44" fmla="*/ 0 w 471"/>
              <a:gd name="T45" fmla="*/ 2147483646 h 16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71" h="164">
                <a:moveTo>
                  <a:pt x="0" y="14"/>
                </a:moveTo>
                <a:lnTo>
                  <a:pt x="60" y="41"/>
                </a:lnTo>
                <a:lnTo>
                  <a:pt x="107" y="26"/>
                </a:lnTo>
                <a:lnTo>
                  <a:pt x="150" y="12"/>
                </a:lnTo>
                <a:lnTo>
                  <a:pt x="193" y="19"/>
                </a:lnTo>
                <a:lnTo>
                  <a:pt x="215" y="42"/>
                </a:lnTo>
                <a:lnTo>
                  <a:pt x="233" y="69"/>
                </a:lnTo>
                <a:lnTo>
                  <a:pt x="288" y="100"/>
                </a:lnTo>
                <a:lnTo>
                  <a:pt x="328" y="50"/>
                </a:lnTo>
                <a:lnTo>
                  <a:pt x="383" y="15"/>
                </a:lnTo>
                <a:lnTo>
                  <a:pt x="434" y="0"/>
                </a:lnTo>
                <a:lnTo>
                  <a:pt x="467" y="27"/>
                </a:lnTo>
                <a:lnTo>
                  <a:pt x="471" y="53"/>
                </a:lnTo>
                <a:lnTo>
                  <a:pt x="435" y="106"/>
                </a:lnTo>
                <a:lnTo>
                  <a:pt x="374" y="149"/>
                </a:lnTo>
                <a:lnTo>
                  <a:pt x="316" y="164"/>
                </a:lnTo>
                <a:lnTo>
                  <a:pt x="229" y="151"/>
                </a:lnTo>
                <a:lnTo>
                  <a:pt x="163" y="92"/>
                </a:lnTo>
                <a:lnTo>
                  <a:pt x="64" y="87"/>
                </a:lnTo>
                <a:lnTo>
                  <a:pt x="13" y="62"/>
                </a:lnTo>
                <a:lnTo>
                  <a:pt x="0" y="14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69" name="Freeform 165">
            <a:extLst>
              <a:ext uri="{FF2B5EF4-FFF2-40B4-BE49-F238E27FC236}">
                <a16:creationId xmlns:a16="http://schemas.microsoft.com/office/drawing/2014/main" id="{4D89A94F-9858-C444-ABC0-330D5804561A}"/>
              </a:ext>
            </a:extLst>
          </p:cNvPr>
          <p:cNvSpPr>
            <a:spLocks/>
          </p:cNvSpPr>
          <p:nvPr/>
        </p:nvSpPr>
        <p:spPr bwMode="auto">
          <a:xfrm>
            <a:off x="3832315" y="3290649"/>
            <a:ext cx="36512" cy="22225"/>
          </a:xfrm>
          <a:custGeom>
            <a:avLst/>
            <a:gdLst>
              <a:gd name="T0" fmla="*/ 2147483646 w 116"/>
              <a:gd name="T1" fmla="*/ 0 h 71"/>
              <a:gd name="T2" fmla="*/ 2147483646 w 116"/>
              <a:gd name="T3" fmla="*/ 2147483646 h 71"/>
              <a:gd name="T4" fmla="*/ 2147483646 w 116"/>
              <a:gd name="T5" fmla="*/ 2147483646 h 71"/>
              <a:gd name="T6" fmla="*/ 2147483646 w 116"/>
              <a:gd name="T7" fmla="*/ 2147483646 h 71"/>
              <a:gd name="T8" fmla="*/ 2147483646 w 116"/>
              <a:gd name="T9" fmla="*/ 2147483646 h 71"/>
              <a:gd name="T10" fmla="*/ 2147483646 w 116"/>
              <a:gd name="T11" fmla="*/ 2147483646 h 71"/>
              <a:gd name="T12" fmla="*/ 2147483646 w 116"/>
              <a:gd name="T13" fmla="*/ 2147483646 h 71"/>
              <a:gd name="T14" fmla="*/ 2147483646 w 116"/>
              <a:gd name="T15" fmla="*/ 2147483646 h 71"/>
              <a:gd name="T16" fmla="*/ 0 w 116"/>
              <a:gd name="T17" fmla="*/ 2147483646 h 71"/>
              <a:gd name="T18" fmla="*/ 0 w 116"/>
              <a:gd name="T19" fmla="*/ 2147483646 h 71"/>
              <a:gd name="T20" fmla="*/ 2147483646 w 116"/>
              <a:gd name="T21" fmla="*/ 0 h 71"/>
              <a:gd name="T22" fmla="*/ 2147483646 w 116"/>
              <a:gd name="T23" fmla="*/ 0 h 71"/>
              <a:gd name="T24" fmla="*/ 2147483646 w 116"/>
              <a:gd name="T25" fmla="*/ 0 h 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6" h="71">
                <a:moveTo>
                  <a:pt x="19" y="0"/>
                </a:moveTo>
                <a:lnTo>
                  <a:pt x="70" y="22"/>
                </a:lnTo>
                <a:lnTo>
                  <a:pt x="93" y="41"/>
                </a:lnTo>
                <a:lnTo>
                  <a:pt x="115" y="61"/>
                </a:lnTo>
                <a:lnTo>
                  <a:pt x="116" y="70"/>
                </a:lnTo>
                <a:lnTo>
                  <a:pt x="108" y="71"/>
                </a:lnTo>
                <a:lnTo>
                  <a:pt x="84" y="55"/>
                </a:lnTo>
                <a:lnTo>
                  <a:pt x="56" y="43"/>
                </a:lnTo>
                <a:lnTo>
                  <a:pt x="0" y="31"/>
                </a:lnTo>
                <a:lnTo>
                  <a:pt x="0" y="15"/>
                </a:lnTo>
                <a:lnTo>
                  <a:pt x="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0" name="Freeform 166">
            <a:extLst>
              <a:ext uri="{FF2B5EF4-FFF2-40B4-BE49-F238E27FC236}">
                <a16:creationId xmlns:a16="http://schemas.microsoft.com/office/drawing/2014/main" id="{944975A6-1241-0847-BA0C-A4DA12CB8DB5}"/>
              </a:ext>
            </a:extLst>
          </p:cNvPr>
          <p:cNvSpPr>
            <a:spLocks/>
          </p:cNvSpPr>
          <p:nvPr/>
        </p:nvSpPr>
        <p:spPr bwMode="auto">
          <a:xfrm>
            <a:off x="3946616" y="3304935"/>
            <a:ext cx="41275" cy="71438"/>
          </a:xfrm>
          <a:custGeom>
            <a:avLst/>
            <a:gdLst>
              <a:gd name="T0" fmla="*/ 2147483646 w 130"/>
              <a:gd name="T1" fmla="*/ 2147483646 h 225"/>
              <a:gd name="T2" fmla="*/ 2147483646 w 130"/>
              <a:gd name="T3" fmla="*/ 2147483646 h 225"/>
              <a:gd name="T4" fmla="*/ 2147483646 w 130"/>
              <a:gd name="T5" fmla="*/ 2147483646 h 225"/>
              <a:gd name="T6" fmla="*/ 2147483646 w 130"/>
              <a:gd name="T7" fmla="*/ 2147483646 h 225"/>
              <a:gd name="T8" fmla="*/ 2147483646 w 130"/>
              <a:gd name="T9" fmla="*/ 2147483646 h 225"/>
              <a:gd name="T10" fmla="*/ 2147483646 w 130"/>
              <a:gd name="T11" fmla="*/ 2147483646 h 225"/>
              <a:gd name="T12" fmla="*/ 2147483646 w 130"/>
              <a:gd name="T13" fmla="*/ 2147483646 h 225"/>
              <a:gd name="T14" fmla="*/ 0 w 130"/>
              <a:gd name="T15" fmla="*/ 2147483646 h 225"/>
              <a:gd name="T16" fmla="*/ 2147483646 w 130"/>
              <a:gd name="T17" fmla="*/ 2147483646 h 225"/>
              <a:gd name="T18" fmla="*/ 2147483646 w 130"/>
              <a:gd name="T19" fmla="*/ 2147483646 h 225"/>
              <a:gd name="T20" fmla="*/ 2147483646 w 130"/>
              <a:gd name="T21" fmla="*/ 2147483646 h 225"/>
              <a:gd name="T22" fmla="*/ 2147483646 w 130"/>
              <a:gd name="T23" fmla="*/ 2147483646 h 225"/>
              <a:gd name="T24" fmla="*/ 2147483646 w 130"/>
              <a:gd name="T25" fmla="*/ 2147483646 h 225"/>
              <a:gd name="T26" fmla="*/ 2147483646 w 130"/>
              <a:gd name="T27" fmla="*/ 0 h 225"/>
              <a:gd name="T28" fmla="*/ 2147483646 w 130"/>
              <a:gd name="T29" fmla="*/ 2147483646 h 225"/>
              <a:gd name="T30" fmla="*/ 2147483646 w 130"/>
              <a:gd name="T31" fmla="*/ 2147483646 h 225"/>
              <a:gd name="T32" fmla="*/ 2147483646 w 130"/>
              <a:gd name="T33" fmla="*/ 2147483646 h 22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30" h="225">
                <a:moveTo>
                  <a:pt x="78" y="1"/>
                </a:moveTo>
                <a:lnTo>
                  <a:pt x="100" y="29"/>
                </a:lnTo>
                <a:lnTo>
                  <a:pt x="130" y="68"/>
                </a:lnTo>
                <a:lnTo>
                  <a:pt x="130" y="123"/>
                </a:lnTo>
                <a:lnTo>
                  <a:pt x="90" y="181"/>
                </a:lnTo>
                <a:lnTo>
                  <a:pt x="41" y="206"/>
                </a:lnTo>
                <a:lnTo>
                  <a:pt x="7" y="225"/>
                </a:lnTo>
                <a:lnTo>
                  <a:pt x="0" y="214"/>
                </a:lnTo>
                <a:lnTo>
                  <a:pt x="57" y="168"/>
                </a:lnTo>
                <a:lnTo>
                  <a:pt x="102" y="112"/>
                </a:lnTo>
                <a:lnTo>
                  <a:pt x="97" y="57"/>
                </a:lnTo>
                <a:lnTo>
                  <a:pt x="85" y="32"/>
                </a:lnTo>
                <a:lnTo>
                  <a:pt x="69" y="9"/>
                </a:lnTo>
                <a:lnTo>
                  <a:pt x="70" y="0"/>
                </a:lnTo>
                <a:lnTo>
                  <a:pt x="7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1" name="Freeform 167">
            <a:extLst>
              <a:ext uri="{FF2B5EF4-FFF2-40B4-BE49-F238E27FC236}">
                <a16:creationId xmlns:a16="http://schemas.microsoft.com/office/drawing/2014/main" id="{C03A1B79-4AB9-4240-A6FC-75022D18B0CA}"/>
              </a:ext>
            </a:extLst>
          </p:cNvPr>
          <p:cNvSpPr>
            <a:spLocks/>
          </p:cNvSpPr>
          <p:nvPr/>
        </p:nvSpPr>
        <p:spPr bwMode="auto">
          <a:xfrm>
            <a:off x="3822790" y="3262074"/>
            <a:ext cx="133350" cy="115887"/>
          </a:xfrm>
          <a:custGeom>
            <a:avLst/>
            <a:gdLst>
              <a:gd name="T0" fmla="*/ 2147483646 w 422"/>
              <a:gd name="T1" fmla="*/ 2147483646 h 365"/>
              <a:gd name="T2" fmla="*/ 2147483646 w 422"/>
              <a:gd name="T3" fmla="*/ 2147483646 h 365"/>
              <a:gd name="T4" fmla="*/ 2147483646 w 422"/>
              <a:gd name="T5" fmla="*/ 2147483646 h 365"/>
              <a:gd name="T6" fmla="*/ 2147483646 w 422"/>
              <a:gd name="T7" fmla="*/ 2147483646 h 365"/>
              <a:gd name="T8" fmla="*/ 2147483646 w 422"/>
              <a:gd name="T9" fmla="*/ 2147483646 h 365"/>
              <a:gd name="T10" fmla="*/ 2147483646 w 422"/>
              <a:gd name="T11" fmla="*/ 2147483646 h 365"/>
              <a:gd name="T12" fmla="*/ 2147483646 w 422"/>
              <a:gd name="T13" fmla="*/ 2147483646 h 365"/>
              <a:gd name="T14" fmla="*/ 2147483646 w 422"/>
              <a:gd name="T15" fmla="*/ 2147483646 h 365"/>
              <a:gd name="T16" fmla="*/ 2147483646 w 422"/>
              <a:gd name="T17" fmla="*/ 2147483646 h 365"/>
              <a:gd name="T18" fmla="*/ 2147483646 w 422"/>
              <a:gd name="T19" fmla="*/ 2147483646 h 365"/>
              <a:gd name="T20" fmla="*/ 2147483646 w 422"/>
              <a:gd name="T21" fmla="*/ 2147483646 h 365"/>
              <a:gd name="T22" fmla="*/ 2147483646 w 422"/>
              <a:gd name="T23" fmla="*/ 2147483646 h 365"/>
              <a:gd name="T24" fmla="*/ 2147483646 w 422"/>
              <a:gd name="T25" fmla="*/ 2147483646 h 365"/>
              <a:gd name="T26" fmla="*/ 2147483646 w 422"/>
              <a:gd name="T27" fmla="*/ 2147483646 h 365"/>
              <a:gd name="T28" fmla="*/ 2147483646 w 422"/>
              <a:gd name="T29" fmla="*/ 2147483646 h 365"/>
              <a:gd name="T30" fmla="*/ 2147483646 w 422"/>
              <a:gd name="T31" fmla="*/ 2147483646 h 365"/>
              <a:gd name="T32" fmla="*/ 2147483646 w 422"/>
              <a:gd name="T33" fmla="*/ 2147483646 h 365"/>
              <a:gd name="T34" fmla="*/ 2147483646 w 422"/>
              <a:gd name="T35" fmla="*/ 2147483646 h 365"/>
              <a:gd name="T36" fmla="*/ 2147483646 w 422"/>
              <a:gd name="T37" fmla="*/ 2147483646 h 365"/>
              <a:gd name="T38" fmla="*/ 2147483646 w 422"/>
              <a:gd name="T39" fmla="*/ 2147483646 h 365"/>
              <a:gd name="T40" fmla="*/ 2147483646 w 422"/>
              <a:gd name="T41" fmla="*/ 2147483646 h 365"/>
              <a:gd name="T42" fmla="*/ 2147483646 w 422"/>
              <a:gd name="T43" fmla="*/ 2147483646 h 365"/>
              <a:gd name="T44" fmla="*/ 2147483646 w 422"/>
              <a:gd name="T45" fmla="*/ 2147483646 h 365"/>
              <a:gd name="T46" fmla="*/ 2147483646 w 422"/>
              <a:gd name="T47" fmla="*/ 2147483646 h 365"/>
              <a:gd name="T48" fmla="*/ 2147483646 w 422"/>
              <a:gd name="T49" fmla="*/ 2147483646 h 365"/>
              <a:gd name="T50" fmla="*/ 2147483646 w 422"/>
              <a:gd name="T51" fmla="*/ 2147483646 h 365"/>
              <a:gd name="T52" fmla="*/ 2147483646 w 422"/>
              <a:gd name="T53" fmla="*/ 2147483646 h 365"/>
              <a:gd name="T54" fmla="*/ 2147483646 w 422"/>
              <a:gd name="T55" fmla="*/ 2147483646 h 365"/>
              <a:gd name="T56" fmla="*/ 2147483646 w 422"/>
              <a:gd name="T57" fmla="*/ 2147483646 h 365"/>
              <a:gd name="T58" fmla="*/ 2147483646 w 422"/>
              <a:gd name="T59" fmla="*/ 2147483646 h 365"/>
              <a:gd name="T60" fmla="*/ 2147483646 w 422"/>
              <a:gd name="T61" fmla="*/ 2147483646 h 365"/>
              <a:gd name="T62" fmla="*/ 0 w 422"/>
              <a:gd name="T63" fmla="*/ 2147483646 h 365"/>
              <a:gd name="T64" fmla="*/ 2147483646 w 422"/>
              <a:gd name="T65" fmla="*/ 2147483646 h 365"/>
              <a:gd name="T66" fmla="*/ 2147483646 w 422"/>
              <a:gd name="T67" fmla="*/ 2147483646 h 365"/>
              <a:gd name="T68" fmla="*/ 2147483646 w 422"/>
              <a:gd name="T69" fmla="*/ 2147483646 h 365"/>
              <a:gd name="T70" fmla="*/ 2147483646 w 422"/>
              <a:gd name="T71" fmla="*/ 2147483646 h 365"/>
              <a:gd name="T72" fmla="*/ 2147483646 w 422"/>
              <a:gd name="T73" fmla="*/ 2147483646 h 365"/>
              <a:gd name="T74" fmla="*/ 2147483646 w 422"/>
              <a:gd name="T75" fmla="*/ 2147483646 h 365"/>
              <a:gd name="T76" fmla="*/ 2147483646 w 422"/>
              <a:gd name="T77" fmla="*/ 0 h 365"/>
              <a:gd name="T78" fmla="*/ 2147483646 w 422"/>
              <a:gd name="T79" fmla="*/ 2147483646 h 365"/>
              <a:gd name="T80" fmla="*/ 2147483646 w 422"/>
              <a:gd name="T81" fmla="*/ 2147483646 h 365"/>
              <a:gd name="T82" fmla="*/ 2147483646 w 422"/>
              <a:gd name="T83" fmla="*/ 2147483646 h 365"/>
              <a:gd name="T84" fmla="*/ 2147483646 w 422"/>
              <a:gd name="T85" fmla="*/ 2147483646 h 365"/>
              <a:gd name="T86" fmla="*/ 2147483646 w 422"/>
              <a:gd name="T87" fmla="*/ 2147483646 h 365"/>
              <a:gd name="T88" fmla="*/ 2147483646 w 422"/>
              <a:gd name="T89" fmla="*/ 2147483646 h 365"/>
              <a:gd name="T90" fmla="*/ 2147483646 w 422"/>
              <a:gd name="T91" fmla="*/ 2147483646 h 36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422" h="365">
                <a:moveTo>
                  <a:pt x="414" y="94"/>
                </a:moveTo>
                <a:lnTo>
                  <a:pt x="378" y="67"/>
                </a:lnTo>
                <a:lnTo>
                  <a:pt x="362" y="55"/>
                </a:lnTo>
                <a:lnTo>
                  <a:pt x="342" y="44"/>
                </a:lnTo>
                <a:lnTo>
                  <a:pt x="314" y="34"/>
                </a:lnTo>
                <a:lnTo>
                  <a:pt x="289" y="26"/>
                </a:lnTo>
                <a:lnTo>
                  <a:pt x="237" y="20"/>
                </a:lnTo>
                <a:lnTo>
                  <a:pt x="130" y="40"/>
                </a:lnTo>
                <a:lnTo>
                  <a:pt x="99" y="55"/>
                </a:lnTo>
                <a:lnTo>
                  <a:pt x="71" y="79"/>
                </a:lnTo>
                <a:lnTo>
                  <a:pt x="39" y="113"/>
                </a:lnTo>
                <a:lnTo>
                  <a:pt x="25" y="159"/>
                </a:lnTo>
                <a:lnTo>
                  <a:pt x="26" y="196"/>
                </a:lnTo>
                <a:lnTo>
                  <a:pt x="36" y="231"/>
                </a:lnTo>
                <a:lnTo>
                  <a:pt x="55" y="257"/>
                </a:lnTo>
                <a:lnTo>
                  <a:pt x="85" y="267"/>
                </a:lnTo>
                <a:lnTo>
                  <a:pt x="169" y="268"/>
                </a:lnTo>
                <a:lnTo>
                  <a:pt x="205" y="279"/>
                </a:lnTo>
                <a:lnTo>
                  <a:pt x="236" y="306"/>
                </a:lnTo>
                <a:lnTo>
                  <a:pt x="263" y="328"/>
                </a:lnTo>
                <a:lnTo>
                  <a:pt x="290" y="342"/>
                </a:lnTo>
                <a:lnTo>
                  <a:pt x="353" y="353"/>
                </a:lnTo>
                <a:lnTo>
                  <a:pt x="353" y="365"/>
                </a:lnTo>
                <a:lnTo>
                  <a:pt x="278" y="361"/>
                </a:lnTo>
                <a:lnTo>
                  <a:pt x="215" y="326"/>
                </a:lnTo>
                <a:lnTo>
                  <a:pt x="188" y="304"/>
                </a:lnTo>
                <a:lnTo>
                  <a:pt x="157" y="296"/>
                </a:lnTo>
                <a:lnTo>
                  <a:pt x="85" y="296"/>
                </a:lnTo>
                <a:lnTo>
                  <a:pt x="45" y="283"/>
                </a:lnTo>
                <a:lnTo>
                  <a:pt x="18" y="250"/>
                </a:lnTo>
                <a:lnTo>
                  <a:pt x="3" y="205"/>
                </a:lnTo>
                <a:lnTo>
                  <a:pt x="0" y="157"/>
                </a:lnTo>
                <a:lnTo>
                  <a:pt x="15" y="101"/>
                </a:lnTo>
                <a:lnTo>
                  <a:pt x="30" y="80"/>
                </a:lnTo>
                <a:lnTo>
                  <a:pt x="51" y="58"/>
                </a:lnTo>
                <a:lnTo>
                  <a:pt x="85" y="33"/>
                </a:lnTo>
                <a:lnTo>
                  <a:pt x="124" y="16"/>
                </a:lnTo>
                <a:lnTo>
                  <a:pt x="183" y="2"/>
                </a:lnTo>
                <a:lnTo>
                  <a:pt x="252" y="0"/>
                </a:lnTo>
                <a:lnTo>
                  <a:pt x="332" y="21"/>
                </a:lnTo>
                <a:lnTo>
                  <a:pt x="385" y="55"/>
                </a:lnTo>
                <a:lnTo>
                  <a:pt x="420" y="83"/>
                </a:lnTo>
                <a:lnTo>
                  <a:pt x="422" y="92"/>
                </a:lnTo>
                <a:lnTo>
                  <a:pt x="414" y="9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2" name="Freeform 168">
            <a:extLst>
              <a:ext uri="{FF2B5EF4-FFF2-40B4-BE49-F238E27FC236}">
                <a16:creationId xmlns:a16="http://schemas.microsoft.com/office/drawing/2014/main" id="{66E2EF11-C04D-994B-BEAF-7847CE1C3F59}"/>
              </a:ext>
            </a:extLst>
          </p:cNvPr>
          <p:cNvSpPr>
            <a:spLocks/>
          </p:cNvSpPr>
          <p:nvPr/>
        </p:nvSpPr>
        <p:spPr bwMode="auto">
          <a:xfrm>
            <a:off x="3914865" y="3316048"/>
            <a:ext cx="38100" cy="50800"/>
          </a:xfrm>
          <a:custGeom>
            <a:avLst/>
            <a:gdLst>
              <a:gd name="T0" fmla="*/ 2147483646 w 121"/>
              <a:gd name="T1" fmla="*/ 2147483646 h 158"/>
              <a:gd name="T2" fmla="*/ 2147483646 w 121"/>
              <a:gd name="T3" fmla="*/ 2147483646 h 158"/>
              <a:gd name="T4" fmla="*/ 2147483646 w 121"/>
              <a:gd name="T5" fmla="*/ 2147483646 h 158"/>
              <a:gd name="T6" fmla="*/ 2147483646 w 121"/>
              <a:gd name="T7" fmla="*/ 2147483646 h 158"/>
              <a:gd name="T8" fmla="*/ 2147483646 w 121"/>
              <a:gd name="T9" fmla="*/ 2147483646 h 158"/>
              <a:gd name="T10" fmla="*/ 2147483646 w 121"/>
              <a:gd name="T11" fmla="*/ 2147483646 h 158"/>
              <a:gd name="T12" fmla="*/ 0 w 121"/>
              <a:gd name="T13" fmla="*/ 2147483646 h 158"/>
              <a:gd name="T14" fmla="*/ 2147483646 w 121"/>
              <a:gd name="T15" fmla="*/ 2147483646 h 158"/>
              <a:gd name="T16" fmla="*/ 2147483646 w 121"/>
              <a:gd name="T17" fmla="*/ 2147483646 h 158"/>
              <a:gd name="T18" fmla="*/ 2147483646 w 121"/>
              <a:gd name="T19" fmla="*/ 2147483646 h 158"/>
              <a:gd name="T20" fmla="*/ 2147483646 w 121"/>
              <a:gd name="T21" fmla="*/ 2147483646 h 158"/>
              <a:gd name="T22" fmla="*/ 2147483646 w 121"/>
              <a:gd name="T23" fmla="*/ 2147483646 h 158"/>
              <a:gd name="T24" fmla="*/ 2147483646 w 121"/>
              <a:gd name="T25" fmla="*/ 0 h 158"/>
              <a:gd name="T26" fmla="*/ 2147483646 w 121"/>
              <a:gd name="T27" fmla="*/ 2147483646 h 158"/>
              <a:gd name="T28" fmla="*/ 2147483646 w 121"/>
              <a:gd name="T29" fmla="*/ 2147483646 h 158"/>
              <a:gd name="T30" fmla="*/ 2147483646 w 121"/>
              <a:gd name="T31" fmla="*/ 2147483646 h 158"/>
              <a:gd name="T32" fmla="*/ 2147483646 w 121"/>
              <a:gd name="T33" fmla="*/ 2147483646 h 15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1" h="158">
                <a:moveTo>
                  <a:pt x="119" y="10"/>
                </a:moveTo>
                <a:lnTo>
                  <a:pt x="45" y="80"/>
                </a:lnTo>
                <a:lnTo>
                  <a:pt x="26" y="129"/>
                </a:lnTo>
                <a:lnTo>
                  <a:pt x="27" y="150"/>
                </a:lnTo>
                <a:lnTo>
                  <a:pt x="23" y="158"/>
                </a:lnTo>
                <a:lnTo>
                  <a:pt x="15" y="155"/>
                </a:lnTo>
                <a:lnTo>
                  <a:pt x="0" y="129"/>
                </a:lnTo>
                <a:lnTo>
                  <a:pt x="9" y="96"/>
                </a:lnTo>
                <a:lnTo>
                  <a:pt x="23" y="65"/>
                </a:lnTo>
                <a:lnTo>
                  <a:pt x="44" y="45"/>
                </a:lnTo>
                <a:lnTo>
                  <a:pt x="65" y="30"/>
                </a:lnTo>
                <a:lnTo>
                  <a:pt x="88" y="16"/>
                </a:lnTo>
                <a:lnTo>
                  <a:pt x="111" y="0"/>
                </a:lnTo>
                <a:lnTo>
                  <a:pt x="121" y="2"/>
                </a:lnTo>
                <a:lnTo>
                  <a:pt x="119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3" name="Freeform 169">
            <a:extLst>
              <a:ext uri="{FF2B5EF4-FFF2-40B4-BE49-F238E27FC236}">
                <a16:creationId xmlns:a16="http://schemas.microsoft.com/office/drawing/2014/main" id="{0AD23E55-A9D8-4B4A-AE18-35DAEF841388}"/>
              </a:ext>
            </a:extLst>
          </p:cNvPr>
          <p:cNvSpPr>
            <a:spLocks/>
          </p:cNvSpPr>
          <p:nvPr/>
        </p:nvSpPr>
        <p:spPr bwMode="auto">
          <a:xfrm>
            <a:off x="3870416" y="3279536"/>
            <a:ext cx="60325" cy="34925"/>
          </a:xfrm>
          <a:custGeom>
            <a:avLst/>
            <a:gdLst>
              <a:gd name="T0" fmla="*/ 2147483646 w 187"/>
              <a:gd name="T1" fmla="*/ 2147483646 h 112"/>
              <a:gd name="T2" fmla="*/ 2147483646 w 187"/>
              <a:gd name="T3" fmla="*/ 2147483646 h 112"/>
              <a:gd name="T4" fmla="*/ 2147483646 w 187"/>
              <a:gd name="T5" fmla="*/ 2147483646 h 112"/>
              <a:gd name="T6" fmla="*/ 2147483646 w 187"/>
              <a:gd name="T7" fmla="*/ 2147483646 h 112"/>
              <a:gd name="T8" fmla="*/ 2147483646 w 187"/>
              <a:gd name="T9" fmla="*/ 2147483646 h 112"/>
              <a:gd name="T10" fmla="*/ 0 w 187"/>
              <a:gd name="T11" fmla="*/ 2147483646 h 112"/>
              <a:gd name="T12" fmla="*/ 2147483646 w 187"/>
              <a:gd name="T13" fmla="*/ 2147483646 h 112"/>
              <a:gd name="T14" fmla="*/ 2147483646 w 187"/>
              <a:gd name="T15" fmla="*/ 2147483646 h 112"/>
              <a:gd name="T16" fmla="*/ 2147483646 w 187"/>
              <a:gd name="T17" fmla="*/ 2147483646 h 112"/>
              <a:gd name="T18" fmla="*/ 2147483646 w 187"/>
              <a:gd name="T19" fmla="*/ 2147483646 h 112"/>
              <a:gd name="T20" fmla="*/ 2147483646 w 187"/>
              <a:gd name="T21" fmla="*/ 0 h 112"/>
              <a:gd name="T22" fmla="*/ 2147483646 w 187"/>
              <a:gd name="T23" fmla="*/ 2147483646 h 112"/>
              <a:gd name="T24" fmla="*/ 2147483646 w 187"/>
              <a:gd name="T25" fmla="*/ 2147483646 h 112"/>
              <a:gd name="T26" fmla="*/ 2147483646 w 187"/>
              <a:gd name="T27" fmla="*/ 2147483646 h 112"/>
              <a:gd name="T28" fmla="*/ 2147483646 w 187"/>
              <a:gd name="T29" fmla="*/ 2147483646 h 11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87" h="112">
                <a:moveTo>
                  <a:pt x="183" y="12"/>
                </a:moveTo>
                <a:lnTo>
                  <a:pt x="79" y="58"/>
                </a:lnTo>
                <a:lnTo>
                  <a:pt x="36" y="91"/>
                </a:lnTo>
                <a:lnTo>
                  <a:pt x="16" y="111"/>
                </a:lnTo>
                <a:lnTo>
                  <a:pt x="1" y="112"/>
                </a:lnTo>
                <a:lnTo>
                  <a:pt x="0" y="96"/>
                </a:lnTo>
                <a:lnTo>
                  <a:pt x="18" y="72"/>
                </a:lnTo>
                <a:lnTo>
                  <a:pt x="65" y="35"/>
                </a:lnTo>
                <a:lnTo>
                  <a:pt x="93" y="21"/>
                </a:lnTo>
                <a:lnTo>
                  <a:pt x="121" y="14"/>
                </a:lnTo>
                <a:lnTo>
                  <a:pt x="180" y="0"/>
                </a:lnTo>
                <a:lnTo>
                  <a:pt x="187" y="4"/>
                </a:lnTo>
                <a:lnTo>
                  <a:pt x="183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4" name="Freeform 170">
            <a:extLst>
              <a:ext uri="{FF2B5EF4-FFF2-40B4-BE49-F238E27FC236}">
                <a16:creationId xmlns:a16="http://schemas.microsoft.com/office/drawing/2014/main" id="{5A9676A2-9F50-EF49-A1F1-DC82834FD43F}"/>
              </a:ext>
            </a:extLst>
          </p:cNvPr>
          <p:cNvSpPr>
            <a:spLocks/>
          </p:cNvSpPr>
          <p:nvPr/>
        </p:nvSpPr>
        <p:spPr bwMode="auto">
          <a:xfrm>
            <a:off x="3852952" y="3271599"/>
            <a:ext cx="39688" cy="9525"/>
          </a:xfrm>
          <a:custGeom>
            <a:avLst/>
            <a:gdLst>
              <a:gd name="T0" fmla="*/ 2147483646 w 124"/>
              <a:gd name="T1" fmla="*/ 2147483646 h 30"/>
              <a:gd name="T2" fmla="*/ 2147483646 w 124"/>
              <a:gd name="T3" fmla="*/ 0 h 30"/>
              <a:gd name="T4" fmla="*/ 2147483646 w 124"/>
              <a:gd name="T5" fmla="*/ 0 h 30"/>
              <a:gd name="T6" fmla="*/ 2147483646 w 124"/>
              <a:gd name="T7" fmla="*/ 2147483646 h 30"/>
              <a:gd name="T8" fmla="*/ 2147483646 w 124"/>
              <a:gd name="T9" fmla="*/ 2147483646 h 30"/>
              <a:gd name="T10" fmla="*/ 2147483646 w 124"/>
              <a:gd name="T11" fmla="*/ 2147483646 h 30"/>
              <a:gd name="T12" fmla="*/ 2147483646 w 124"/>
              <a:gd name="T13" fmla="*/ 2147483646 h 30"/>
              <a:gd name="T14" fmla="*/ 2147483646 w 124"/>
              <a:gd name="T15" fmla="*/ 2147483646 h 30"/>
              <a:gd name="T16" fmla="*/ 2147483646 w 124"/>
              <a:gd name="T17" fmla="*/ 2147483646 h 30"/>
              <a:gd name="T18" fmla="*/ 0 w 124"/>
              <a:gd name="T19" fmla="*/ 2147483646 h 30"/>
              <a:gd name="T20" fmla="*/ 2147483646 w 124"/>
              <a:gd name="T21" fmla="*/ 2147483646 h 30"/>
              <a:gd name="T22" fmla="*/ 2147483646 w 124"/>
              <a:gd name="T23" fmla="*/ 2147483646 h 30"/>
              <a:gd name="T24" fmla="*/ 2147483646 w 124"/>
              <a:gd name="T25" fmla="*/ 2147483646 h 3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24" h="30">
                <a:moveTo>
                  <a:pt x="8" y="1"/>
                </a:moveTo>
                <a:lnTo>
                  <a:pt x="24" y="0"/>
                </a:lnTo>
                <a:lnTo>
                  <a:pt x="75" y="0"/>
                </a:lnTo>
                <a:lnTo>
                  <a:pt x="121" y="19"/>
                </a:lnTo>
                <a:lnTo>
                  <a:pt x="124" y="27"/>
                </a:lnTo>
                <a:lnTo>
                  <a:pt x="117" y="30"/>
                </a:lnTo>
                <a:lnTo>
                  <a:pt x="73" y="21"/>
                </a:lnTo>
                <a:lnTo>
                  <a:pt x="24" y="21"/>
                </a:lnTo>
                <a:lnTo>
                  <a:pt x="8" y="19"/>
                </a:lnTo>
                <a:lnTo>
                  <a:pt x="0" y="10"/>
                </a:lnTo>
                <a:lnTo>
                  <a:pt x="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5" name="Freeform 171">
            <a:extLst>
              <a:ext uri="{FF2B5EF4-FFF2-40B4-BE49-F238E27FC236}">
                <a16:creationId xmlns:a16="http://schemas.microsoft.com/office/drawing/2014/main" id="{C98F4781-4EC8-DE47-B1F1-466B54EF5A1E}"/>
              </a:ext>
            </a:extLst>
          </p:cNvPr>
          <p:cNvSpPr>
            <a:spLocks/>
          </p:cNvSpPr>
          <p:nvPr/>
        </p:nvSpPr>
        <p:spPr bwMode="auto">
          <a:xfrm>
            <a:off x="3792627" y="3333511"/>
            <a:ext cx="185738" cy="85725"/>
          </a:xfrm>
          <a:custGeom>
            <a:avLst/>
            <a:gdLst>
              <a:gd name="T0" fmla="*/ 2147483646 w 583"/>
              <a:gd name="T1" fmla="*/ 0 h 270"/>
              <a:gd name="T2" fmla="*/ 2147483646 w 583"/>
              <a:gd name="T3" fmla="*/ 2147483646 h 270"/>
              <a:gd name="T4" fmla="*/ 2147483646 w 583"/>
              <a:gd name="T5" fmla="*/ 2147483646 h 270"/>
              <a:gd name="T6" fmla="*/ 2147483646 w 583"/>
              <a:gd name="T7" fmla="*/ 2147483646 h 270"/>
              <a:gd name="T8" fmla="*/ 2147483646 w 583"/>
              <a:gd name="T9" fmla="*/ 2147483646 h 270"/>
              <a:gd name="T10" fmla="*/ 2147483646 w 583"/>
              <a:gd name="T11" fmla="*/ 2147483646 h 270"/>
              <a:gd name="T12" fmla="*/ 2147483646 w 583"/>
              <a:gd name="T13" fmla="*/ 2147483646 h 270"/>
              <a:gd name="T14" fmla="*/ 2147483646 w 583"/>
              <a:gd name="T15" fmla="*/ 2147483646 h 270"/>
              <a:gd name="T16" fmla="*/ 2147483646 w 583"/>
              <a:gd name="T17" fmla="*/ 2147483646 h 270"/>
              <a:gd name="T18" fmla="*/ 2147483646 w 583"/>
              <a:gd name="T19" fmla="*/ 2147483646 h 270"/>
              <a:gd name="T20" fmla="*/ 2147483646 w 583"/>
              <a:gd name="T21" fmla="*/ 2147483646 h 270"/>
              <a:gd name="T22" fmla="*/ 2147483646 w 583"/>
              <a:gd name="T23" fmla="*/ 2147483646 h 270"/>
              <a:gd name="T24" fmla="*/ 2147483646 w 583"/>
              <a:gd name="T25" fmla="*/ 2147483646 h 270"/>
              <a:gd name="T26" fmla="*/ 2147483646 w 583"/>
              <a:gd name="T27" fmla="*/ 2147483646 h 270"/>
              <a:gd name="T28" fmla="*/ 2147483646 w 583"/>
              <a:gd name="T29" fmla="*/ 2147483646 h 270"/>
              <a:gd name="T30" fmla="*/ 2147483646 w 583"/>
              <a:gd name="T31" fmla="*/ 2147483646 h 270"/>
              <a:gd name="T32" fmla="*/ 2147483646 w 583"/>
              <a:gd name="T33" fmla="*/ 2147483646 h 270"/>
              <a:gd name="T34" fmla="*/ 2147483646 w 583"/>
              <a:gd name="T35" fmla="*/ 2147483646 h 270"/>
              <a:gd name="T36" fmla="*/ 2147483646 w 583"/>
              <a:gd name="T37" fmla="*/ 2147483646 h 270"/>
              <a:gd name="T38" fmla="*/ 2147483646 w 583"/>
              <a:gd name="T39" fmla="*/ 2147483646 h 270"/>
              <a:gd name="T40" fmla="*/ 2147483646 w 583"/>
              <a:gd name="T41" fmla="*/ 2147483646 h 270"/>
              <a:gd name="T42" fmla="*/ 2147483646 w 583"/>
              <a:gd name="T43" fmla="*/ 2147483646 h 270"/>
              <a:gd name="T44" fmla="*/ 2147483646 w 583"/>
              <a:gd name="T45" fmla="*/ 2147483646 h 270"/>
              <a:gd name="T46" fmla="*/ 2147483646 w 583"/>
              <a:gd name="T47" fmla="*/ 2147483646 h 270"/>
              <a:gd name="T48" fmla="*/ 2147483646 w 583"/>
              <a:gd name="T49" fmla="*/ 2147483646 h 270"/>
              <a:gd name="T50" fmla="*/ 2147483646 w 583"/>
              <a:gd name="T51" fmla="*/ 2147483646 h 270"/>
              <a:gd name="T52" fmla="*/ 2147483646 w 583"/>
              <a:gd name="T53" fmla="*/ 2147483646 h 270"/>
              <a:gd name="T54" fmla="*/ 2147483646 w 583"/>
              <a:gd name="T55" fmla="*/ 2147483646 h 270"/>
              <a:gd name="T56" fmla="*/ 2147483646 w 583"/>
              <a:gd name="T57" fmla="*/ 2147483646 h 270"/>
              <a:gd name="T58" fmla="*/ 0 w 583"/>
              <a:gd name="T59" fmla="*/ 2147483646 h 270"/>
              <a:gd name="T60" fmla="*/ 2147483646 w 583"/>
              <a:gd name="T61" fmla="*/ 0 h 270"/>
              <a:gd name="T62" fmla="*/ 2147483646 w 583"/>
              <a:gd name="T63" fmla="*/ 0 h 27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83" h="270">
                <a:moveTo>
                  <a:pt x="14" y="0"/>
                </a:moveTo>
                <a:lnTo>
                  <a:pt x="53" y="20"/>
                </a:lnTo>
                <a:lnTo>
                  <a:pt x="90" y="48"/>
                </a:lnTo>
                <a:lnTo>
                  <a:pt x="118" y="91"/>
                </a:lnTo>
                <a:lnTo>
                  <a:pt x="136" y="149"/>
                </a:lnTo>
                <a:lnTo>
                  <a:pt x="184" y="192"/>
                </a:lnTo>
                <a:lnTo>
                  <a:pt x="238" y="216"/>
                </a:lnTo>
                <a:lnTo>
                  <a:pt x="347" y="238"/>
                </a:lnTo>
                <a:lnTo>
                  <a:pt x="445" y="222"/>
                </a:lnTo>
                <a:lnTo>
                  <a:pt x="526" y="182"/>
                </a:lnTo>
                <a:lnTo>
                  <a:pt x="555" y="143"/>
                </a:lnTo>
                <a:lnTo>
                  <a:pt x="559" y="102"/>
                </a:lnTo>
                <a:lnTo>
                  <a:pt x="508" y="54"/>
                </a:lnTo>
                <a:lnTo>
                  <a:pt x="511" y="37"/>
                </a:lnTo>
                <a:lnTo>
                  <a:pt x="523" y="31"/>
                </a:lnTo>
                <a:lnTo>
                  <a:pt x="562" y="53"/>
                </a:lnTo>
                <a:lnTo>
                  <a:pt x="582" y="92"/>
                </a:lnTo>
                <a:lnTo>
                  <a:pt x="583" y="143"/>
                </a:lnTo>
                <a:lnTo>
                  <a:pt x="550" y="200"/>
                </a:lnTo>
                <a:lnTo>
                  <a:pt x="507" y="238"/>
                </a:lnTo>
                <a:lnTo>
                  <a:pt x="444" y="257"/>
                </a:lnTo>
                <a:lnTo>
                  <a:pt x="381" y="267"/>
                </a:lnTo>
                <a:lnTo>
                  <a:pt x="328" y="270"/>
                </a:lnTo>
                <a:lnTo>
                  <a:pt x="246" y="255"/>
                </a:lnTo>
                <a:lnTo>
                  <a:pt x="145" y="210"/>
                </a:lnTo>
                <a:lnTo>
                  <a:pt x="107" y="159"/>
                </a:lnTo>
                <a:lnTo>
                  <a:pt x="91" y="119"/>
                </a:lnTo>
                <a:lnTo>
                  <a:pt x="70" y="78"/>
                </a:lnTo>
                <a:lnTo>
                  <a:pt x="41" y="42"/>
                </a:lnTo>
                <a:lnTo>
                  <a:pt x="0" y="13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6" name="Freeform 172">
            <a:extLst>
              <a:ext uri="{FF2B5EF4-FFF2-40B4-BE49-F238E27FC236}">
                <a16:creationId xmlns:a16="http://schemas.microsoft.com/office/drawing/2014/main" id="{F234D131-51C3-AB41-B024-4D7A7F105213}"/>
              </a:ext>
            </a:extLst>
          </p:cNvPr>
          <p:cNvSpPr>
            <a:spLocks/>
          </p:cNvSpPr>
          <p:nvPr/>
        </p:nvSpPr>
        <p:spPr bwMode="auto">
          <a:xfrm>
            <a:off x="3246528" y="3231911"/>
            <a:ext cx="555625" cy="119063"/>
          </a:xfrm>
          <a:custGeom>
            <a:avLst/>
            <a:gdLst>
              <a:gd name="T0" fmla="*/ 2147483646 w 1750"/>
              <a:gd name="T1" fmla="*/ 0 h 377"/>
              <a:gd name="T2" fmla="*/ 2147483646 w 1750"/>
              <a:gd name="T3" fmla="*/ 2147483646 h 377"/>
              <a:gd name="T4" fmla="*/ 2147483646 w 1750"/>
              <a:gd name="T5" fmla="*/ 2147483646 h 377"/>
              <a:gd name="T6" fmla="*/ 0 w 1750"/>
              <a:gd name="T7" fmla="*/ 2147483646 h 377"/>
              <a:gd name="T8" fmla="*/ 2147483646 w 1750"/>
              <a:gd name="T9" fmla="*/ 2147483646 h 377"/>
              <a:gd name="T10" fmla="*/ 2147483646 w 1750"/>
              <a:gd name="T11" fmla="*/ 2147483646 h 377"/>
              <a:gd name="T12" fmla="*/ 2147483646 w 1750"/>
              <a:gd name="T13" fmla="*/ 2147483646 h 377"/>
              <a:gd name="T14" fmla="*/ 2147483646 w 1750"/>
              <a:gd name="T15" fmla="*/ 2147483646 h 377"/>
              <a:gd name="T16" fmla="*/ 2147483646 w 1750"/>
              <a:gd name="T17" fmla="*/ 2147483646 h 377"/>
              <a:gd name="T18" fmla="*/ 2147483646 w 1750"/>
              <a:gd name="T19" fmla="*/ 2147483646 h 377"/>
              <a:gd name="T20" fmla="*/ 2147483646 w 1750"/>
              <a:gd name="T21" fmla="*/ 2147483646 h 377"/>
              <a:gd name="T22" fmla="*/ 2147483646 w 1750"/>
              <a:gd name="T23" fmla="*/ 2147483646 h 377"/>
              <a:gd name="T24" fmla="*/ 2147483646 w 1750"/>
              <a:gd name="T25" fmla="*/ 2147483646 h 377"/>
              <a:gd name="T26" fmla="*/ 2147483646 w 1750"/>
              <a:gd name="T27" fmla="*/ 2147483646 h 377"/>
              <a:gd name="T28" fmla="*/ 2147483646 w 1750"/>
              <a:gd name="T29" fmla="*/ 0 h 377"/>
              <a:gd name="T30" fmla="*/ 2147483646 w 1750"/>
              <a:gd name="T31" fmla="*/ 0 h 377"/>
              <a:gd name="T32" fmla="*/ 2147483646 w 1750"/>
              <a:gd name="T33" fmla="*/ 0 h 37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750" h="377">
                <a:moveTo>
                  <a:pt x="273" y="0"/>
                </a:moveTo>
                <a:lnTo>
                  <a:pt x="223" y="30"/>
                </a:lnTo>
                <a:lnTo>
                  <a:pt x="58" y="243"/>
                </a:lnTo>
                <a:lnTo>
                  <a:pt x="0" y="273"/>
                </a:lnTo>
                <a:lnTo>
                  <a:pt x="50" y="352"/>
                </a:lnTo>
                <a:lnTo>
                  <a:pt x="427" y="333"/>
                </a:lnTo>
                <a:lnTo>
                  <a:pt x="1631" y="377"/>
                </a:lnTo>
                <a:lnTo>
                  <a:pt x="1750" y="316"/>
                </a:lnTo>
                <a:lnTo>
                  <a:pt x="1478" y="286"/>
                </a:lnTo>
                <a:lnTo>
                  <a:pt x="1699" y="269"/>
                </a:lnTo>
                <a:lnTo>
                  <a:pt x="1648" y="201"/>
                </a:lnTo>
                <a:lnTo>
                  <a:pt x="1559" y="77"/>
                </a:lnTo>
                <a:lnTo>
                  <a:pt x="899" y="43"/>
                </a:lnTo>
                <a:lnTo>
                  <a:pt x="337" y="4"/>
                </a:lnTo>
                <a:lnTo>
                  <a:pt x="273" y="0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7" name="Freeform 173">
            <a:extLst>
              <a:ext uri="{FF2B5EF4-FFF2-40B4-BE49-F238E27FC236}">
                <a16:creationId xmlns:a16="http://schemas.microsoft.com/office/drawing/2014/main" id="{73E0792C-85EA-2D42-94D2-30400ADF181B}"/>
              </a:ext>
            </a:extLst>
          </p:cNvPr>
          <p:cNvSpPr>
            <a:spLocks/>
          </p:cNvSpPr>
          <p:nvPr/>
        </p:nvSpPr>
        <p:spPr bwMode="auto">
          <a:xfrm>
            <a:off x="3356065" y="3162061"/>
            <a:ext cx="425450" cy="117475"/>
          </a:xfrm>
          <a:custGeom>
            <a:avLst/>
            <a:gdLst>
              <a:gd name="T0" fmla="*/ 0 w 1340"/>
              <a:gd name="T1" fmla="*/ 2147483646 h 368"/>
              <a:gd name="T2" fmla="*/ 2147483646 w 1340"/>
              <a:gd name="T3" fmla="*/ 2147483646 h 368"/>
              <a:gd name="T4" fmla="*/ 2147483646 w 1340"/>
              <a:gd name="T5" fmla="*/ 2147483646 h 368"/>
              <a:gd name="T6" fmla="*/ 2147483646 w 1340"/>
              <a:gd name="T7" fmla="*/ 2147483646 h 368"/>
              <a:gd name="T8" fmla="*/ 2147483646 w 1340"/>
              <a:gd name="T9" fmla="*/ 2147483646 h 368"/>
              <a:gd name="T10" fmla="*/ 2147483646 w 1340"/>
              <a:gd name="T11" fmla="*/ 2147483646 h 368"/>
              <a:gd name="T12" fmla="*/ 2147483646 w 1340"/>
              <a:gd name="T13" fmla="*/ 2147483646 h 368"/>
              <a:gd name="T14" fmla="*/ 2147483646 w 1340"/>
              <a:gd name="T15" fmla="*/ 0 h 368"/>
              <a:gd name="T16" fmla="*/ 2147483646 w 1340"/>
              <a:gd name="T17" fmla="*/ 2147483646 h 368"/>
              <a:gd name="T18" fmla="*/ 2147483646 w 1340"/>
              <a:gd name="T19" fmla="*/ 2147483646 h 368"/>
              <a:gd name="T20" fmla="*/ 0 w 1340"/>
              <a:gd name="T21" fmla="*/ 2147483646 h 368"/>
              <a:gd name="T22" fmla="*/ 0 w 1340"/>
              <a:gd name="T23" fmla="*/ 2147483646 h 368"/>
              <a:gd name="T24" fmla="*/ 0 w 1340"/>
              <a:gd name="T25" fmla="*/ 2147483646 h 36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340" h="368">
                <a:moveTo>
                  <a:pt x="0" y="188"/>
                </a:moveTo>
                <a:lnTo>
                  <a:pt x="8" y="87"/>
                </a:lnTo>
                <a:lnTo>
                  <a:pt x="114" y="82"/>
                </a:lnTo>
                <a:lnTo>
                  <a:pt x="579" y="44"/>
                </a:lnTo>
                <a:lnTo>
                  <a:pt x="770" y="22"/>
                </a:lnTo>
                <a:lnTo>
                  <a:pt x="1162" y="18"/>
                </a:lnTo>
                <a:lnTo>
                  <a:pt x="1298" y="14"/>
                </a:lnTo>
                <a:lnTo>
                  <a:pt x="1340" y="0"/>
                </a:lnTo>
                <a:lnTo>
                  <a:pt x="1315" y="368"/>
                </a:lnTo>
                <a:lnTo>
                  <a:pt x="1247" y="255"/>
                </a:lnTo>
                <a:lnTo>
                  <a:pt x="0" y="188"/>
                </a:lnTo>
                <a:close/>
              </a:path>
            </a:pathLst>
          </a:custGeom>
          <a:solidFill>
            <a:srgbClr val="E8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8" name="Freeform 174">
            <a:extLst>
              <a:ext uri="{FF2B5EF4-FFF2-40B4-BE49-F238E27FC236}">
                <a16:creationId xmlns:a16="http://schemas.microsoft.com/office/drawing/2014/main" id="{28943B54-0EAE-E94D-9CDD-DE3CF70DA9D7}"/>
              </a:ext>
            </a:extLst>
          </p:cNvPr>
          <p:cNvSpPr>
            <a:spLocks/>
          </p:cNvSpPr>
          <p:nvPr/>
        </p:nvSpPr>
        <p:spPr bwMode="auto">
          <a:xfrm>
            <a:off x="3467191" y="3108085"/>
            <a:ext cx="230187" cy="50800"/>
          </a:xfrm>
          <a:custGeom>
            <a:avLst/>
            <a:gdLst>
              <a:gd name="T0" fmla="*/ 2147483646 w 727"/>
              <a:gd name="T1" fmla="*/ 0 h 161"/>
              <a:gd name="T2" fmla="*/ 2147483646 w 727"/>
              <a:gd name="T3" fmla="*/ 2147483646 h 161"/>
              <a:gd name="T4" fmla="*/ 0 w 727"/>
              <a:gd name="T5" fmla="*/ 2147483646 h 161"/>
              <a:gd name="T6" fmla="*/ 2147483646 w 727"/>
              <a:gd name="T7" fmla="*/ 2147483646 h 161"/>
              <a:gd name="T8" fmla="*/ 2147483646 w 727"/>
              <a:gd name="T9" fmla="*/ 2147483646 h 161"/>
              <a:gd name="T10" fmla="*/ 2147483646 w 727"/>
              <a:gd name="T11" fmla="*/ 2147483646 h 161"/>
              <a:gd name="T12" fmla="*/ 2147483646 w 727"/>
              <a:gd name="T13" fmla="*/ 2147483646 h 161"/>
              <a:gd name="T14" fmla="*/ 2147483646 w 727"/>
              <a:gd name="T15" fmla="*/ 2147483646 h 161"/>
              <a:gd name="T16" fmla="*/ 2147483646 w 727"/>
              <a:gd name="T17" fmla="*/ 2147483646 h 161"/>
              <a:gd name="T18" fmla="*/ 2147483646 w 727"/>
              <a:gd name="T19" fmla="*/ 2147483646 h 161"/>
              <a:gd name="T20" fmla="*/ 2147483646 w 727"/>
              <a:gd name="T21" fmla="*/ 0 h 161"/>
              <a:gd name="T22" fmla="*/ 2147483646 w 727"/>
              <a:gd name="T23" fmla="*/ 0 h 161"/>
              <a:gd name="T24" fmla="*/ 2147483646 w 727"/>
              <a:gd name="T25" fmla="*/ 0 h 1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27" h="161">
                <a:moveTo>
                  <a:pt x="36" y="0"/>
                </a:moveTo>
                <a:lnTo>
                  <a:pt x="38" y="51"/>
                </a:lnTo>
                <a:lnTo>
                  <a:pt x="0" y="127"/>
                </a:lnTo>
                <a:lnTo>
                  <a:pt x="225" y="77"/>
                </a:lnTo>
                <a:lnTo>
                  <a:pt x="340" y="97"/>
                </a:lnTo>
                <a:lnTo>
                  <a:pt x="212" y="161"/>
                </a:lnTo>
                <a:lnTo>
                  <a:pt x="727" y="127"/>
                </a:lnTo>
                <a:lnTo>
                  <a:pt x="716" y="58"/>
                </a:lnTo>
                <a:lnTo>
                  <a:pt x="600" y="72"/>
                </a:lnTo>
                <a:lnTo>
                  <a:pt x="540" y="8"/>
                </a:lnTo>
                <a:lnTo>
                  <a:pt x="36" y="0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79" name="Freeform 175">
            <a:extLst>
              <a:ext uri="{FF2B5EF4-FFF2-40B4-BE49-F238E27FC236}">
                <a16:creationId xmlns:a16="http://schemas.microsoft.com/office/drawing/2014/main" id="{D6B0D83D-A600-1740-BD28-B6F3566C5804}"/>
              </a:ext>
            </a:extLst>
          </p:cNvPr>
          <p:cNvSpPr>
            <a:spLocks/>
          </p:cNvSpPr>
          <p:nvPr/>
        </p:nvSpPr>
        <p:spPr bwMode="auto">
          <a:xfrm>
            <a:off x="3649752" y="2773124"/>
            <a:ext cx="107950" cy="344487"/>
          </a:xfrm>
          <a:custGeom>
            <a:avLst/>
            <a:gdLst>
              <a:gd name="T0" fmla="*/ 2147483646 w 340"/>
              <a:gd name="T1" fmla="*/ 2147483646 h 1085"/>
              <a:gd name="T2" fmla="*/ 2147483646 w 340"/>
              <a:gd name="T3" fmla="*/ 2147483646 h 1085"/>
              <a:gd name="T4" fmla="*/ 2147483646 w 340"/>
              <a:gd name="T5" fmla="*/ 2147483646 h 1085"/>
              <a:gd name="T6" fmla="*/ 2147483646 w 340"/>
              <a:gd name="T7" fmla="*/ 0 h 1085"/>
              <a:gd name="T8" fmla="*/ 2147483646 w 340"/>
              <a:gd name="T9" fmla="*/ 2147483646 h 1085"/>
              <a:gd name="T10" fmla="*/ 2147483646 w 340"/>
              <a:gd name="T11" fmla="*/ 2147483646 h 1085"/>
              <a:gd name="T12" fmla="*/ 2147483646 w 340"/>
              <a:gd name="T13" fmla="*/ 2147483646 h 1085"/>
              <a:gd name="T14" fmla="*/ 2147483646 w 340"/>
              <a:gd name="T15" fmla="*/ 2147483646 h 1085"/>
              <a:gd name="T16" fmla="*/ 2147483646 w 340"/>
              <a:gd name="T17" fmla="*/ 2147483646 h 1085"/>
              <a:gd name="T18" fmla="*/ 0 w 340"/>
              <a:gd name="T19" fmla="*/ 2147483646 h 1085"/>
              <a:gd name="T20" fmla="*/ 2147483646 w 340"/>
              <a:gd name="T21" fmla="*/ 2147483646 h 1085"/>
              <a:gd name="T22" fmla="*/ 2147483646 w 340"/>
              <a:gd name="T23" fmla="*/ 2147483646 h 1085"/>
              <a:gd name="T24" fmla="*/ 2147483646 w 340"/>
              <a:gd name="T25" fmla="*/ 2147483646 h 108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40" h="1085">
                <a:moveTo>
                  <a:pt x="41" y="1035"/>
                </a:moveTo>
                <a:lnTo>
                  <a:pt x="136" y="1005"/>
                </a:lnTo>
                <a:lnTo>
                  <a:pt x="277" y="195"/>
                </a:lnTo>
                <a:lnTo>
                  <a:pt x="323" y="0"/>
                </a:lnTo>
                <a:lnTo>
                  <a:pt x="340" y="60"/>
                </a:lnTo>
                <a:lnTo>
                  <a:pt x="302" y="478"/>
                </a:lnTo>
                <a:lnTo>
                  <a:pt x="234" y="997"/>
                </a:lnTo>
                <a:lnTo>
                  <a:pt x="219" y="1046"/>
                </a:lnTo>
                <a:lnTo>
                  <a:pt x="93" y="1085"/>
                </a:lnTo>
                <a:lnTo>
                  <a:pt x="0" y="1061"/>
                </a:lnTo>
                <a:lnTo>
                  <a:pt x="41" y="1035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0" name="Freeform 176">
            <a:extLst>
              <a:ext uri="{FF2B5EF4-FFF2-40B4-BE49-F238E27FC236}">
                <a16:creationId xmlns:a16="http://schemas.microsoft.com/office/drawing/2014/main" id="{1DDAE0F5-816B-2E46-9D82-ECE4C324C801}"/>
              </a:ext>
            </a:extLst>
          </p:cNvPr>
          <p:cNvSpPr>
            <a:spLocks/>
          </p:cNvSpPr>
          <p:nvPr/>
        </p:nvSpPr>
        <p:spPr bwMode="auto">
          <a:xfrm>
            <a:off x="3449727" y="3052524"/>
            <a:ext cx="204788" cy="34925"/>
          </a:xfrm>
          <a:custGeom>
            <a:avLst/>
            <a:gdLst>
              <a:gd name="T0" fmla="*/ 0 w 648"/>
              <a:gd name="T1" fmla="*/ 2147483646 h 107"/>
              <a:gd name="T2" fmla="*/ 2147483646 w 648"/>
              <a:gd name="T3" fmla="*/ 2147483646 h 107"/>
              <a:gd name="T4" fmla="*/ 2147483646 w 648"/>
              <a:gd name="T5" fmla="*/ 2147483646 h 107"/>
              <a:gd name="T6" fmla="*/ 2147483646 w 648"/>
              <a:gd name="T7" fmla="*/ 2147483646 h 107"/>
              <a:gd name="T8" fmla="*/ 2147483646 w 648"/>
              <a:gd name="T9" fmla="*/ 2147483646 h 107"/>
              <a:gd name="T10" fmla="*/ 2147483646 w 648"/>
              <a:gd name="T11" fmla="*/ 0 h 107"/>
              <a:gd name="T12" fmla="*/ 0 w 648"/>
              <a:gd name="T13" fmla="*/ 2147483646 h 107"/>
              <a:gd name="T14" fmla="*/ 0 w 648"/>
              <a:gd name="T15" fmla="*/ 2147483646 h 107"/>
              <a:gd name="T16" fmla="*/ 0 w 648"/>
              <a:gd name="T17" fmla="*/ 2147483646 h 10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48" h="107">
                <a:moveTo>
                  <a:pt x="0" y="58"/>
                </a:moveTo>
                <a:lnTo>
                  <a:pt x="19" y="107"/>
                </a:lnTo>
                <a:lnTo>
                  <a:pt x="64" y="85"/>
                </a:lnTo>
                <a:lnTo>
                  <a:pt x="648" y="34"/>
                </a:lnTo>
                <a:lnTo>
                  <a:pt x="648" y="7"/>
                </a:lnTo>
                <a:lnTo>
                  <a:pt x="392" y="0"/>
                </a:lnTo>
                <a:lnTo>
                  <a:pt x="0" y="58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1" name="Freeform 177">
            <a:extLst>
              <a:ext uri="{FF2B5EF4-FFF2-40B4-BE49-F238E27FC236}">
                <a16:creationId xmlns:a16="http://schemas.microsoft.com/office/drawing/2014/main" id="{3F304622-92F3-BE4B-A835-DDCE0815BE10}"/>
              </a:ext>
            </a:extLst>
          </p:cNvPr>
          <p:cNvSpPr>
            <a:spLocks/>
          </p:cNvSpPr>
          <p:nvPr/>
        </p:nvSpPr>
        <p:spPr bwMode="auto">
          <a:xfrm>
            <a:off x="3381465" y="2735023"/>
            <a:ext cx="317500" cy="298450"/>
          </a:xfrm>
          <a:custGeom>
            <a:avLst/>
            <a:gdLst>
              <a:gd name="T0" fmla="*/ 2147483646 w 1003"/>
              <a:gd name="T1" fmla="*/ 2147483646 h 939"/>
              <a:gd name="T2" fmla="*/ 2147483646 w 1003"/>
              <a:gd name="T3" fmla="*/ 2147483646 h 939"/>
              <a:gd name="T4" fmla="*/ 0 w 1003"/>
              <a:gd name="T5" fmla="*/ 2147483646 h 939"/>
              <a:gd name="T6" fmla="*/ 2147483646 w 1003"/>
              <a:gd name="T7" fmla="*/ 2147483646 h 939"/>
              <a:gd name="T8" fmla="*/ 2147483646 w 1003"/>
              <a:gd name="T9" fmla="*/ 2147483646 h 939"/>
              <a:gd name="T10" fmla="*/ 2147483646 w 1003"/>
              <a:gd name="T11" fmla="*/ 2147483646 h 939"/>
              <a:gd name="T12" fmla="*/ 2147483646 w 1003"/>
              <a:gd name="T13" fmla="*/ 2147483646 h 939"/>
              <a:gd name="T14" fmla="*/ 2147483646 w 1003"/>
              <a:gd name="T15" fmla="*/ 0 h 939"/>
              <a:gd name="T16" fmla="*/ 2147483646 w 1003"/>
              <a:gd name="T17" fmla="*/ 2147483646 h 939"/>
              <a:gd name="T18" fmla="*/ 2147483646 w 1003"/>
              <a:gd name="T19" fmla="*/ 2147483646 h 939"/>
              <a:gd name="T20" fmla="*/ 2147483646 w 1003"/>
              <a:gd name="T21" fmla="*/ 2147483646 h 939"/>
              <a:gd name="T22" fmla="*/ 2147483646 w 1003"/>
              <a:gd name="T23" fmla="*/ 2147483646 h 939"/>
              <a:gd name="T24" fmla="*/ 2147483646 w 1003"/>
              <a:gd name="T25" fmla="*/ 2147483646 h 939"/>
              <a:gd name="T26" fmla="*/ 2147483646 w 1003"/>
              <a:gd name="T27" fmla="*/ 2147483646 h 939"/>
              <a:gd name="T28" fmla="*/ 2147483646 w 1003"/>
              <a:gd name="T29" fmla="*/ 2147483646 h 939"/>
              <a:gd name="T30" fmla="*/ 2147483646 w 1003"/>
              <a:gd name="T31" fmla="*/ 2147483646 h 939"/>
              <a:gd name="T32" fmla="*/ 2147483646 w 1003"/>
              <a:gd name="T33" fmla="*/ 2147483646 h 939"/>
              <a:gd name="T34" fmla="*/ 2147483646 w 1003"/>
              <a:gd name="T35" fmla="*/ 2147483646 h 939"/>
              <a:gd name="T36" fmla="*/ 2147483646 w 1003"/>
              <a:gd name="T37" fmla="*/ 2147483646 h 939"/>
              <a:gd name="T38" fmla="*/ 2147483646 w 1003"/>
              <a:gd name="T39" fmla="*/ 2147483646 h 939"/>
              <a:gd name="T40" fmla="*/ 2147483646 w 1003"/>
              <a:gd name="T41" fmla="*/ 2147483646 h 9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3" h="939">
                <a:moveTo>
                  <a:pt x="167" y="939"/>
                </a:moveTo>
                <a:lnTo>
                  <a:pt x="13" y="413"/>
                </a:lnTo>
                <a:lnTo>
                  <a:pt x="0" y="286"/>
                </a:lnTo>
                <a:lnTo>
                  <a:pt x="21" y="230"/>
                </a:lnTo>
                <a:lnTo>
                  <a:pt x="110" y="174"/>
                </a:lnTo>
                <a:lnTo>
                  <a:pt x="484" y="73"/>
                </a:lnTo>
                <a:lnTo>
                  <a:pt x="897" y="4"/>
                </a:lnTo>
                <a:lnTo>
                  <a:pt x="986" y="0"/>
                </a:lnTo>
                <a:lnTo>
                  <a:pt x="1003" y="43"/>
                </a:lnTo>
                <a:lnTo>
                  <a:pt x="973" y="273"/>
                </a:lnTo>
                <a:lnTo>
                  <a:pt x="910" y="144"/>
                </a:lnTo>
                <a:lnTo>
                  <a:pt x="769" y="64"/>
                </a:lnTo>
                <a:lnTo>
                  <a:pt x="557" y="90"/>
                </a:lnTo>
                <a:lnTo>
                  <a:pt x="174" y="230"/>
                </a:lnTo>
                <a:lnTo>
                  <a:pt x="93" y="311"/>
                </a:lnTo>
                <a:lnTo>
                  <a:pt x="97" y="524"/>
                </a:lnTo>
                <a:lnTo>
                  <a:pt x="178" y="758"/>
                </a:lnTo>
                <a:lnTo>
                  <a:pt x="196" y="877"/>
                </a:lnTo>
                <a:lnTo>
                  <a:pt x="167" y="939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2" name="Freeform 178">
            <a:extLst>
              <a:ext uri="{FF2B5EF4-FFF2-40B4-BE49-F238E27FC236}">
                <a16:creationId xmlns:a16="http://schemas.microsoft.com/office/drawing/2014/main" id="{B348577D-DC6F-6749-BFB5-930967E2723D}"/>
              </a:ext>
            </a:extLst>
          </p:cNvPr>
          <p:cNvSpPr>
            <a:spLocks/>
          </p:cNvSpPr>
          <p:nvPr/>
        </p:nvSpPr>
        <p:spPr bwMode="auto">
          <a:xfrm>
            <a:off x="3627528" y="3181110"/>
            <a:ext cx="136525" cy="50800"/>
          </a:xfrm>
          <a:custGeom>
            <a:avLst/>
            <a:gdLst>
              <a:gd name="T0" fmla="*/ 0 w 431"/>
              <a:gd name="T1" fmla="*/ 2147483646 h 157"/>
              <a:gd name="T2" fmla="*/ 2147483646 w 431"/>
              <a:gd name="T3" fmla="*/ 0 h 157"/>
              <a:gd name="T4" fmla="*/ 2147483646 w 431"/>
              <a:gd name="T5" fmla="*/ 2147483646 h 157"/>
              <a:gd name="T6" fmla="*/ 2147483646 w 431"/>
              <a:gd name="T7" fmla="*/ 2147483646 h 157"/>
              <a:gd name="T8" fmla="*/ 2147483646 w 431"/>
              <a:gd name="T9" fmla="*/ 2147483646 h 157"/>
              <a:gd name="T10" fmla="*/ 2147483646 w 431"/>
              <a:gd name="T11" fmla="*/ 2147483646 h 157"/>
              <a:gd name="T12" fmla="*/ 2147483646 w 431"/>
              <a:gd name="T13" fmla="*/ 2147483646 h 157"/>
              <a:gd name="T14" fmla="*/ 0 w 431"/>
              <a:gd name="T15" fmla="*/ 2147483646 h 157"/>
              <a:gd name="T16" fmla="*/ 0 w 431"/>
              <a:gd name="T17" fmla="*/ 2147483646 h 157"/>
              <a:gd name="T18" fmla="*/ 0 w 431"/>
              <a:gd name="T19" fmla="*/ 2147483646 h 15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31" h="157">
                <a:moveTo>
                  <a:pt x="0" y="151"/>
                </a:moveTo>
                <a:lnTo>
                  <a:pt x="34" y="0"/>
                </a:lnTo>
                <a:lnTo>
                  <a:pt x="431" y="16"/>
                </a:lnTo>
                <a:lnTo>
                  <a:pt x="417" y="90"/>
                </a:lnTo>
                <a:lnTo>
                  <a:pt x="396" y="47"/>
                </a:lnTo>
                <a:lnTo>
                  <a:pt x="98" y="64"/>
                </a:lnTo>
                <a:lnTo>
                  <a:pt x="42" y="157"/>
                </a:lnTo>
                <a:lnTo>
                  <a:pt x="0" y="151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3" name="Freeform 179">
            <a:extLst>
              <a:ext uri="{FF2B5EF4-FFF2-40B4-BE49-F238E27FC236}">
                <a16:creationId xmlns:a16="http://schemas.microsoft.com/office/drawing/2014/main" id="{52661E93-2A37-544A-B7AB-C7A73B0A18AD}"/>
              </a:ext>
            </a:extLst>
          </p:cNvPr>
          <p:cNvSpPr>
            <a:spLocks/>
          </p:cNvSpPr>
          <p:nvPr/>
        </p:nvSpPr>
        <p:spPr bwMode="auto">
          <a:xfrm>
            <a:off x="3679916" y="3204923"/>
            <a:ext cx="66675" cy="30162"/>
          </a:xfrm>
          <a:custGeom>
            <a:avLst/>
            <a:gdLst>
              <a:gd name="T0" fmla="*/ 0 w 211"/>
              <a:gd name="T1" fmla="*/ 2147483646 h 95"/>
              <a:gd name="T2" fmla="*/ 2147483646 w 211"/>
              <a:gd name="T3" fmla="*/ 2147483646 h 95"/>
              <a:gd name="T4" fmla="*/ 2147483646 w 211"/>
              <a:gd name="T5" fmla="*/ 2147483646 h 95"/>
              <a:gd name="T6" fmla="*/ 2147483646 w 211"/>
              <a:gd name="T7" fmla="*/ 2147483646 h 95"/>
              <a:gd name="T8" fmla="*/ 2147483646 w 211"/>
              <a:gd name="T9" fmla="*/ 2147483646 h 95"/>
              <a:gd name="T10" fmla="*/ 2147483646 w 211"/>
              <a:gd name="T11" fmla="*/ 0 h 95"/>
              <a:gd name="T12" fmla="*/ 2147483646 w 211"/>
              <a:gd name="T13" fmla="*/ 2147483646 h 95"/>
              <a:gd name="T14" fmla="*/ 0 w 211"/>
              <a:gd name="T15" fmla="*/ 2147483646 h 95"/>
              <a:gd name="T16" fmla="*/ 0 w 211"/>
              <a:gd name="T17" fmla="*/ 2147483646 h 95"/>
              <a:gd name="T18" fmla="*/ 0 w 211"/>
              <a:gd name="T19" fmla="*/ 2147483646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11" h="95">
                <a:moveTo>
                  <a:pt x="0" y="69"/>
                </a:moveTo>
                <a:lnTo>
                  <a:pt x="36" y="92"/>
                </a:lnTo>
                <a:lnTo>
                  <a:pt x="115" y="95"/>
                </a:lnTo>
                <a:lnTo>
                  <a:pt x="117" y="63"/>
                </a:lnTo>
                <a:lnTo>
                  <a:pt x="211" y="8"/>
                </a:lnTo>
                <a:lnTo>
                  <a:pt x="61" y="0"/>
                </a:lnTo>
                <a:lnTo>
                  <a:pt x="27" y="47"/>
                </a:lnTo>
                <a:lnTo>
                  <a:pt x="0" y="69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4" name="Freeform 180">
            <a:extLst>
              <a:ext uri="{FF2B5EF4-FFF2-40B4-BE49-F238E27FC236}">
                <a16:creationId xmlns:a16="http://schemas.microsoft.com/office/drawing/2014/main" id="{F14E5F7B-2BF5-8640-9CD9-4F95A9C9D1CA}"/>
              </a:ext>
            </a:extLst>
          </p:cNvPr>
          <p:cNvSpPr>
            <a:spLocks/>
          </p:cNvSpPr>
          <p:nvPr/>
        </p:nvSpPr>
        <p:spPr bwMode="auto">
          <a:xfrm>
            <a:off x="3241766" y="3317636"/>
            <a:ext cx="554037" cy="34925"/>
          </a:xfrm>
          <a:custGeom>
            <a:avLst/>
            <a:gdLst>
              <a:gd name="T0" fmla="*/ 2147483646 w 1744"/>
              <a:gd name="T1" fmla="*/ 2147483646 h 112"/>
              <a:gd name="T2" fmla="*/ 0 w 1744"/>
              <a:gd name="T3" fmla="*/ 2147483646 h 112"/>
              <a:gd name="T4" fmla="*/ 2147483646 w 1744"/>
              <a:gd name="T5" fmla="*/ 0 h 112"/>
              <a:gd name="T6" fmla="*/ 2147483646 w 1744"/>
              <a:gd name="T7" fmla="*/ 2147483646 h 112"/>
              <a:gd name="T8" fmla="*/ 2147483646 w 1744"/>
              <a:gd name="T9" fmla="*/ 2147483646 h 112"/>
              <a:gd name="T10" fmla="*/ 2147483646 w 1744"/>
              <a:gd name="T11" fmla="*/ 2147483646 h 112"/>
              <a:gd name="T12" fmla="*/ 2147483646 w 1744"/>
              <a:gd name="T13" fmla="*/ 2147483646 h 112"/>
              <a:gd name="T14" fmla="*/ 2147483646 w 1744"/>
              <a:gd name="T15" fmla="*/ 2147483646 h 112"/>
              <a:gd name="T16" fmla="*/ 2147483646 w 1744"/>
              <a:gd name="T17" fmla="*/ 2147483646 h 112"/>
              <a:gd name="T18" fmla="*/ 2147483646 w 1744"/>
              <a:gd name="T19" fmla="*/ 2147483646 h 112"/>
              <a:gd name="T20" fmla="*/ 2147483646 w 1744"/>
              <a:gd name="T21" fmla="*/ 2147483646 h 112"/>
              <a:gd name="T22" fmla="*/ 2147483646 w 1744"/>
              <a:gd name="T23" fmla="*/ 2147483646 h 11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744" h="112">
                <a:moveTo>
                  <a:pt x="43" y="74"/>
                </a:moveTo>
                <a:lnTo>
                  <a:pt x="0" y="25"/>
                </a:lnTo>
                <a:lnTo>
                  <a:pt x="127" y="0"/>
                </a:lnTo>
                <a:lnTo>
                  <a:pt x="1702" y="30"/>
                </a:lnTo>
                <a:lnTo>
                  <a:pt x="1744" y="63"/>
                </a:lnTo>
                <a:lnTo>
                  <a:pt x="1678" y="112"/>
                </a:lnTo>
                <a:lnTo>
                  <a:pt x="834" y="85"/>
                </a:lnTo>
                <a:lnTo>
                  <a:pt x="277" y="64"/>
                </a:lnTo>
                <a:lnTo>
                  <a:pt x="101" y="97"/>
                </a:lnTo>
                <a:lnTo>
                  <a:pt x="43" y="74"/>
                </a:lnTo>
                <a:close/>
              </a:path>
            </a:pathLst>
          </a:custGeom>
          <a:solidFill>
            <a:srgbClr val="A38C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5" name="Freeform 181">
            <a:extLst>
              <a:ext uri="{FF2B5EF4-FFF2-40B4-BE49-F238E27FC236}">
                <a16:creationId xmlns:a16="http://schemas.microsoft.com/office/drawing/2014/main" id="{14F88AB4-24CC-2540-A004-5C9D19793D8D}"/>
              </a:ext>
            </a:extLst>
          </p:cNvPr>
          <p:cNvSpPr>
            <a:spLocks/>
          </p:cNvSpPr>
          <p:nvPr/>
        </p:nvSpPr>
        <p:spPr bwMode="auto">
          <a:xfrm>
            <a:off x="3286216" y="3157298"/>
            <a:ext cx="28575" cy="95250"/>
          </a:xfrm>
          <a:custGeom>
            <a:avLst/>
            <a:gdLst>
              <a:gd name="T0" fmla="*/ 2147483646 w 91"/>
              <a:gd name="T1" fmla="*/ 2147483646 h 300"/>
              <a:gd name="T2" fmla="*/ 2147483646 w 91"/>
              <a:gd name="T3" fmla="*/ 2147483646 h 300"/>
              <a:gd name="T4" fmla="*/ 2147483646 w 91"/>
              <a:gd name="T5" fmla="*/ 2147483646 h 300"/>
              <a:gd name="T6" fmla="*/ 2147483646 w 91"/>
              <a:gd name="T7" fmla="*/ 2147483646 h 300"/>
              <a:gd name="T8" fmla="*/ 2147483646 w 91"/>
              <a:gd name="T9" fmla="*/ 2147483646 h 300"/>
              <a:gd name="T10" fmla="*/ 0 w 91"/>
              <a:gd name="T11" fmla="*/ 2147483646 h 300"/>
              <a:gd name="T12" fmla="*/ 2147483646 w 91"/>
              <a:gd name="T13" fmla="*/ 2147483646 h 300"/>
              <a:gd name="T14" fmla="*/ 2147483646 w 91"/>
              <a:gd name="T15" fmla="*/ 2147483646 h 300"/>
              <a:gd name="T16" fmla="*/ 2147483646 w 91"/>
              <a:gd name="T17" fmla="*/ 2147483646 h 300"/>
              <a:gd name="T18" fmla="*/ 2147483646 w 91"/>
              <a:gd name="T19" fmla="*/ 2147483646 h 300"/>
              <a:gd name="T20" fmla="*/ 2147483646 w 91"/>
              <a:gd name="T21" fmla="*/ 0 h 300"/>
              <a:gd name="T22" fmla="*/ 2147483646 w 91"/>
              <a:gd name="T23" fmla="*/ 2147483646 h 300"/>
              <a:gd name="T24" fmla="*/ 2147483646 w 91"/>
              <a:gd name="T25" fmla="*/ 2147483646 h 300"/>
              <a:gd name="T26" fmla="*/ 2147483646 w 91"/>
              <a:gd name="T27" fmla="*/ 2147483646 h 300"/>
              <a:gd name="T28" fmla="*/ 2147483646 w 91"/>
              <a:gd name="T29" fmla="*/ 2147483646 h 3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1" h="300">
                <a:moveTo>
                  <a:pt x="91" y="21"/>
                </a:moveTo>
                <a:lnTo>
                  <a:pt x="83" y="45"/>
                </a:lnTo>
                <a:lnTo>
                  <a:pt x="42" y="177"/>
                </a:lnTo>
                <a:lnTo>
                  <a:pt x="22" y="290"/>
                </a:lnTo>
                <a:lnTo>
                  <a:pt x="10" y="300"/>
                </a:lnTo>
                <a:lnTo>
                  <a:pt x="0" y="288"/>
                </a:lnTo>
                <a:lnTo>
                  <a:pt x="1" y="171"/>
                </a:lnTo>
                <a:lnTo>
                  <a:pt x="21" y="98"/>
                </a:lnTo>
                <a:lnTo>
                  <a:pt x="45" y="29"/>
                </a:lnTo>
                <a:lnTo>
                  <a:pt x="66" y="7"/>
                </a:lnTo>
                <a:lnTo>
                  <a:pt x="74" y="0"/>
                </a:lnTo>
                <a:lnTo>
                  <a:pt x="85" y="1"/>
                </a:lnTo>
                <a:lnTo>
                  <a:pt x="91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6" name="Freeform 182">
            <a:extLst>
              <a:ext uri="{FF2B5EF4-FFF2-40B4-BE49-F238E27FC236}">
                <a16:creationId xmlns:a16="http://schemas.microsoft.com/office/drawing/2014/main" id="{C1C54741-0B80-0D43-970F-DF4AB4E33AC6}"/>
              </a:ext>
            </a:extLst>
          </p:cNvPr>
          <p:cNvSpPr>
            <a:spLocks/>
          </p:cNvSpPr>
          <p:nvPr/>
        </p:nvSpPr>
        <p:spPr bwMode="auto">
          <a:xfrm>
            <a:off x="3168741" y="3182699"/>
            <a:ext cx="66675" cy="141287"/>
          </a:xfrm>
          <a:custGeom>
            <a:avLst/>
            <a:gdLst>
              <a:gd name="T0" fmla="*/ 2147483646 w 210"/>
              <a:gd name="T1" fmla="*/ 2147483646 h 445"/>
              <a:gd name="T2" fmla="*/ 2147483646 w 210"/>
              <a:gd name="T3" fmla="*/ 2147483646 h 445"/>
              <a:gd name="T4" fmla="*/ 2147483646 w 210"/>
              <a:gd name="T5" fmla="*/ 2147483646 h 445"/>
              <a:gd name="T6" fmla="*/ 2147483646 w 210"/>
              <a:gd name="T7" fmla="*/ 2147483646 h 445"/>
              <a:gd name="T8" fmla="*/ 2147483646 w 210"/>
              <a:gd name="T9" fmla="*/ 2147483646 h 445"/>
              <a:gd name="T10" fmla="*/ 2147483646 w 210"/>
              <a:gd name="T11" fmla="*/ 2147483646 h 445"/>
              <a:gd name="T12" fmla="*/ 2147483646 w 210"/>
              <a:gd name="T13" fmla="*/ 2147483646 h 445"/>
              <a:gd name="T14" fmla="*/ 2147483646 w 210"/>
              <a:gd name="T15" fmla="*/ 2147483646 h 445"/>
              <a:gd name="T16" fmla="*/ 2147483646 w 210"/>
              <a:gd name="T17" fmla="*/ 2147483646 h 445"/>
              <a:gd name="T18" fmla="*/ 2147483646 w 210"/>
              <a:gd name="T19" fmla="*/ 2147483646 h 445"/>
              <a:gd name="T20" fmla="*/ 2147483646 w 210"/>
              <a:gd name="T21" fmla="*/ 2147483646 h 445"/>
              <a:gd name="T22" fmla="*/ 2147483646 w 210"/>
              <a:gd name="T23" fmla="*/ 2147483646 h 445"/>
              <a:gd name="T24" fmla="*/ 2147483646 w 210"/>
              <a:gd name="T25" fmla="*/ 2147483646 h 445"/>
              <a:gd name="T26" fmla="*/ 2147483646 w 210"/>
              <a:gd name="T27" fmla="*/ 2147483646 h 445"/>
              <a:gd name="T28" fmla="*/ 2147483646 w 210"/>
              <a:gd name="T29" fmla="*/ 2147483646 h 445"/>
              <a:gd name="T30" fmla="*/ 2147483646 w 210"/>
              <a:gd name="T31" fmla="*/ 2147483646 h 445"/>
              <a:gd name="T32" fmla="*/ 2147483646 w 210"/>
              <a:gd name="T33" fmla="*/ 2147483646 h 445"/>
              <a:gd name="T34" fmla="*/ 2147483646 w 210"/>
              <a:gd name="T35" fmla="*/ 2147483646 h 445"/>
              <a:gd name="T36" fmla="*/ 2147483646 w 210"/>
              <a:gd name="T37" fmla="*/ 2147483646 h 445"/>
              <a:gd name="T38" fmla="*/ 0 w 210"/>
              <a:gd name="T39" fmla="*/ 2147483646 h 445"/>
              <a:gd name="T40" fmla="*/ 2147483646 w 210"/>
              <a:gd name="T41" fmla="*/ 2147483646 h 445"/>
              <a:gd name="T42" fmla="*/ 2147483646 w 210"/>
              <a:gd name="T43" fmla="*/ 0 h 445"/>
              <a:gd name="T44" fmla="*/ 2147483646 w 210"/>
              <a:gd name="T45" fmla="*/ 2147483646 h 445"/>
              <a:gd name="T46" fmla="*/ 2147483646 w 210"/>
              <a:gd name="T47" fmla="*/ 2147483646 h 445"/>
              <a:gd name="T48" fmla="*/ 2147483646 w 210"/>
              <a:gd name="T49" fmla="*/ 2147483646 h 44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10" h="445">
                <a:moveTo>
                  <a:pt x="22" y="9"/>
                </a:moveTo>
                <a:lnTo>
                  <a:pt x="24" y="30"/>
                </a:lnTo>
                <a:lnTo>
                  <a:pt x="47" y="85"/>
                </a:lnTo>
                <a:lnTo>
                  <a:pt x="63" y="146"/>
                </a:lnTo>
                <a:lnTo>
                  <a:pt x="78" y="197"/>
                </a:lnTo>
                <a:lnTo>
                  <a:pt x="101" y="309"/>
                </a:lnTo>
                <a:lnTo>
                  <a:pt x="111" y="395"/>
                </a:lnTo>
                <a:lnTo>
                  <a:pt x="135" y="408"/>
                </a:lnTo>
                <a:lnTo>
                  <a:pt x="154" y="419"/>
                </a:lnTo>
                <a:lnTo>
                  <a:pt x="202" y="428"/>
                </a:lnTo>
                <a:lnTo>
                  <a:pt x="210" y="437"/>
                </a:lnTo>
                <a:lnTo>
                  <a:pt x="201" y="445"/>
                </a:lnTo>
                <a:lnTo>
                  <a:pt x="142" y="439"/>
                </a:lnTo>
                <a:lnTo>
                  <a:pt x="87" y="418"/>
                </a:lnTo>
                <a:lnTo>
                  <a:pt x="74" y="368"/>
                </a:lnTo>
                <a:lnTo>
                  <a:pt x="66" y="315"/>
                </a:lnTo>
                <a:lnTo>
                  <a:pt x="53" y="202"/>
                </a:lnTo>
                <a:lnTo>
                  <a:pt x="32" y="89"/>
                </a:lnTo>
                <a:lnTo>
                  <a:pt x="8" y="36"/>
                </a:lnTo>
                <a:lnTo>
                  <a:pt x="0" y="13"/>
                </a:lnTo>
                <a:lnTo>
                  <a:pt x="1" y="4"/>
                </a:lnTo>
                <a:lnTo>
                  <a:pt x="9" y="0"/>
                </a:lnTo>
                <a:lnTo>
                  <a:pt x="22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7" name="Freeform 183">
            <a:extLst>
              <a:ext uri="{FF2B5EF4-FFF2-40B4-BE49-F238E27FC236}">
                <a16:creationId xmlns:a16="http://schemas.microsoft.com/office/drawing/2014/main" id="{9F668A3F-B97B-7A48-BA78-ED7243C37121}"/>
              </a:ext>
            </a:extLst>
          </p:cNvPr>
          <p:cNvSpPr>
            <a:spLocks/>
          </p:cNvSpPr>
          <p:nvPr/>
        </p:nvSpPr>
        <p:spPr bwMode="auto">
          <a:xfrm>
            <a:off x="3230653" y="3184286"/>
            <a:ext cx="42863" cy="55563"/>
          </a:xfrm>
          <a:custGeom>
            <a:avLst/>
            <a:gdLst>
              <a:gd name="T0" fmla="*/ 2147483646 w 135"/>
              <a:gd name="T1" fmla="*/ 0 h 176"/>
              <a:gd name="T2" fmla="*/ 2147483646 w 135"/>
              <a:gd name="T3" fmla="*/ 2147483646 h 176"/>
              <a:gd name="T4" fmla="*/ 2147483646 w 135"/>
              <a:gd name="T5" fmla="*/ 2147483646 h 176"/>
              <a:gd name="T6" fmla="*/ 2147483646 w 135"/>
              <a:gd name="T7" fmla="*/ 2147483646 h 176"/>
              <a:gd name="T8" fmla="*/ 2147483646 w 135"/>
              <a:gd name="T9" fmla="*/ 2147483646 h 176"/>
              <a:gd name="T10" fmla="*/ 2147483646 w 135"/>
              <a:gd name="T11" fmla="*/ 2147483646 h 176"/>
              <a:gd name="T12" fmla="*/ 2147483646 w 135"/>
              <a:gd name="T13" fmla="*/ 2147483646 h 176"/>
              <a:gd name="T14" fmla="*/ 2147483646 w 135"/>
              <a:gd name="T15" fmla="*/ 2147483646 h 176"/>
              <a:gd name="T16" fmla="*/ 2147483646 w 135"/>
              <a:gd name="T17" fmla="*/ 2147483646 h 176"/>
              <a:gd name="T18" fmla="*/ 2147483646 w 135"/>
              <a:gd name="T19" fmla="*/ 2147483646 h 176"/>
              <a:gd name="T20" fmla="*/ 2147483646 w 135"/>
              <a:gd name="T21" fmla="*/ 2147483646 h 176"/>
              <a:gd name="T22" fmla="*/ 2147483646 w 135"/>
              <a:gd name="T23" fmla="*/ 2147483646 h 176"/>
              <a:gd name="T24" fmla="*/ 0 w 135"/>
              <a:gd name="T25" fmla="*/ 2147483646 h 176"/>
              <a:gd name="T26" fmla="*/ 2147483646 w 135"/>
              <a:gd name="T27" fmla="*/ 0 h 176"/>
              <a:gd name="T28" fmla="*/ 2147483646 w 135"/>
              <a:gd name="T29" fmla="*/ 0 h 176"/>
              <a:gd name="T30" fmla="*/ 2147483646 w 135"/>
              <a:gd name="T31" fmla="*/ 0 h 17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35" h="176">
                <a:moveTo>
                  <a:pt x="14" y="0"/>
                </a:moveTo>
                <a:lnTo>
                  <a:pt x="44" y="18"/>
                </a:lnTo>
                <a:lnTo>
                  <a:pt x="73" y="35"/>
                </a:lnTo>
                <a:lnTo>
                  <a:pt x="110" y="98"/>
                </a:lnTo>
                <a:lnTo>
                  <a:pt x="135" y="166"/>
                </a:lnTo>
                <a:lnTo>
                  <a:pt x="129" y="176"/>
                </a:lnTo>
                <a:lnTo>
                  <a:pt x="119" y="171"/>
                </a:lnTo>
                <a:lnTo>
                  <a:pt x="106" y="138"/>
                </a:lnTo>
                <a:lnTo>
                  <a:pt x="92" y="112"/>
                </a:lnTo>
                <a:lnTo>
                  <a:pt x="74" y="86"/>
                </a:lnTo>
                <a:lnTo>
                  <a:pt x="52" y="58"/>
                </a:lnTo>
                <a:lnTo>
                  <a:pt x="2" y="17"/>
                </a:lnTo>
                <a:lnTo>
                  <a:pt x="0" y="2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8" name="Freeform 184">
            <a:extLst>
              <a:ext uri="{FF2B5EF4-FFF2-40B4-BE49-F238E27FC236}">
                <a16:creationId xmlns:a16="http://schemas.microsoft.com/office/drawing/2014/main" id="{434C074E-6E37-4748-A3F8-56C3A4B89A44}"/>
              </a:ext>
            </a:extLst>
          </p:cNvPr>
          <p:cNvSpPr>
            <a:spLocks/>
          </p:cNvSpPr>
          <p:nvPr/>
        </p:nvSpPr>
        <p:spPr bwMode="auto">
          <a:xfrm>
            <a:off x="3217952" y="3204924"/>
            <a:ext cx="52388" cy="65087"/>
          </a:xfrm>
          <a:custGeom>
            <a:avLst/>
            <a:gdLst>
              <a:gd name="T0" fmla="*/ 2147483646 w 167"/>
              <a:gd name="T1" fmla="*/ 0 h 206"/>
              <a:gd name="T2" fmla="*/ 2147483646 w 167"/>
              <a:gd name="T3" fmla="*/ 2147483646 h 206"/>
              <a:gd name="T4" fmla="*/ 2147483646 w 167"/>
              <a:gd name="T5" fmla="*/ 2147483646 h 206"/>
              <a:gd name="T6" fmla="*/ 2147483646 w 167"/>
              <a:gd name="T7" fmla="*/ 2147483646 h 206"/>
              <a:gd name="T8" fmla="*/ 2147483646 w 167"/>
              <a:gd name="T9" fmla="*/ 2147483646 h 206"/>
              <a:gd name="T10" fmla="*/ 2147483646 w 167"/>
              <a:gd name="T11" fmla="*/ 2147483646 h 206"/>
              <a:gd name="T12" fmla="*/ 2147483646 w 167"/>
              <a:gd name="T13" fmla="*/ 2147483646 h 206"/>
              <a:gd name="T14" fmla="*/ 2147483646 w 167"/>
              <a:gd name="T15" fmla="*/ 2147483646 h 206"/>
              <a:gd name="T16" fmla="*/ 2147483646 w 167"/>
              <a:gd name="T17" fmla="*/ 2147483646 h 206"/>
              <a:gd name="T18" fmla="*/ 2147483646 w 167"/>
              <a:gd name="T19" fmla="*/ 2147483646 h 206"/>
              <a:gd name="T20" fmla="*/ 2147483646 w 167"/>
              <a:gd name="T21" fmla="*/ 2147483646 h 206"/>
              <a:gd name="T22" fmla="*/ 2147483646 w 167"/>
              <a:gd name="T23" fmla="*/ 2147483646 h 206"/>
              <a:gd name="T24" fmla="*/ 2147483646 w 167"/>
              <a:gd name="T25" fmla="*/ 2147483646 h 206"/>
              <a:gd name="T26" fmla="*/ 2147483646 w 167"/>
              <a:gd name="T27" fmla="*/ 2147483646 h 206"/>
              <a:gd name="T28" fmla="*/ 2147483646 w 167"/>
              <a:gd name="T29" fmla="*/ 2147483646 h 206"/>
              <a:gd name="T30" fmla="*/ 2147483646 w 167"/>
              <a:gd name="T31" fmla="*/ 2147483646 h 206"/>
              <a:gd name="T32" fmla="*/ 0 w 167"/>
              <a:gd name="T33" fmla="*/ 2147483646 h 206"/>
              <a:gd name="T34" fmla="*/ 2147483646 w 167"/>
              <a:gd name="T35" fmla="*/ 0 h 206"/>
              <a:gd name="T36" fmla="*/ 2147483646 w 167"/>
              <a:gd name="T37" fmla="*/ 0 h 206"/>
              <a:gd name="T38" fmla="*/ 2147483646 w 167"/>
              <a:gd name="T39" fmla="*/ 0 h 20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7" h="206">
                <a:moveTo>
                  <a:pt x="12" y="0"/>
                </a:moveTo>
                <a:lnTo>
                  <a:pt x="69" y="51"/>
                </a:lnTo>
                <a:lnTo>
                  <a:pt x="90" y="76"/>
                </a:lnTo>
                <a:lnTo>
                  <a:pt x="109" y="98"/>
                </a:lnTo>
                <a:lnTo>
                  <a:pt x="128" y="122"/>
                </a:lnTo>
                <a:lnTo>
                  <a:pt x="150" y="147"/>
                </a:lnTo>
                <a:lnTo>
                  <a:pt x="167" y="194"/>
                </a:lnTo>
                <a:lnTo>
                  <a:pt x="164" y="206"/>
                </a:lnTo>
                <a:lnTo>
                  <a:pt x="153" y="203"/>
                </a:lnTo>
                <a:lnTo>
                  <a:pt x="124" y="164"/>
                </a:lnTo>
                <a:lnTo>
                  <a:pt x="104" y="140"/>
                </a:lnTo>
                <a:lnTo>
                  <a:pt x="85" y="117"/>
                </a:lnTo>
                <a:lnTo>
                  <a:pt x="66" y="95"/>
                </a:lnTo>
                <a:lnTo>
                  <a:pt x="45" y="70"/>
                </a:lnTo>
                <a:lnTo>
                  <a:pt x="26" y="39"/>
                </a:lnTo>
                <a:lnTo>
                  <a:pt x="2" y="14"/>
                </a:lnTo>
                <a:lnTo>
                  <a:pt x="0" y="2"/>
                </a:lnTo>
                <a:lnTo>
                  <a:pt x="1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89" name="Freeform 185">
            <a:extLst>
              <a:ext uri="{FF2B5EF4-FFF2-40B4-BE49-F238E27FC236}">
                <a16:creationId xmlns:a16="http://schemas.microsoft.com/office/drawing/2014/main" id="{328A151B-431A-5840-8869-B0FECCA9A37C}"/>
              </a:ext>
            </a:extLst>
          </p:cNvPr>
          <p:cNvSpPr>
            <a:spLocks/>
          </p:cNvSpPr>
          <p:nvPr/>
        </p:nvSpPr>
        <p:spPr bwMode="auto">
          <a:xfrm>
            <a:off x="3227477" y="3247785"/>
            <a:ext cx="25400" cy="44450"/>
          </a:xfrm>
          <a:custGeom>
            <a:avLst/>
            <a:gdLst>
              <a:gd name="T0" fmla="*/ 2147483646 w 84"/>
              <a:gd name="T1" fmla="*/ 2147483646 h 140"/>
              <a:gd name="T2" fmla="*/ 2147483646 w 84"/>
              <a:gd name="T3" fmla="*/ 2147483646 h 140"/>
              <a:gd name="T4" fmla="*/ 2147483646 w 84"/>
              <a:gd name="T5" fmla="*/ 2147483646 h 140"/>
              <a:gd name="T6" fmla="*/ 2147483646 w 84"/>
              <a:gd name="T7" fmla="*/ 2147483646 h 140"/>
              <a:gd name="T8" fmla="*/ 2147483646 w 84"/>
              <a:gd name="T9" fmla="*/ 2147483646 h 140"/>
              <a:gd name="T10" fmla="*/ 2147483646 w 84"/>
              <a:gd name="T11" fmla="*/ 2147483646 h 140"/>
              <a:gd name="T12" fmla="*/ 2147483646 w 84"/>
              <a:gd name="T13" fmla="*/ 2147483646 h 140"/>
              <a:gd name="T14" fmla="*/ 0 w 84"/>
              <a:gd name="T15" fmla="*/ 2147483646 h 140"/>
              <a:gd name="T16" fmla="*/ 2147483646 w 84"/>
              <a:gd name="T17" fmla="*/ 0 h 140"/>
              <a:gd name="T18" fmla="*/ 2147483646 w 84"/>
              <a:gd name="T19" fmla="*/ 2147483646 h 140"/>
              <a:gd name="T20" fmla="*/ 2147483646 w 84"/>
              <a:gd name="T21" fmla="*/ 2147483646 h 140"/>
              <a:gd name="T22" fmla="*/ 2147483646 w 84"/>
              <a:gd name="T23" fmla="*/ 2147483646 h 14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84" h="140">
                <a:moveTo>
                  <a:pt x="13" y="1"/>
                </a:moveTo>
                <a:lnTo>
                  <a:pt x="61" y="79"/>
                </a:lnTo>
                <a:lnTo>
                  <a:pt x="84" y="128"/>
                </a:lnTo>
                <a:lnTo>
                  <a:pt x="80" y="140"/>
                </a:lnTo>
                <a:lnTo>
                  <a:pt x="69" y="137"/>
                </a:lnTo>
                <a:lnTo>
                  <a:pt x="38" y="92"/>
                </a:lnTo>
                <a:lnTo>
                  <a:pt x="21" y="50"/>
                </a:lnTo>
                <a:lnTo>
                  <a:pt x="0" y="11"/>
                </a:lnTo>
                <a:lnTo>
                  <a:pt x="1" y="0"/>
                </a:lnTo>
                <a:lnTo>
                  <a:pt x="1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0" name="Freeform 186">
            <a:extLst>
              <a:ext uri="{FF2B5EF4-FFF2-40B4-BE49-F238E27FC236}">
                <a16:creationId xmlns:a16="http://schemas.microsoft.com/office/drawing/2014/main" id="{2F782778-9B0A-414C-820F-7513365F92C8}"/>
              </a:ext>
            </a:extLst>
          </p:cNvPr>
          <p:cNvSpPr>
            <a:spLocks/>
          </p:cNvSpPr>
          <p:nvPr/>
        </p:nvSpPr>
        <p:spPr bwMode="auto">
          <a:xfrm>
            <a:off x="3211603" y="3184285"/>
            <a:ext cx="68263" cy="76200"/>
          </a:xfrm>
          <a:custGeom>
            <a:avLst/>
            <a:gdLst>
              <a:gd name="T0" fmla="*/ 2147483646 w 214"/>
              <a:gd name="T1" fmla="*/ 2147483646 h 238"/>
              <a:gd name="T2" fmla="*/ 2147483646 w 214"/>
              <a:gd name="T3" fmla="*/ 2147483646 h 238"/>
              <a:gd name="T4" fmla="*/ 2147483646 w 214"/>
              <a:gd name="T5" fmla="*/ 2147483646 h 238"/>
              <a:gd name="T6" fmla="*/ 2147483646 w 214"/>
              <a:gd name="T7" fmla="*/ 2147483646 h 238"/>
              <a:gd name="T8" fmla="*/ 2147483646 w 214"/>
              <a:gd name="T9" fmla="*/ 2147483646 h 238"/>
              <a:gd name="T10" fmla="*/ 2147483646 w 214"/>
              <a:gd name="T11" fmla="*/ 2147483646 h 238"/>
              <a:gd name="T12" fmla="*/ 2147483646 w 214"/>
              <a:gd name="T13" fmla="*/ 2147483646 h 238"/>
              <a:gd name="T14" fmla="*/ 0 w 214"/>
              <a:gd name="T15" fmla="*/ 2147483646 h 238"/>
              <a:gd name="T16" fmla="*/ 2147483646 w 214"/>
              <a:gd name="T17" fmla="*/ 2147483646 h 238"/>
              <a:gd name="T18" fmla="*/ 2147483646 w 214"/>
              <a:gd name="T19" fmla="*/ 2147483646 h 238"/>
              <a:gd name="T20" fmla="*/ 2147483646 w 214"/>
              <a:gd name="T21" fmla="*/ 2147483646 h 238"/>
              <a:gd name="T22" fmla="*/ 2147483646 w 214"/>
              <a:gd name="T23" fmla="*/ 2147483646 h 238"/>
              <a:gd name="T24" fmla="*/ 2147483646 w 214"/>
              <a:gd name="T25" fmla="*/ 2147483646 h 238"/>
              <a:gd name="T26" fmla="*/ 2147483646 w 214"/>
              <a:gd name="T27" fmla="*/ 2147483646 h 238"/>
              <a:gd name="T28" fmla="*/ 2147483646 w 214"/>
              <a:gd name="T29" fmla="*/ 2147483646 h 238"/>
              <a:gd name="T30" fmla="*/ 2147483646 w 214"/>
              <a:gd name="T31" fmla="*/ 0 h 238"/>
              <a:gd name="T32" fmla="*/ 2147483646 w 214"/>
              <a:gd name="T33" fmla="*/ 2147483646 h 238"/>
              <a:gd name="T34" fmla="*/ 2147483646 w 214"/>
              <a:gd name="T35" fmla="*/ 2147483646 h 238"/>
              <a:gd name="T36" fmla="*/ 2147483646 w 214"/>
              <a:gd name="T37" fmla="*/ 2147483646 h 238"/>
              <a:gd name="T38" fmla="*/ 2147483646 w 214"/>
              <a:gd name="T39" fmla="*/ 2147483646 h 23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14" h="238">
                <a:moveTo>
                  <a:pt x="208" y="17"/>
                </a:moveTo>
                <a:lnTo>
                  <a:pt x="167" y="34"/>
                </a:lnTo>
                <a:lnTo>
                  <a:pt x="136" y="59"/>
                </a:lnTo>
                <a:lnTo>
                  <a:pt x="109" y="90"/>
                </a:lnTo>
                <a:lnTo>
                  <a:pt x="79" y="126"/>
                </a:lnTo>
                <a:lnTo>
                  <a:pt x="16" y="233"/>
                </a:lnTo>
                <a:lnTo>
                  <a:pt x="5" y="238"/>
                </a:lnTo>
                <a:lnTo>
                  <a:pt x="0" y="227"/>
                </a:lnTo>
                <a:lnTo>
                  <a:pt x="24" y="164"/>
                </a:lnTo>
                <a:lnTo>
                  <a:pt x="37" y="135"/>
                </a:lnTo>
                <a:lnTo>
                  <a:pt x="57" y="107"/>
                </a:lnTo>
                <a:lnTo>
                  <a:pt x="90" y="71"/>
                </a:lnTo>
                <a:lnTo>
                  <a:pt x="122" y="41"/>
                </a:lnTo>
                <a:lnTo>
                  <a:pt x="139" y="28"/>
                </a:lnTo>
                <a:lnTo>
                  <a:pt x="158" y="18"/>
                </a:lnTo>
                <a:lnTo>
                  <a:pt x="203" y="0"/>
                </a:lnTo>
                <a:lnTo>
                  <a:pt x="214" y="7"/>
                </a:lnTo>
                <a:lnTo>
                  <a:pt x="208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1" name="Freeform 187">
            <a:extLst>
              <a:ext uri="{FF2B5EF4-FFF2-40B4-BE49-F238E27FC236}">
                <a16:creationId xmlns:a16="http://schemas.microsoft.com/office/drawing/2014/main" id="{E7057ADD-257D-8C47-A7D5-F3C5F9E28BB6}"/>
              </a:ext>
            </a:extLst>
          </p:cNvPr>
          <p:cNvSpPr>
            <a:spLocks/>
          </p:cNvSpPr>
          <p:nvPr/>
        </p:nvSpPr>
        <p:spPr bwMode="auto">
          <a:xfrm>
            <a:off x="3232241" y="3214448"/>
            <a:ext cx="47625" cy="68262"/>
          </a:xfrm>
          <a:custGeom>
            <a:avLst/>
            <a:gdLst>
              <a:gd name="T0" fmla="*/ 2147483646 w 148"/>
              <a:gd name="T1" fmla="*/ 2147483646 h 213"/>
              <a:gd name="T2" fmla="*/ 2147483646 w 148"/>
              <a:gd name="T3" fmla="*/ 2147483646 h 213"/>
              <a:gd name="T4" fmla="*/ 2147483646 w 148"/>
              <a:gd name="T5" fmla="*/ 2147483646 h 213"/>
              <a:gd name="T6" fmla="*/ 2147483646 w 148"/>
              <a:gd name="T7" fmla="*/ 2147483646 h 213"/>
              <a:gd name="T8" fmla="*/ 2147483646 w 148"/>
              <a:gd name="T9" fmla="*/ 2147483646 h 213"/>
              <a:gd name="T10" fmla="*/ 2147483646 w 148"/>
              <a:gd name="T11" fmla="*/ 2147483646 h 213"/>
              <a:gd name="T12" fmla="*/ 0 w 148"/>
              <a:gd name="T13" fmla="*/ 2147483646 h 213"/>
              <a:gd name="T14" fmla="*/ 2147483646 w 148"/>
              <a:gd name="T15" fmla="*/ 2147483646 h 213"/>
              <a:gd name="T16" fmla="*/ 2147483646 w 148"/>
              <a:gd name="T17" fmla="*/ 2147483646 h 213"/>
              <a:gd name="T18" fmla="*/ 2147483646 w 148"/>
              <a:gd name="T19" fmla="*/ 2147483646 h 213"/>
              <a:gd name="T20" fmla="*/ 2147483646 w 148"/>
              <a:gd name="T21" fmla="*/ 2147483646 h 213"/>
              <a:gd name="T22" fmla="*/ 2147483646 w 148"/>
              <a:gd name="T23" fmla="*/ 2147483646 h 213"/>
              <a:gd name="T24" fmla="*/ 2147483646 w 148"/>
              <a:gd name="T25" fmla="*/ 2147483646 h 213"/>
              <a:gd name="T26" fmla="*/ 2147483646 w 148"/>
              <a:gd name="T27" fmla="*/ 0 h 213"/>
              <a:gd name="T28" fmla="*/ 2147483646 w 148"/>
              <a:gd name="T29" fmla="*/ 2147483646 h 213"/>
              <a:gd name="T30" fmla="*/ 2147483646 w 148"/>
              <a:gd name="T31" fmla="*/ 2147483646 h 213"/>
              <a:gd name="T32" fmla="*/ 2147483646 w 148"/>
              <a:gd name="T33" fmla="*/ 2147483646 h 213"/>
              <a:gd name="T34" fmla="*/ 2147483646 w 148"/>
              <a:gd name="T35" fmla="*/ 2147483646 h 21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48" h="213">
                <a:moveTo>
                  <a:pt x="146" y="14"/>
                </a:moveTo>
                <a:lnTo>
                  <a:pt x="98" y="63"/>
                </a:lnTo>
                <a:lnTo>
                  <a:pt x="69" y="95"/>
                </a:lnTo>
                <a:lnTo>
                  <a:pt x="46" y="127"/>
                </a:lnTo>
                <a:lnTo>
                  <a:pt x="16" y="206"/>
                </a:lnTo>
                <a:lnTo>
                  <a:pt x="7" y="213"/>
                </a:lnTo>
                <a:lnTo>
                  <a:pt x="0" y="202"/>
                </a:lnTo>
                <a:lnTo>
                  <a:pt x="12" y="155"/>
                </a:lnTo>
                <a:lnTo>
                  <a:pt x="27" y="114"/>
                </a:lnTo>
                <a:lnTo>
                  <a:pt x="47" y="78"/>
                </a:lnTo>
                <a:lnTo>
                  <a:pt x="60" y="60"/>
                </a:lnTo>
                <a:lnTo>
                  <a:pt x="76" y="41"/>
                </a:lnTo>
                <a:lnTo>
                  <a:pt x="105" y="19"/>
                </a:lnTo>
                <a:lnTo>
                  <a:pt x="136" y="0"/>
                </a:lnTo>
                <a:lnTo>
                  <a:pt x="148" y="2"/>
                </a:lnTo>
                <a:lnTo>
                  <a:pt x="146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2" name="Freeform 188">
            <a:extLst>
              <a:ext uri="{FF2B5EF4-FFF2-40B4-BE49-F238E27FC236}">
                <a16:creationId xmlns:a16="http://schemas.microsoft.com/office/drawing/2014/main" id="{698512F5-0B0C-5549-A2C7-DB21F9A6339D}"/>
              </a:ext>
            </a:extLst>
          </p:cNvPr>
          <p:cNvSpPr>
            <a:spLocks/>
          </p:cNvSpPr>
          <p:nvPr/>
        </p:nvSpPr>
        <p:spPr bwMode="auto">
          <a:xfrm>
            <a:off x="3105241" y="3046173"/>
            <a:ext cx="34925" cy="112712"/>
          </a:xfrm>
          <a:custGeom>
            <a:avLst/>
            <a:gdLst>
              <a:gd name="T0" fmla="*/ 2147483646 w 112"/>
              <a:gd name="T1" fmla="*/ 2147483646 h 352"/>
              <a:gd name="T2" fmla="*/ 2147483646 w 112"/>
              <a:gd name="T3" fmla="*/ 2147483646 h 352"/>
              <a:gd name="T4" fmla="*/ 2147483646 w 112"/>
              <a:gd name="T5" fmla="*/ 2147483646 h 352"/>
              <a:gd name="T6" fmla="*/ 2147483646 w 112"/>
              <a:gd name="T7" fmla="*/ 2147483646 h 352"/>
              <a:gd name="T8" fmla="*/ 2147483646 w 112"/>
              <a:gd name="T9" fmla="*/ 2147483646 h 352"/>
              <a:gd name="T10" fmla="*/ 2147483646 w 112"/>
              <a:gd name="T11" fmla="*/ 2147483646 h 352"/>
              <a:gd name="T12" fmla="*/ 2147483646 w 112"/>
              <a:gd name="T13" fmla="*/ 2147483646 h 352"/>
              <a:gd name="T14" fmla="*/ 2147483646 w 112"/>
              <a:gd name="T15" fmla="*/ 2147483646 h 352"/>
              <a:gd name="T16" fmla="*/ 2147483646 w 112"/>
              <a:gd name="T17" fmla="*/ 2147483646 h 352"/>
              <a:gd name="T18" fmla="*/ 2147483646 w 112"/>
              <a:gd name="T19" fmla="*/ 2147483646 h 352"/>
              <a:gd name="T20" fmla="*/ 2147483646 w 112"/>
              <a:gd name="T21" fmla="*/ 2147483646 h 352"/>
              <a:gd name="T22" fmla="*/ 2147483646 w 112"/>
              <a:gd name="T23" fmla="*/ 2147483646 h 352"/>
              <a:gd name="T24" fmla="*/ 2147483646 w 112"/>
              <a:gd name="T25" fmla="*/ 2147483646 h 352"/>
              <a:gd name="T26" fmla="*/ 2147483646 w 112"/>
              <a:gd name="T27" fmla="*/ 2147483646 h 352"/>
              <a:gd name="T28" fmla="*/ 2147483646 w 112"/>
              <a:gd name="T29" fmla="*/ 2147483646 h 352"/>
              <a:gd name="T30" fmla="*/ 2147483646 w 112"/>
              <a:gd name="T31" fmla="*/ 2147483646 h 352"/>
              <a:gd name="T32" fmla="*/ 2147483646 w 112"/>
              <a:gd name="T33" fmla="*/ 2147483646 h 352"/>
              <a:gd name="T34" fmla="*/ 2147483646 w 112"/>
              <a:gd name="T35" fmla="*/ 2147483646 h 352"/>
              <a:gd name="T36" fmla="*/ 0 w 112"/>
              <a:gd name="T37" fmla="*/ 2147483646 h 352"/>
              <a:gd name="T38" fmla="*/ 0 w 112"/>
              <a:gd name="T39" fmla="*/ 2147483646 h 352"/>
              <a:gd name="T40" fmla="*/ 2147483646 w 112"/>
              <a:gd name="T41" fmla="*/ 2147483646 h 352"/>
              <a:gd name="T42" fmla="*/ 2147483646 w 112"/>
              <a:gd name="T43" fmla="*/ 2147483646 h 352"/>
              <a:gd name="T44" fmla="*/ 2147483646 w 112"/>
              <a:gd name="T45" fmla="*/ 0 h 352"/>
              <a:gd name="T46" fmla="*/ 2147483646 w 112"/>
              <a:gd name="T47" fmla="*/ 2147483646 h 352"/>
              <a:gd name="T48" fmla="*/ 2147483646 w 112"/>
              <a:gd name="T49" fmla="*/ 2147483646 h 352"/>
              <a:gd name="T50" fmla="*/ 2147483646 w 112"/>
              <a:gd name="T51" fmla="*/ 2147483646 h 352"/>
              <a:gd name="T52" fmla="*/ 2147483646 w 112"/>
              <a:gd name="T53" fmla="*/ 2147483646 h 35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12" h="352">
                <a:moveTo>
                  <a:pt x="71" y="14"/>
                </a:moveTo>
                <a:lnTo>
                  <a:pt x="29" y="67"/>
                </a:lnTo>
                <a:lnTo>
                  <a:pt x="25" y="137"/>
                </a:lnTo>
                <a:lnTo>
                  <a:pt x="27" y="152"/>
                </a:lnTo>
                <a:lnTo>
                  <a:pt x="98" y="288"/>
                </a:lnTo>
                <a:lnTo>
                  <a:pt x="87" y="319"/>
                </a:lnTo>
                <a:lnTo>
                  <a:pt x="93" y="331"/>
                </a:lnTo>
                <a:lnTo>
                  <a:pt x="105" y="335"/>
                </a:lnTo>
                <a:lnTo>
                  <a:pt x="112" y="344"/>
                </a:lnTo>
                <a:lnTo>
                  <a:pt x="104" y="352"/>
                </a:lnTo>
                <a:lnTo>
                  <a:pt x="72" y="347"/>
                </a:lnTo>
                <a:lnTo>
                  <a:pt x="52" y="325"/>
                </a:lnTo>
                <a:lnTo>
                  <a:pt x="57" y="305"/>
                </a:lnTo>
                <a:lnTo>
                  <a:pt x="62" y="285"/>
                </a:lnTo>
                <a:lnTo>
                  <a:pt x="61" y="249"/>
                </a:lnTo>
                <a:lnTo>
                  <a:pt x="48" y="219"/>
                </a:lnTo>
                <a:lnTo>
                  <a:pt x="28" y="191"/>
                </a:lnTo>
                <a:lnTo>
                  <a:pt x="6" y="159"/>
                </a:lnTo>
                <a:lnTo>
                  <a:pt x="0" y="140"/>
                </a:lnTo>
                <a:lnTo>
                  <a:pt x="0" y="98"/>
                </a:lnTo>
                <a:lnTo>
                  <a:pt x="9" y="61"/>
                </a:lnTo>
                <a:lnTo>
                  <a:pt x="29" y="28"/>
                </a:lnTo>
                <a:lnTo>
                  <a:pt x="61" y="0"/>
                </a:lnTo>
                <a:lnTo>
                  <a:pt x="73" y="2"/>
                </a:lnTo>
                <a:lnTo>
                  <a:pt x="71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3" name="Freeform 189">
            <a:extLst>
              <a:ext uri="{FF2B5EF4-FFF2-40B4-BE49-F238E27FC236}">
                <a16:creationId xmlns:a16="http://schemas.microsoft.com/office/drawing/2014/main" id="{FA78DE69-0109-D548-A903-50D4A4431C91}"/>
              </a:ext>
            </a:extLst>
          </p:cNvPr>
          <p:cNvSpPr>
            <a:spLocks/>
          </p:cNvSpPr>
          <p:nvPr/>
        </p:nvSpPr>
        <p:spPr bwMode="auto">
          <a:xfrm>
            <a:off x="3125878" y="3052523"/>
            <a:ext cx="30163" cy="93662"/>
          </a:xfrm>
          <a:custGeom>
            <a:avLst/>
            <a:gdLst>
              <a:gd name="T0" fmla="*/ 2147483646 w 92"/>
              <a:gd name="T1" fmla="*/ 2147483646 h 291"/>
              <a:gd name="T2" fmla="*/ 2147483646 w 92"/>
              <a:gd name="T3" fmla="*/ 2147483646 h 291"/>
              <a:gd name="T4" fmla="*/ 2147483646 w 92"/>
              <a:gd name="T5" fmla="*/ 2147483646 h 291"/>
              <a:gd name="T6" fmla="*/ 2147483646 w 92"/>
              <a:gd name="T7" fmla="*/ 2147483646 h 291"/>
              <a:gd name="T8" fmla="*/ 2147483646 w 92"/>
              <a:gd name="T9" fmla="*/ 2147483646 h 291"/>
              <a:gd name="T10" fmla="*/ 2147483646 w 92"/>
              <a:gd name="T11" fmla="*/ 2147483646 h 291"/>
              <a:gd name="T12" fmla="*/ 2147483646 w 92"/>
              <a:gd name="T13" fmla="*/ 2147483646 h 291"/>
              <a:gd name="T14" fmla="*/ 2147483646 w 92"/>
              <a:gd name="T15" fmla="*/ 2147483646 h 291"/>
              <a:gd name="T16" fmla="*/ 2147483646 w 92"/>
              <a:gd name="T17" fmla="*/ 2147483646 h 291"/>
              <a:gd name="T18" fmla="*/ 2147483646 w 92"/>
              <a:gd name="T19" fmla="*/ 2147483646 h 291"/>
              <a:gd name="T20" fmla="*/ 2147483646 w 92"/>
              <a:gd name="T21" fmla="*/ 2147483646 h 291"/>
              <a:gd name="T22" fmla="*/ 2147483646 w 92"/>
              <a:gd name="T23" fmla="*/ 2147483646 h 291"/>
              <a:gd name="T24" fmla="*/ 2147483646 w 92"/>
              <a:gd name="T25" fmla="*/ 2147483646 h 291"/>
              <a:gd name="T26" fmla="*/ 2147483646 w 92"/>
              <a:gd name="T27" fmla="*/ 2147483646 h 291"/>
              <a:gd name="T28" fmla="*/ 2147483646 w 92"/>
              <a:gd name="T29" fmla="*/ 2147483646 h 291"/>
              <a:gd name="T30" fmla="*/ 0 w 92"/>
              <a:gd name="T31" fmla="*/ 2147483646 h 291"/>
              <a:gd name="T32" fmla="*/ 2147483646 w 92"/>
              <a:gd name="T33" fmla="*/ 2147483646 h 291"/>
              <a:gd name="T34" fmla="*/ 2147483646 w 92"/>
              <a:gd name="T35" fmla="*/ 2147483646 h 291"/>
              <a:gd name="T36" fmla="*/ 2147483646 w 92"/>
              <a:gd name="T37" fmla="*/ 0 h 291"/>
              <a:gd name="T38" fmla="*/ 2147483646 w 92"/>
              <a:gd name="T39" fmla="*/ 2147483646 h 291"/>
              <a:gd name="T40" fmla="*/ 2147483646 w 92"/>
              <a:gd name="T41" fmla="*/ 2147483646 h 291"/>
              <a:gd name="T42" fmla="*/ 2147483646 w 92"/>
              <a:gd name="T43" fmla="*/ 2147483646 h 29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92" h="291">
                <a:moveTo>
                  <a:pt x="41" y="12"/>
                </a:moveTo>
                <a:lnTo>
                  <a:pt x="36" y="50"/>
                </a:lnTo>
                <a:lnTo>
                  <a:pt x="41" y="88"/>
                </a:lnTo>
                <a:lnTo>
                  <a:pt x="45" y="111"/>
                </a:lnTo>
                <a:lnTo>
                  <a:pt x="56" y="129"/>
                </a:lnTo>
                <a:lnTo>
                  <a:pt x="80" y="167"/>
                </a:lnTo>
                <a:lnTo>
                  <a:pt x="91" y="224"/>
                </a:lnTo>
                <a:lnTo>
                  <a:pt x="92" y="252"/>
                </a:lnTo>
                <a:lnTo>
                  <a:pt x="91" y="283"/>
                </a:lnTo>
                <a:lnTo>
                  <a:pt x="83" y="291"/>
                </a:lnTo>
                <a:lnTo>
                  <a:pt x="74" y="283"/>
                </a:lnTo>
                <a:lnTo>
                  <a:pt x="73" y="227"/>
                </a:lnTo>
                <a:lnTo>
                  <a:pt x="61" y="174"/>
                </a:lnTo>
                <a:lnTo>
                  <a:pt x="46" y="151"/>
                </a:lnTo>
                <a:lnTo>
                  <a:pt x="26" y="133"/>
                </a:lnTo>
                <a:lnTo>
                  <a:pt x="0" y="91"/>
                </a:lnTo>
                <a:lnTo>
                  <a:pt x="7" y="49"/>
                </a:lnTo>
                <a:lnTo>
                  <a:pt x="26" y="6"/>
                </a:lnTo>
                <a:lnTo>
                  <a:pt x="37" y="0"/>
                </a:lnTo>
                <a:lnTo>
                  <a:pt x="41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4" name="Freeform 190">
            <a:extLst>
              <a:ext uri="{FF2B5EF4-FFF2-40B4-BE49-F238E27FC236}">
                <a16:creationId xmlns:a16="http://schemas.microsoft.com/office/drawing/2014/main" id="{70492FE4-F242-C64A-AD6D-367F106D83E6}"/>
              </a:ext>
            </a:extLst>
          </p:cNvPr>
          <p:cNvSpPr>
            <a:spLocks/>
          </p:cNvSpPr>
          <p:nvPr/>
        </p:nvSpPr>
        <p:spPr bwMode="auto">
          <a:xfrm>
            <a:off x="3141753" y="3035061"/>
            <a:ext cx="60325" cy="130175"/>
          </a:xfrm>
          <a:custGeom>
            <a:avLst/>
            <a:gdLst>
              <a:gd name="T0" fmla="*/ 2147483646 w 186"/>
              <a:gd name="T1" fmla="*/ 0 h 408"/>
              <a:gd name="T2" fmla="*/ 2147483646 w 186"/>
              <a:gd name="T3" fmla="*/ 2147483646 h 408"/>
              <a:gd name="T4" fmla="*/ 2147483646 w 186"/>
              <a:gd name="T5" fmla="*/ 2147483646 h 408"/>
              <a:gd name="T6" fmla="*/ 2147483646 w 186"/>
              <a:gd name="T7" fmla="*/ 2147483646 h 408"/>
              <a:gd name="T8" fmla="*/ 2147483646 w 186"/>
              <a:gd name="T9" fmla="*/ 2147483646 h 408"/>
              <a:gd name="T10" fmla="*/ 2147483646 w 186"/>
              <a:gd name="T11" fmla="*/ 2147483646 h 408"/>
              <a:gd name="T12" fmla="*/ 2147483646 w 186"/>
              <a:gd name="T13" fmla="*/ 2147483646 h 408"/>
              <a:gd name="T14" fmla="*/ 2147483646 w 186"/>
              <a:gd name="T15" fmla="*/ 2147483646 h 408"/>
              <a:gd name="T16" fmla="*/ 2147483646 w 186"/>
              <a:gd name="T17" fmla="*/ 2147483646 h 408"/>
              <a:gd name="T18" fmla="*/ 2147483646 w 186"/>
              <a:gd name="T19" fmla="*/ 2147483646 h 408"/>
              <a:gd name="T20" fmla="*/ 2147483646 w 186"/>
              <a:gd name="T21" fmla="*/ 2147483646 h 408"/>
              <a:gd name="T22" fmla="*/ 2147483646 w 186"/>
              <a:gd name="T23" fmla="*/ 2147483646 h 408"/>
              <a:gd name="T24" fmla="*/ 2147483646 w 186"/>
              <a:gd name="T25" fmla="*/ 2147483646 h 408"/>
              <a:gd name="T26" fmla="*/ 2147483646 w 186"/>
              <a:gd name="T27" fmla="*/ 2147483646 h 408"/>
              <a:gd name="T28" fmla="*/ 2147483646 w 186"/>
              <a:gd name="T29" fmla="*/ 2147483646 h 408"/>
              <a:gd name="T30" fmla="*/ 2147483646 w 186"/>
              <a:gd name="T31" fmla="*/ 2147483646 h 408"/>
              <a:gd name="T32" fmla="*/ 2147483646 w 186"/>
              <a:gd name="T33" fmla="*/ 2147483646 h 408"/>
              <a:gd name="T34" fmla="*/ 2147483646 w 186"/>
              <a:gd name="T35" fmla="*/ 2147483646 h 408"/>
              <a:gd name="T36" fmla="*/ 2147483646 w 186"/>
              <a:gd name="T37" fmla="*/ 2147483646 h 408"/>
              <a:gd name="T38" fmla="*/ 2147483646 w 186"/>
              <a:gd name="T39" fmla="*/ 2147483646 h 408"/>
              <a:gd name="T40" fmla="*/ 2147483646 w 186"/>
              <a:gd name="T41" fmla="*/ 2147483646 h 408"/>
              <a:gd name="T42" fmla="*/ 2147483646 w 186"/>
              <a:gd name="T43" fmla="*/ 2147483646 h 408"/>
              <a:gd name="T44" fmla="*/ 2147483646 w 186"/>
              <a:gd name="T45" fmla="*/ 2147483646 h 408"/>
              <a:gd name="T46" fmla="*/ 2147483646 w 186"/>
              <a:gd name="T47" fmla="*/ 2147483646 h 408"/>
              <a:gd name="T48" fmla="*/ 0 w 186"/>
              <a:gd name="T49" fmla="*/ 2147483646 h 408"/>
              <a:gd name="T50" fmla="*/ 2147483646 w 186"/>
              <a:gd name="T51" fmla="*/ 0 h 408"/>
              <a:gd name="T52" fmla="*/ 2147483646 w 186"/>
              <a:gd name="T53" fmla="*/ 0 h 408"/>
              <a:gd name="T54" fmla="*/ 2147483646 w 186"/>
              <a:gd name="T55" fmla="*/ 0 h 40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86" h="408">
                <a:moveTo>
                  <a:pt x="8" y="0"/>
                </a:moveTo>
                <a:lnTo>
                  <a:pt x="33" y="5"/>
                </a:lnTo>
                <a:lnTo>
                  <a:pt x="52" y="20"/>
                </a:lnTo>
                <a:lnTo>
                  <a:pt x="78" y="67"/>
                </a:lnTo>
                <a:lnTo>
                  <a:pt x="97" y="110"/>
                </a:lnTo>
                <a:lnTo>
                  <a:pt x="117" y="156"/>
                </a:lnTo>
                <a:lnTo>
                  <a:pt x="132" y="190"/>
                </a:lnTo>
                <a:lnTo>
                  <a:pt x="154" y="261"/>
                </a:lnTo>
                <a:lnTo>
                  <a:pt x="174" y="332"/>
                </a:lnTo>
                <a:lnTo>
                  <a:pt x="180" y="354"/>
                </a:lnTo>
                <a:lnTo>
                  <a:pt x="186" y="383"/>
                </a:lnTo>
                <a:lnTo>
                  <a:pt x="184" y="406"/>
                </a:lnTo>
                <a:lnTo>
                  <a:pt x="159" y="408"/>
                </a:lnTo>
                <a:lnTo>
                  <a:pt x="145" y="362"/>
                </a:lnTo>
                <a:lnTo>
                  <a:pt x="143" y="318"/>
                </a:lnTo>
                <a:lnTo>
                  <a:pt x="122" y="310"/>
                </a:lnTo>
                <a:lnTo>
                  <a:pt x="132" y="279"/>
                </a:lnTo>
                <a:lnTo>
                  <a:pt x="114" y="220"/>
                </a:lnTo>
                <a:lnTo>
                  <a:pt x="102" y="184"/>
                </a:lnTo>
                <a:lnTo>
                  <a:pt x="95" y="162"/>
                </a:lnTo>
                <a:lnTo>
                  <a:pt x="55" y="68"/>
                </a:lnTo>
                <a:lnTo>
                  <a:pt x="38" y="33"/>
                </a:lnTo>
                <a:lnTo>
                  <a:pt x="25" y="21"/>
                </a:lnTo>
                <a:lnTo>
                  <a:pt x="7" y="17"/>
                </a:lnTo>
                <a:lnTo>
                  <a:pt x="0" y="7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5" name="Freeform 191">
            <a:extLst>
              <a:ext uri="{FF2B5EF4-FFF2-40B4-BE49-F238E27FC236}">
                <a16:creationId xmlns:a16="http://schemas.microsoft.com/office/drawing/2014/main" id="{5E7E711D-D943-A943-9DB4-CBA9E1A8F450}"/>
              </a:ext>
            </a:extLst>
          </p:cNvPr>
          <p:cNvSpPr>
            <a:spLocks/>
          </p:cNvSpPr>
          <p:nvPr/>
        </p:nvSpPr>
        <p:spPr bwMode="auto">
          <a:xfrm>
            <a:off x="3149691" y="3130311"/>
            <a:ext cx="28575" cy="11113"/>
          </a:xfrm>
          <a:custGeom>
            <a:avLst/>
            <a:gdLst>
              <a:gd name="T0" fmla="*/ 2147483646 w 87"/>
              <a:gd name="T1" fmla="*/ 0 h 35"/>
              <a:gd name="T2" fmla="*/ 2147483646 w 87"/>
              <a:gd name="T3" fmla="*/ 2147483646 h 35"/>
              <a:gd name="T4" fmla="*/ 2147483646 w 87"/>
              <a:gd name="T5" fmla="*/ 2147483646 h 35"/>
              <a:gd name="T6" fmla="*/ 2147483646 w 87"/>
              <a:gd name="T7" fmla="*/ 2147483646 h 35"/>
              <a:gd name="T8" fmla="*/ 2147483646 w 87"/>
              <a:gd name="T9" fmla="*/ 2147483646 h 35"/>
              <a:gd name="T10" fmla="*/ 2147483646 w 87"/>
              <a:gd name="T11" fmla="*/ 2147483646 h 35"/>
              <a:gd name="T12" fmla="*/ 0 w 87"/>
              <a:gd name="T13" fmla="*/ 2147483646 h 35"/>
              <a:gd name="T14" fmla="*/ 2147483646 w 87"/>
              <a:gd name="T15" fmla="*/ 2147483646 h 35"/>
              <a:gd name="T16" fmla="*/ 2147483646 w 87"/>
              <a:gd name="T17" fmla="*/ 0 h 35"/>
              <a:gd name="T18" fmla="*/ 2147483646 w 87"/>
              <a:gd name="T19" fmla="*/ 0 h 35"/>
              <a:gd name="T20" fmla="*/ 2147483646 w 87"/>
              <a:gd name="T21" fmla="*/ 0 h 3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87" h="35">
                <a:moveTo>
                  <a:pt x="19" y="0"/>
                </a:moveTo>
                <a:lnTo>
                  <a:pt x="77" y="4"/>
                </a:lnTo>
                <a:lnTo>
                  <a:pt x="87" y="11"/>
                </a:lnTo>
                <a:lnTo>
                  <a:pt x="79" y="21"/>
                </a:lnTo>
                <a:lnTo>
                  <a:pt x="48" y="30"/>
                </a:lnTo>
                <a:lnTo>
                  <a:pt x="16" y="35"/>
                </a:lnTo>
                <a:lnTo>
                  <a:pt x="0" y="16"/>
                </a:lnTo>
                <a:lnTo>
                  <a:pt x="7" y="5"/>
                </a:lnTo>
                <a:lnTo>
                  <a:pt x="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6" name="Freeform 192">
            <a:extLst>
              <a:ext uri="{FF2B5EF4-FFF2-40B4-BE49-F238E27FC236}">
                <a16:creationId xmlns:a16="http://schemas.microsoft.com/office/drawing/2014/main" id="{8A9800E6-0F05-EC4A-A44A-F1436988EE0C}"/>
              </a:ext>
            </a:extLst>
          </p:cNvPr>
          <p:cNvSpPr>
            <a:spLocks/>
          </p:cNvSpPr>
          <p:nvPr/>
        </p:nvSpPr>
        <p:spPr bwMode="auto">
          <a:xfrm>
            <a:off x="3116353" y="3008073"/>
            <a:ext cx="23813" cy="36512"/>
          </a:xfrm>
          <a:custGeom>
            <a:avLst/>
            <a:gdLst>
              <a:gd name="T0" fmla="*/ 2147483646 w 73"/>
              <a:gd name="T1" fmla="*/ 2147483646 h 114"/>
              <a:gd name="T2" fmla="*/ 2147483646 w 73"/>
              <a:gd name="T3" fmla="*/ 2147483646 h 114"/>
              <a:gd name="T4" fmla="*/ 2147483646 w 73"/>
              <a:gd name="T5" fmla="*/ 2147483646 h 114"/>
              <a:gd name="T6" fmla="*/ 0 w 73"/>
              <a:gd name="T7" fmla="*/ 2147483646 h 114"/>
              <a:gd name="T8" fmla="*/ 2147483646 w 73"/>
              <a:gd name="T9" fmla="*/ 2147483646 h 114"/>
              <a:gd name="T10" fmla="*/ 2147483646 w 73"/>
              <a:gd name="T11" fmla="*/ 0 h 114"/>
              <a:gd name="T12" fmla="*/ 2147483646 w 73"/>
              <a:gd name="T13" fmla="*/ 2147483646 h 114"/>
              <a:gd name="T14" fmla="*/ 2147483646 w 73"/>
              <a:gd name="T15" fmla="*/ 2147483646 h 114"/>
              <a:gd name="T16" fmla="*/ 2147483646 w 73"/>
              <a:gd name="T17" fmla="*/ 2147483646 h 114"/>
              <a:gd name="T18" fmla="*/ 2147483646 w 73"/>
              <a:gd name="T19" fmla="*/ 2147483646 h 114"/>
              <a:gd name="T20" fmla="*/ 2147483646 w 73"/>
              <a:gd name="T21" fmla="*/ 2147483646 h 114"/>
              <a:gd name="T22" fmla="*/ 2147483646 w 73"/>
              <a:gd name="T23" fmla="*/ 2147483646 h 114"/>
              <a:gd name="T24" fmla="*/ 2147483646 w 73"/>
              <a:gd name="T25" fmla="*/ 2147483646 h 114"/>
              <a:gd name="T26" fmla="*/ 2147483646 w 73"/>
              <a:gd name="T27" fmla="*/ 2147483646 h 11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3" h="114">
                <a:moveTo>
                  <a:pt x="41" y="109"/>
                </a:moveTo>
                <a:lnTo>
                  <a:pt x="26" y="66"/>
                </a:lnTo>
                <a:lnTo>
                  <a:pt x="4" y="29"/>
                </a:lnTo>
                <a:lnTo>
                  <a:pt x="0" y="19"/>
                </a:lnTo>
                <a:lnTo>
                  <a:pt x="8" y="14"/>
                </a:lnTo>
                <a:lnTo>
                  <a:pt x="51" y="0"/>
                </a:lnTo>
                <a:lnTo>
                  <a:pt x="71" y="1"/>
                </a:lnTo>
                <a:lnTo>
                  <a:pt x="73" y="9"/>
                </a:lnTo>
                <a:lnTo>
                  <a:pt x="26" y="28"/>
                </a:lnTo>
                <a:lnTo>
                  <a:pt x="56" y="103"/>
                </a:lnTo>
                <a:lnTo>
                  <a:pt x="52" y="114"/>
                </a:lnTo>
                <a:lnTo>
                  <a:pt x="41" y="1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7" name="Freeform 193">
            <a:extLst>
              <a:ext uri="{FF2B5EF4-FFF2-40B4-BE49-F238E27FC236}">
                <a16:creationId xmlns:a16="http://schemas.microsoft.com/office/drawing/2014/main" id="{265D7DF7-AFAB-8D42-B61D-C43CC2329598}"/>
              </a:ext>
            </a:extLst>
          </p:cNvPr>
          <p:cNvSpPr>
            <a:spLocks/>
          </p:cNvSpPr>
          <p:nvPr/>
        </p:nvSpPr>
        <p:spPr bwMode="auto">
          <a:xfrm>
            <a:off x="3138578" y="3008074"/>
            <a:ext cx="9525" cy="33337"/>
          </a:xfrm>
          <a:custGeom>
            <a:avLst/>
            <a:gdLst>
              <a:gd name="T0" fmla="*/ 2147483646 w 30"/>
              <a:gd name="T1" fmla="*/ 2147483646 h 106"/>
              <a:gd name="T2" fmla="*/ 2147483646 w 30"/>
              <a:gd name="T3" fmla="*/ 2147483646 h 106"/>
              <a:gd name="T4" fmla="*/ 2147483646 w 30"/>
              <a:gd name="T5" fmla="*/ 2147483646 h 106"/>
              <a:gd name="T6" fmla="*/ 2147483646 w 30"/>
              <a:gd name="T7" fmla="*/ 2147483646 h 106"/>
              <a:gd name="T8" fmla="*/ 2147483646 w 30"/>
              <a:gd name="T9" fmla="*/ 2147483646 h 106"/>
              <a:gd name="T10" fmla="*/ 0 w 30"/>
              <a:gd name="T11" fmla="*/ 2147483646 h 106"/>
              <a:gd name="T12" fmla="*/ 2147483646 w 30"/>
              <a:gd name="T13" fmla="*/ 2147483646 h 106"/>
              <a:gd name="T14" fmla="*/ 2147483646 w 30"/>
              <a:gd name="T15" fmla="*/ 0 h 106"/>
              <a:gd name="T16" fmla="*/ 2147483646 w 30"/>
              <a:gd name="T17" fmla="*/ 2147483646 h 106"/>
              <a:gd name="T18" fmla="*/ 2147483646 w 30"/>
              <a:gd name="T19" fmla="*/ 2147483646 h 106"/>
              <a:gd name="T20" fmla="*/ 2147483646 w 30"/>
              <a:gd name="T21" fmla="*/ 2147483646 h 1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0" h="106">
                <a:moveTo>
                  <a:pt x="17" y="32"/>
                </a:moveTo>
                <a:lnTo>
                  <a:pt x="18" y="56"/>
                </a:lnTo>
                <a:lnTo>
                  <a:pt x="30" y="92"/>
                </a:lnTo>
                <a:lnTo>
                  <a:pt x="23" y="106"/>
                </a:lnTo>
                <a:lnTo>
                  <a:pt x="7" y="103"/>
                </a:lnTo>
                <a:lnTo>
                  <a:pt x="0" y="68"/>
                </a:lnTo>
                <a:lnTo>
                  <a:pt x="1" y="37"/>
                </a:lnTo>
                <a:lnTo>
                  <a:pt x="14" y="0"/>
                </a:lnTo>
                <a:lnTo>
                  <a:pt x="17" y="3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8" name="Freeform 194">
            <a:extLst>
              <a:ext uri="{FF2B5EF4-FFF2-40B4-BE49-F238E27FC236}">
                <a16:creationId xmlns:a16="http://schemas.microsoft.com/office/drawing/2014/main" id="{B9327E9B-5C63-4E4D-92EC-70ED28E029CB}"/>
              </a:ext>
            </a:extLst>
          </p:cNvPr>
          <p:cNvSpPr>
            <a:spLocks/>
          </p:cNvSpPr>
          <p:nvPr/>
        </p:nvSpPr>
        <p:spPr bwMode="auto">
          <a:xfrm>
            <a:off x="3154452" y="3143010"/>
            <a:ext cx="12700" cy="25400"/>
          </a:xfrm>
          <a:custGeom>
            <a:avLst/>
            <a:gdLst>
              <a:gd name="T0" fmla="*/ 2147483646 w 43"/>
              <a:gd name="T1" fmla="*/ 2147483646 h 78"/>
              <a:gd name="T2" fmla="*/ 2147483646 w 43"/>
              <a:gd name="T3" fmla="*/ 2147483646 h 78"/>
              <a:gd name="T4" fmla="*/ 2147483646 w 43"/>
              <a:gd name="T5" fmla="*/ 2147483646 h 78"/>
              <a:gd name="T6" fmla="*/ 2147483646 w 43"/>
              <a:gd name="T7" fmla="*/ 2147483646 h 78"/>
              <a:gd name="T8" fmla="*/ 2147483646 w 43"/>
              <a:gd name="T9" fmla="*/ 2147483646 h 78"/>
              <a:gd name="T10" fmla="*/ 2147483646 w 43"/>
              <a:gd name="T11" fmla="*/ 2147483646 h 78"/>
              <a:gd name="T12" fmla="*/ 2147483646 w 43"/>
              <a:gd name="T13" fmla="*/ 2147483646 h 78"/>
              <a:gd name="T14" fmla="*/ 0 w 43"/>
              <a:gd name="T15" fmla="*/ 2147483646 h 78"/>
              <a:gd name="T16" fmla="*/ 0 w 43"/>
              <a:gd name="T17" fmla="*/ 2147483646 h 78"/>
              <a:gd name="T18" fmla="*/ 2147483646 w 43"/>
              <a:gd name="T19" fmla="*/ 0 h 78"/>
              <a:gd name="T20" fmla="*/ 2147483646 w 43"/>
              <a:gd name="T21" fmla="*/ 2147483646 h 78"/>
              <a:gd name="T22" fmla="*/ 2147483646 w 43"/>
              <a:gd name="T23" fmla="*/ 2147483646 h 78"/>
              <a:gd name="T24" fmla="*/ 2147483646 w 43"/>
              <a:gd name="T25" fmla="*/ 2147483646 h 7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78">
                <a:moveTo>
                  <a:pt x="20" y="9"/>
                </a:moveTo>
                <a:lnTo>
                  <a:pt x="25" y="22"/>
                </a:lnTo>
                <a:lnTo>
                  <a:pt x="33" y="40"/>
                </a:lnTo>
                <a:lnTo>
                  <a:pt x="43" y="63"/>
                </a:lnTo>
                <a:lnTo>
                  <a:pt x="40" y="78"/>
                </a:lnTo>
                <a:lnTo>
                  <a:pt x="28" y="73"/>
                </a:lnTo>
                <a:lnTo>
                  <a:pt x="13" y="49"/>
                </a:lnTo>
                <a:lnTo>
                  <a:pt x="0" y="27"/>
                </a:lnTo>
                <a:lnTo>
                  <a:pt x="0" y="12"/>
                </a:lnTo>
                <a:lnTo>
                  <a:pt x="9" y="0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299" name="Freeform 195">
            <a:extLst>
              <a:ext uri="{FF2B5EF4-FFF2-40B4-BE49-F238E27FC236}">
                <a16:creationId xmlns:a16="http://schemas.microsoft.com/office/drawing/2014/main" id="{082169F7-C384-4F42-B7A1-61EF8E760BE3}"/>
              </a:ext>
            </a:extLst>
          </p:cNvPr>
          <p:cNvSpPr>
            <a:spLocks/>
          </p:cNvSpPr>
          <p:nvPr/>
        </p:nvSpPr>
        <p:spPr bwMode="auto">
          <a:xfrm>
            <a:off x="3162390" y="3127136"/>
            <a:ext cx="165100" cy="53975"/>
          </a:xfrm>
          <a:custGeom>
            <a:avLst/>
            <a:gdLst>
              <a:gd name="T0" fmla="*/ 2147483646 w 518"/>
              <a:gd name="T1" fmla="*/ 0 h 170"/>
              <a:gd name="T2" fmla="*/ 2147483646 w 518"/>
              <a:gd name="T3" fmla="*/ 2147483646 h 170"/>
              <a:gd name="T4" fmla="*/ 2147483646 w 518"/>
              <a:gd name="T5" fmla="*/ 2147483646 h 170"/>
              <a:gd name="T6" fmla="*/ 2147483646 w 518"/>
              <a:gd name="T7" fmla="*/ 2147483646 h 170"/>
              <a:gd name="T8" fmla="*/ 2147483646 w 518"/>
              <a:gd name="T9" fmla="*/ 2147483646 h 170"/>
              <a:gd name="T10" fmla="*/ 2147483646 w 518"/>
              <a:gd name="T11" fmla="*/ 2147483646 h 170"/>
              <a:gd name="T12" fmla="*/ 2147483646 w 518"/>
              <a:gd name="T13" fmla="*/ 2147483646 h 170"/>
              <a:gd name="T14" fmla="*/ 2147483646 w 518"/>
              <a:gd name="T15" fmla="*/ 2147483646 h 170"/>
              <a:gd name="T16" fmla="*/ 2147483646 w 518"/>
              <a:gd name="T17" fmla="*/ 2147483646 h 170"/>
              <a:gd name="T18" fmla="*/ 2147483646 w 518"/>
              <a:gd name="T19" fmla="*/ 2147483646 h 170"/>
              <a:gd name="T20" fmla="*/ 2147483646 w 518"/>
              <a:gd name="T21" fmla="*/ 2147483646 h 170"/>
              <a:gd name="T22" fmla="*/ 0 w 518"/>
              <a:gd name="T23" fmla="*/ 2147483646 h 170"/>
              <a:gd name="T24" fmla="*/ 2147483646 w 518"/>
              <a:gd name="T25" fmla="*/ 2147483646 h 170"/>
              <a:gd name="T26" fmla="*/ 2147483646 w 518"/>
              <a:gd name="T27" fmla="*/ 2147483646 h 170"/>
              <a:gd name="T28" fmla="*/ 2147483646 w 518"/>
              <a:gd name="T29" fmla="*/ 2147483646 h 170"/>
              <a:gd name="T30" fmla="*/ 2147483646 w 518"/>
              <a:gd name="T31" fmla="*/ 2147483646 h 170"/>
              <a:gd name="T32" fmla="*/ 2147483646 w 518"/>
              <a:gd name="T33" fmla="*/ 2147483646 h 170"/>
              <a:gd name="T34" fmla="*/ 2147483646 w 518"/>
              <a:gd name="T35" fmla="*/ 2147483646 h 170"/>
              <a:gd name="T36" fmla="*/ 2147483646 w 518"/>
              <a:gd name="T37" fmla="*/ 2147483646 h 170"/>
              <a:gd name="T38" fmla="*/ 2147483646 w 518"/>
              <a:gd name="T39" fmla="*/ 2147483646 h 170"/>
              <a:gd name="T40" fmla="*/ 2147483646 w 518"/>
              <a:gd name="T41" fmla="*/ 2147483646 h 170"/>
              <a:gd name="T42" fmla="*/ 2147483646 w 518"/>
              <a:gd name="T43" fmla="*/ 2147483646 h 170"/>
              <a:gd name="T44" fmla="*/ 2147483646 w 518"/>
              <a:gd name="T45" fmla="*/ 2147483646 h 170"/>
              <a:gd name="T46" fmla="*/ 2147483646 w 518"/>
              <a:gd name="T47" fmla="*/ 2147483646 h 170"/>
              <a:gd name="T48" fmla="*/ 2147483646 w 518"/>
              <a:gd name="T49" fmla="*/ 0 h 170"/>
              <a:gd name="T50" fmla="*/ 2147483646 w 518"/>
              <a:gd name="T51" fmla="*/ 0 h 170"/>
              <a:gd name="T52" fmla="*/ 2147483646 w 518"/>
              <a:gd name="T53" fmla="*/ 0 h 17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518" h="170">
                <a:moveTo>
                  <a:pt x="418" y="0"/>
                </a:moveTo>
                <a:lnTo>
                  <a:pt x="482" y="20"/>
                </a:lnTo>
                <a:lnTo>
                  <a:pt x="517" y="50"/>
                </a:lnTo>
                <a:lnTo>
                  <a:pt x="518" y="83"/>
                </a:lnTo>
                <a:lnTo>
                  <a:pt x="505" y="105"/>
                </a:lnTo>
                <a:lnTo>
                  <a:pt x="485" y="118"/>
                </a:lnTo>
                <a:lnTo>
                  <a:pt x="450" y="133"/>
                </a:lnTo>
                <a:lnTo>
                  <a:pt x="417" y="143"/>
                </a:lnTo>
                <a:lnTo>
                  <a:pt x="344" y="157"/>
                </a:lnTo>
                <a:lnTo>
                  <a:pt x="229" y="170"/>
                </a:lnTo>
                <a:lnTo>
                  <a:pt x="8" y="158"/>
                </a:lnTo>
                <a:lnTo>
                  <a:pt x="0" y="149"/>
                </a:lnTo>
                <a:lnTo>
                  <a:pt x="8" y="141"/>
                </a:lnTo>
                <a:lnTo>
                  <a:pt x="118" y="134"/>
                </a:lnTo>
                <a:lnTo>
                  <a:pt x="228" y="126"/>
                </a:lnTo>
                <a:lnTo>
                  <a:pt x="336" y="113"/>
                </a:lnTo>
                <a:lnTo>
                  <a:pt x="457" y="84"/>
                </a:lnTo>
                <a:lnTo>
                  <a:pt x="483" y="73"/>
                </a:lnTo>
                <a:lnTo>
                  <a:pt x="488" y="58"/>
                </a:lnTo>
                <a:lnTo>
                  <a:pt x="473" y="44"/>
                </a:lnTo>
                <a:lnTo>
                  <a:pt x="455" y="34"/>
                </a:lnTo>
                <a:lnTo>
                  <a:pt x="434" y="26"/>
                </a:lnTo>
                <a:lnTo>
                  <a:pt x="411" y="27"/>
                </a:lnTo>
                <a:lnTo>
                  <a:pt x="406" y="12"/>
                </a:lnTo>
                <a:lnTo>
                  <a:pt x="41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0" name="Freeform 196">
            <a:extLst>
              <a:ext uri="{FF2B5EF4-FFF2-40B4-BE49-F238E27FC236}">
                <a16:creationId xmlns:a16="http://schemas.microsoft.com/office/drawing/2014/main" id="{E707C507-53D3-C644-9294-84208B55B683}"/>
              </a:ext>
            </a:extLst>
          </p:cNvPr>
          <p:cNvSpPr>
            <a:spLocks/>
          </p:cNvSpPr>
          <p:nvPr/>
        </p:nvSpPr>
        <p:spPr bwMode="auto">
          <a:xfrm>
            <a:off x="3248116" y="2984260"/>
            <a:ext cx="41275" cy="38100"/>
          </a:xfrm>
          <a:custGeom>
            <a:avLst/>
            <a:gdLst>
              <a:gd name="T0" fmla="*/ 2147483646 w 129"/>
              <a:gd name="T1" fmla="*/ 2147483646 h 121"/>
              <a:gd name="T2" fmla="*/ 0 w 129"/>
              <a:gd name="T3" fmla="*/ 2147483646 h 121"/>
              <a:gd name="T4" fmla="*/ 2147483646 w 129"/>
              <a:gd name="T5" fmla="*/ 2147483646 h 121"/>
              <a:gd name="T6" fmla="*/ 2147483646 w 129"/>
              <a:gd name="T7" fmla="*/ 0 h 121"/>
              <a:gd name="T8" fmla="*/ 2147483646 w 129"/>
              <a:gd name="T9" fmla="*/ 2147483646 h 121"/>
              <a:gd name="T10" fmla="*/ 2147483646 w 129"/>
              <a:gd name="T11" fmla="*/ 2147483646 h 121"/>
              <a:gd name="T12" fmla="*/ 2147483646 w 129"/>
              <a:gd name="T13" fmla="*/ 2147483646 h 121"/>
              <a:gd name="T14" fmla="*/ 2147483646 w 129"/>
              <a:gd name="T15" fmla="*/ 2147483646 h 121"/>
              <a:gd name="T16" fmla="*/ 2147483646 w 129"/>
              <a:gd name="T17" fmla="*/ 2147483646 h 121"/>
              <a:gd name="T18" fmla="*/ 2147483646 w 129"/>
              <a:gd name="T19" fmla="*/ 2147483646 h 121"/>
              <a:gd name="T20" fmla="*/ 2147483646 w 129"/>
              <a:gd name="T21" fmla="*/ 2147483646 h 121"/>
              <a:gd name="T22" fmla="*/ 2147483646 w 129"/>
              <a:gd name="T23" fmla="*/ 2147483646 h 121"/>
              <a:gd name="T24" fmla="*/ 2147483646 w 129"/>
              <a:gd name="T25" fmla="*/ 2147483646 h 121"/>
              <a:gd name="T26" fmla="*/ 2147483646 w 129"/>
              <a:gd name="T27" fmla="*/ 2147483646 h 121"/>
              <a:gd name="T28" fmla="*/ 2147483646 w 129"/>
              <a:gd name="T29" fmla="*/ 2147483646 h 121"/>
              <a:gd name="T30" fmla="*/ 2147483646 w 129"/>
              <a:gd name="T31" fmla="*/ 2147483646 h 121"/>
              <a:gd name="T32" fmla="*/ 2147483646 w 129"/>
              <a:gd name="T33" fmla="*/ 2147483646 h 121"/>
              <a:gd name="T34" fmla="*/ 2147483646 w 129"/>
              <a:gd name="T35" fmla="*/ 2147483646 h 121"/>
              <a:gd name="T36" fmla="*/ 2147483646 w 129"/>
              <a:gd name="T37" fmla="*/ 2147483646 h 12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9" h="121">
                <a:moveTo>
                  <a:pt x="8" y="87"/>
                </a:moveTo>
                <a:lnTo>
                  <a:pt x="0" y="20"/>
                </a:lnTo>
                <a:lnTo>
                  <a:pt x="8" y="10"/>
                </a:lnTo>
                <a:lnTo>
                  <a:pt x="60" y="0"/>
                </a:lnTo>
                <a:lnTo>
                  <a:pt x="112" y="2"/>
                </a:lnTo>
                <a:lnTo>
                  <a:pt x="129" y="31"/>
                </a:lnTo>
                <a:lnTo>
                  <a:pt x="111" y="71"/>
                </a:lnTo>
                <a:lnTo>
                  <a:pt x="88" y="108"/>
                </a:lnTo>
                <a:lnTo>
                  <a:pt x="78" y="119"/>
                </a:lnTo>
                <a:lnTo>
                  <a:pt x="67" y="121"/>
                </a:lnTo>
                <a:lnTo>
                  <a:pt x="65" y="104"/>
                </a:lnTo>
                <a:lnTo>
                  <a:pt x="68" y="61"/>
                </a:lnTo>
                <a:lnTo>
                  <a:pt x="69" y="20"/>
                </a:lnTo>
                <a:lnTo>
                  <a:pt x="19" y="25"/>
                </a:lnTo>
                <a:lnTo>
                  <a:pt x="25" y="86"/>
                </a:lnTo>
                <a:lnTo>
                  <a:pt x="18" y="95"/>
                </a:lnTo>
                <a:lnTo>
                  <a:pt x="8" y="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1" name="Freeform 197">
            <a:extLst>
              <a:ext uri="{FF2B5EF4-FFF2-40B4-BE49-F238E27FC236}">
                <a16:creationId xmlns:a16="http://schemas.microsoft.com/office/drawing/2014/main" id="{26F0C26C-948D-304B-9FBE-A41243D6F0F9}"/>
              </a:ext>
            </a:extLst>
          </p:cNvPr>
          <p:cNvSpPr>
            <a:spLocks/>
          </p:cNvSpPr>
          <p:nvPr/>
        </p:nvSpPr>
        <p:spPr bwMode="auto">
          <a:xfrm>
            <a:off x="3256053" y="3016011"/>
            <a:ext cx="23813" cy="11113"/>
          </a:xfrm>
          <a:custGeom>
            <a:avLst/>
            <a:gdLst>
              <a:gd name="T0" fmla="*/ 2147483646 w 74"/>
              <a:gd name="T1" fmla="*/ 0 h 35"/>
              <a:gd name="T2" fmla="*/ 2147483646 w 74"/>
              <a:gd name="T3" fmla="*/ 2147483646 h 35"/>
              <a:gd name="T4" fmla="*/ 2147483646 w 74"/>
              <a:gd name="T5" fmla="*/ 2147483646 h 35"/>
              <a:gd name="T6" fmla="*/ 2147483646 w 74"/>
              <a:gd name="T7" fmla="*/ 2147483646 h 35"/>
              <a:gd name="T8" fmla="*/ 2147483646 w 74"/>
              <a:gd name="T9" fmla="*/ 2147483646 h 35"/>
              <a:gd name="T10" fmla="*/ 2147483646 w 74"/>
              <a:gd name="T11" fmla="*/ 2147483646 h 35"/>
              <a:gd name="T12" fmla="*/ 0 w 74"/>
              <a:gd name="T13" fmla="*/ 2147483646 h 35"/>
              <a:gd name="T14" fmla="*/ 2147483646 w 74"/>
              <a:gd name="T15" fmla="*/ 0 h 35"/>
              <a:gd name="T16" fmla="*/ 2147483646 w 74"/>
              <a:gd name="T17" fmla="*/ 0 h 35"/>
              <a:gd name="T18" fmla="*/ 2147483646 w 74"/>
              <a:gd name="T19" fmla="*/ 0 h 3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4" h="35">
                <a:moveTo>
                  <a:pt x="11" y="0"/>
                </a:moveTo>
                <a:lnTo>
                  <a:pt x="63" y="6"/>
                </a:lnTo>
                <a:lnTo>
                  <a:pt x="74" y="23"/>
                </a:lnTo>
                <a:lnTo>
                  <a:pt x="69" y="33"/>
                </a:lnTo>
                <a:lnTo>
                  <a:pt x="57" y="35"/>
                </a:lnTo>
                <a:lnTo>
                  <a:pt x="6" y="16"/>
                </a:lnTo>
                <a:lnTo>
                  <a:pt x="0" y="6"/>
                </a:lnTo>
                <a:lnTo>
                  <a:pt x="1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2" name="Freeform 198">
            <a:extLst>
              <a:ext uri="{FF2B5EF4-FFF2-40B4-BE49-F238E27FC236}">
                <a16:creationId xmlns:a16="http://schemas.microsoft.com/office/drawing/2014/main" id="{D96B9973-2833-3C4C-AA57-DC9B4585D023}"/>
              </a:ext>
            </a:extLst>
          </p:cNvPr>
          <p:cNvSpPr>
            <a:spLocks/>
          </p:cNvSpPr>
          <p:nvPr/>
        </p:nvSpPr>
        <p:spPr bwMode="auto">
          <a:xfrm>
            <a:off x="3249703" y="3028711"/>
            <a:ext cx="30163" cy="22225"/>
          </a:xfrm>
          <a:custGeom>
            <a:avLst/>
            <a:gdLst>
              <a:gd name="T0" fmla="*/ 2147483646 w 94"/>
              <a:gd name="T1" fmla="*/ 0 h 70"/>
              <a:gd name="T2" fmla="*/ 2147483646 w 94"/>
              <a:gd name="T3" fmla="*/ 2147483646 h 70"/>
              <a:gd name="T4" fmla="*/ 2147483646 w 94"/>
              <a:gd name="T5" fmla="*/ 2147483646 h 70"/>
              <a:gd name="T6" fmla="*/ 2147483646 w 94"/>
              <a:gd name="T7" fmla="*/ 2147483646 h 70"/>
              <a:gd name="T8" fmla="*/ 2147483646 w 94"/>
              <a:gd name="T9" fmla="*/ 2147483646 h 70"/>
              <a:gd name="T10" fmla="*/ 2147483646 w 94"/>
              <a:gd name="T11" fmla="*/ 2147483646 h 70"/>
              <a:gd name="T12" fmla="*/ 2147483646 w 94"/>
              <a:gd name="T13" fmla="*/ 2147483646 h 70"/>
              <a:gd name="T14" fmla="*/ 2147483646 w 94"/>
              <a:gd name="T15" fmla="*/ 2147483646 h 70"/>
              <a:gd name="T16" fmla="*/ 2147483646 w 94"/>
              <a:gd name="T17" fmla="*/ 2147483646 h 70"/>
              <a:gd name="T18" fmla="*/ 2147483646 w 94"/>
              <a:gd name="T19" fmla="*/ 2147483646 h 70"/>
              <a:gd name="T20" fmla="*/ 2147483646 w 94"/>
              <a:gd name="T21" fmla="*/ 2147483646 h 70"/>
              <a:gd name="T22" fmla="*/ 2147483646 w 94"/>
              <a:gd name="T23" fmla="*/ 2147483646 h 70"/>
              <a:gd name="T24" fmla="*/ 2147483646 w 94"/>
              <a:gd name="T25" fmla="*/ 2147483646 h 70"/>
              <a:gd name="T26" fmla="*/ 2147483646 w 94"/>
              <a:gd name="T27" fmla="*/ 2147483646 h 70"/>
              <a:gd name="T28" fmla="*/ 2147483646 w 94"/>
              <a:gd name="T29" fmla="*/ 2147483646 h 70"/>
              <a:gd name="T30" fmla="*/ 2147483646 w 94"/>
              <a:gd name="T31" fmla="*/ 2147483646 h 70"/>
              <a:gd name="T32" fmla="*/ 0 w 94"/>
              <a:gd name="T33" fmla="*/ 2147483646 h 70"/>
              <a:gd name="T34" fmla="*/ 2147483646 w 94"/>
              <a:gd name="T35" fmla="*/ 2147483646 h 70"/>
              <a:gd name="T36" fmla="*/ 2147483646 w 94"/>
              <a:gd name="T37" fmla="*/ 0 h 70"/>
              <a:gd name="T38" fmla="*/ 2147483646 w 94"/>
              <a:gd name="T39" fmla="*/ 0 h 70"/>
              <a:gd name="T40" fmla="*/ 2147483646 w 94"/>
              <a:gd name="T41" fmla="*/ 0 h 7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4" h="70">
                <a:moveTo>
                  <a:pt x="31" y="0"/>
                </a:moveTo>
                <a:lnTo>
                  <a:pt x="84" y="2"/>
                </a:lnTo>
                <a:lnTo>
                  <a:pt x="94" y="9"/>
                </a:lnTo>
                <a:lnTo>
                  <a:pt x="90" y="22"/>
                </a:lnTo>
                <a:lnTo>
                  <a:pt x="49" y="24"/>
                </a:lnTo>
                <a:lnTo>
                  <a:pt x="47" y="30"/>
                </a:lnTo>
                <a:lnTo>
                  <a:pt x="59" y="39"/>
                </a:lnTo>
                <a:lnTo>
                  <a:pt x="84" y="52"/>
                </a:lnTo>
                <a:lnTo>
                  <a:pt x="87" y="63"/>
                </a:lnTo>
                <a:lnTo>
                  <a:pt x="82" y="70"/>
                </a:lnTo>
                <a:lnTo>
                  <a:pt x="55" y="69"/>
                </a:lnTo>
                <a:lnTo>
                  <a:pt x="37" y="56"/>
                </a:lnTo>
                <a:lnTo>
                  <a:pt x="18" y="46"/>
                </a:lnTo>
                <a:lnTo>
                  <a:pt x="1" y="38"/>
                </a:lnTo>
                <a:lnTo>
                  <a:pt x="5" y="25"/>
                </a:lnTo>
                <a:lnTo>
                  <a:pt x="22" y="17"/>
                </a:lnTo>
                <a:lnTo>
                  <a:pt x="0" y="8"/>
                </a:lnTo>
                <a:lnTo>
                  <a:pt x="5" y="3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3" name="Freeform 199">
            <a:extLst>
              <a:ext uri="{FF2B5EF4-FFF2-40B4-BE49-F238E27FC236}">
                <a16:creationId xmlns:a16="http://schemas.microsoft.com/office/drawing/2014/main" id="{8FE22AD3-C96A-8E46-AEBD-5A5FF2026A1C}"/>
              </a:ext>
            </a:extLst>
          </p:cNvPr>
          <p:cNvSpPr>
            <a:spLocks/>
          </p:cNvSpPr>
          <p:nvPr/>
        </p:nvSpPr>
        <p:spPr bwMode="auto">
          <a:xfrm>
            <a:off x="3248116" y="3049348"/>
            <a:ext cx="22225" cy="11112"/>
          </a:xfrm>
          <a:custGeom>
            <a:avLst/>
            <a:gdLst>
              <a:gd name="T0" fmla="*/ 2147483646 w 72"/>
              <a:gd name="T1" fmla="*/ 0 h 34"/>
              <a:gd name="T2" fmla="*/ 2147483646 w 72"/>
              <a:gd name="T3" fmla="*/ 2147483646 h 34"/>
              <a:gd name="T4" fmla="*/ 2147483646 w 72"/>
              <a:gd name="T5" fmla="*/ 2147483646 h 34"/>
              <a:gd name="T6" fmla="*/ 2147483646 w 72"/>
              <a:gd name="T7" fmla="*/ 2147483646 h 34"/>
              <a:gd name="T8" fmla="*/ 2147483646 w 72"/>
              <a:gd name="T9" fmla="*/ 2147483646 h 34"/>
              <a:gd name="T10" fmla="*/ 2147483646 w 72"/>
              <a:gd name="T11" fmla="*/ 2147483646 h 34"/>
              <a:gd name="T12" fmla="*/ 2147483646 w 72"/>
              <a:gd name="T13" fmla="*/ 2147483646 h 34"/>
              <a:gd name="T14" fmla="*/ 0 w 72"/>
              <a:gd name="T15" fmla="*/ 2147483646 h 34"/>
              <a:gd name="T16" fmla="*/ 2147483646 w 72"/>
              <a:gd name="T17" fmla="*/ 0 h 34"/>
              <a:gd name="T18" fmla="*/ 2147483646 w 72"/>
              <a:gd name="T19" fmla="*/ 0 h 34"/>
              <a:gd name="T20" fmla="*/ 2147483646 w 72"/>
              <a:gd name="T21" fmla="*/ 0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" h="34">
                <a:moveTo>
                  <a:pt x="9" y="0"/>
                </a:moveTo>
                <a:lnTo>
                  <a:pt x="57" y="8"/>
                </a:lnTo>
                <a:lnTo>
                  <a:pt x="67" y="15"/>
                </a:lnTo>
                <a:lnTo>
                  <a:pt x="72" y="29"/>
                </a:lnTo>
                <a:lnTo>
                  <a:pt x="58" y="34"/>
                </a:lnTo>
                <a:lnTo>
                  <a:pt x="47" y="32"/>
                </a:lnTo>
                <a:lnTo>
                  <a:pt x="8" y="16"/>
                </a:lnTo>
                <a:lnTo>
                  <a:pt x="0" y="6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4" name="Freeform 200">
            <a:extLst>
              <a:ext uri="{FF2B5EF4-FFF2-40B4-BE49-F238E27FC236}">
                <a16:creationId xmlns:a16="http://schemas.microsoft.com/office/drawing/2014/main" id="{CAC9CCAA-E8D5-064D-BD8E-3240C53F70C7}"/>
              </a:ext>
            </a:extLst>
          </p:cNvPr>
          <p:cNvSpPr>
            <a:spLocks/>
          </p:cNvSpPr>
          <p:nvPr/>
        </p:nvSpPr>
        <p:spPr bwMode="auto">
          <a:xfrm>
            <a:off x="3243353" y="3054110"/>
            <a:ext cx="28575" cy="109538"/>
          </a:xfrm>
          <a:custGeom>
            <a:avLst/>
            <a:gdLst>
              <a:gd name="T0" fmla="*/ 2147483646 w 91"/>
              <a:gd name="T1" fmla="*/ 2147483646 h 346"/>
              <a:gd name="T2" fmla="*/ 2147483646 w 91"/>
              <a:gd name="T3" fmla="*/ 2147483646 h 346"/>
              <a:gd name="T4" fmla="*/ 2147483646 w 91"/>
              <a:gd name="T5" fmla="*/ 2147483646 h 346"/>
              <a:gd name="T6" fmla="*/ 2147483646 w 91"/>
              <a:gd name="T7" fmla="*/ 2147483646 h 346"/>
              <a:gd name="T8" fmla="*/ 2147483646 w 91"/>
              <a:gd name="T9" fmla="*/ 2147483646 h 346"/>
              <a:gd name="T10" fmla="*/ 2147483646 w 91"/>
              <a:gd name="T11" fmla="*/ 2147483646 h 346"/>
              <a:gd name="T12" fmla="*/ 0 w 91"/>
              <a:gd name="T13" fmla="*/ 2147483646 h 346"/>
              <a:gd name="T14" fmla="*/ 2147483646 w 91"/>
              <a:gd name="T15" fmla="*/ 2147483646 h 346"/>
              <a:gd name="T16" fmla="*/ 2147483646 w 91"/>
              <a:gd name="T17" fmla="*/ 2147483646 h 346"/>
              <a:gd name="T18" fmla="*/ 2147483646 w 91"/>
              <a:gd name="T19" fmla="*/ 2147483646 h 346"/>
              <a:gd name="T20" fmla="*/ 2147483646 w 91"/>
              <a:gd name="T21" fmla="*/ 2147483646 h 346"/>
              <a:gd name="T22" fmla="*/ 2147483646 w 91"/>
              <a:gd name="T23" fmla="*/ 0 h 346"/>
              <a:gd name="T24" fmla="*/ 2147483646 w 91"/>
              <a:gd name="T25" fmla="*/ 0 h 346"/>
              <a:gd name="T26" fmla="*/ 2147483646 w 91"/>
              <a:gd name="T27" fmla="*/ 2147483646 h 346"/>
              <a:gd name="T28" fmla="*/ 2147483646 w 91"/>
              <a:gd name="T29" fmla="*/ 2147483646 h 346"/>
              <a:gd name="T30" fmla="*/ 2147483646 w 91"/>
              <a:gd name="T31" fmla="*/ 2147483646 h 3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1" h="346">
                <a:moveTo>
                  <a:pt x="91" y="15"/>
                </a:moveTo>
                <a:lnTo>
                  <a:pt x="66" y="158"/>
                </a:lnTo>
                <a:lnTo>
                  <a:pt x="50" y="239"/>
                </a:lnTo>
                <a:lnTo>
                  <a:pt x="41" y="338"/>
                </a:lnTo>
                <a:lnTo>
                  <a:pt x="34" y="344"/>
                </a:lnTo>
                <a:lnTo>
                  <a:pt x="20" y="346"/>
                </a:lnTo>
                <a:lnTo>
                  <a:pt x="0" y="339"/>
                </a:lnTo>
                <a:lnTo>
                  <a:pt x="15" y="234"/>
                </a:lnTo>
                <a:lnTo>
                  <a:pt x="31" y="152"/>
                </a:lnTo>
                <a:lnTo>
                  <a:pt x="47" y="79"/>
                </a:lnTo>
                <a:lnTo>
                  <a:pt x="68" y="8"/>
                </a:lnTo>
                <a:lnTo>
                  <a:pt x="74" y="0"/>
                </a:lnTo>
                <a:lnTo>
                  <a:pt x="83" y="0"/>
                </a:lnTo>
                <a:lnTo>
                  <a:pt x="91" y="1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5" name="Freeform 201">
            <a:extLst>
              <a:ext uri="{FF2B5EF4-FFF2-40B4-BE49-F238E27FC236}">
                <a16:creationId xmlns:a16="http://schemas.microsoft.com/office/drawing/2014/main" id="{3489D30C-1FDC-F243-8484-D3970E0ABE6E}"/>
              </a:ext>
            </a:extLst>
          </p:cNvPr>
          <p:cNvSpPr>
            <a:spLocks/>
          </p:cNvSpPr>
          <p:nvPr/>
        </p:nvSpPr>
        <p:spPr bwMode="auto">
          <a:xfrm>
            <a:off x="3222716" y="3055698"/>
            <a:ext cx="26987" cy="107950"/>
          </a:xfrm>
          <a:custGeom>
            <a:avLst/>
            <a:gdLst>
              <a:gd name="T0" fmla="*/ 2147483646 w 82"/>
              <a:gd name="T1" fmla="*/ 2147483646 h 339"/>
              <a:gd name="T2" fmla="*/ 2147483646 w 82"/>
              <a:gd name="T3" fmla="*/ 2147483646 h 339"/>
              <a:gd name="T4" fmla="*/ 2147483646 w 82"/>
              <a:gd name="T5" fmla="*/ 2147483646 h 339"/>
              <a:gd name="T6" fmla="*/ 2147483646 w 82"/>
              <a:gd name="T7" fmla="*/ 2147483646 h 339"/>
              <a:gd name="T8" fmla="*/ 0 w 82"/>
              <a:gd name="T9" fmla="*/ 2147483646 h 339"/>
              <a:gd name="T10" fmla="*/ 2147483646 w 82"/>
              <a:gd name="T11" fmla="*/ 2147483646 h 339"/>
              <a:gd name="T12" fmla="*/ 2147483646 w 82"/>
              <a:gd name="T13" fmla="*/ 2147483646 h 339"/>
              <a:gd name="T14" fmla="*/ 2147483646 w 82"/>
              <a:gd name="T15" fmla="*/ 2147483646 h 339"/>
              <a:gd name="T16" fmla="*/ 2147483646 w 82"/>
              <a:gd name="T17" fmla="*/ 2147483646 h 339"/>
              <a:gd name="T18" fmla="*/ 2147483646 w 82"/>
              <a:gd name="T19" fmla="*/ 0 h 339"/>
              <a:gd name="T20" fmla="*/ 2147483646 w 82"/>
              <a:gd name="T21" fmla="*/ 2147483646 h 339"/>
              <a:gd name="T22" fmla="*/ 2147483646 w 82"/>
              <a:gd name="T23" fmla="*/ 2147483646 h 339"/>
              <a:gd name="T24" fmla="*/ 2147483646 w 82"/>
              <a:gd name="T25" fmla="*/ 2147483646 h 3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2" h="339">
                <a:moveTo>
                  <a:pt x="82" y="11"/>
                </a:moveTo>
                <a:lnTo>
                  <a:pt x="29" y="322"/>
                </a:lnTo>
                <a:lnTo>
                  <a:pt x="23" y="335"/>
                </a:lnTo>
                <a:lnTo>
                  <a:pt x="12" y="339"/>
                </a:lnTo>
                <a:lnTo>
                  <a:pt x="0" y="321"/>
                </a:lnTo>
                <a:lnTo>
                  <a:pt x="14" y="236"/>
                </a:lnTo>
                <a:lnTo>
                  <a:pt x="29" y="164"/>
                </a:lnTo>
                <a:lnTo>
                  <a:pt x="46" y="91"/>
                </a:lnTo>
                <a:lnTo>
                  <a:pt x="66" y="6"/>
                </a:lnTo>
                <a:lnTo>
                  <a:pt x="75" y="0"/>
                </a:lnTo>
                <a:lnTo>
                  <a:pt x="82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6" name="Freeform 202">
            <a:extLst>
              <a:ext uri="{FF2B5EF4-FFF2-40B4-BE49-F238E27FC236}">
                <a16:creationId xmlns:a16="http://schemas.microsoft.com/office/drawing/2014/main" id="{AAFA903F-39AC-4F4D-A4B8-73A908557E41}"/>
              </a:ext>
            </a:extLst>
          </p:cNvPr>
          <p:cNvSpPr>
            <a:spLocks/>
          </p:cNvSpPr>
          <p:nvPr/>
        </p:nvSpPr>
        <p:spPr bwMode="auto">
          <a:xfrm>
            <a:off x="3279865" y="2957273"/>
            <a:ext cx="50800" cy="38100"/>
          </a:xfrm>
          <a:custGeom>
            <a:avLst/>
            <a:gdLst>
              <a:gd name="T0" fmla="*/ 0 w 159"/>
              <a:gd name="T1" fmla="*/ 2147483646 h 118"/>
              <a:gd name="T2" fmla="*/ 2147483646 w 159"/>
              <a:gd name="T3" fmla="*/ 2147483646 h 118"/>
              <a:gd name="T4" fmla="*/ 2147483646 w 159"/>
              <a:gd name="T5" fmla="*/ 2147483646 h 118"/>
              <a:gd name="T6" fmla="*/ 2147483646 w 159"/>
              <a:gd name="T7" fmla="*/ 2147483646 h 118"/>
              <a:gd name="T8" fmla="*/ 2147483646 w 159"/>
              <a:gd name="T9" fmla="*/ 0 h 118"/>
              <a:gd name="T10" fmla="*/ 2147483646 w 159"/>
              <a:gd name="T11" fmla="*/ 2147483646 h 118"/>
              <a:gd name="T12" fmla="*/ 2147483646 w 159"/>
              <a:gd name="T13" fmla="*/ 2147483646 h 118"/>
              <a:gd name="T14" fmla="*/ 2147483646 w 159"/>
              <a:gd name="T15" fmla="*/ 2147483646 h 118"/>
              <a:gd name="T16" fmla="*/ 2147483646 w 159"/>
              <a:gd name="T17" fmla="*/ 2147483646 h 118"/>
              <a:gd name="T18" fmla="*/ 2147483646 w 159"/>
              <a:gd name="T19" fmla="*/ 2147483646 h 118"/>
              <a:gd name="T20" fmla="*/ 2147483646 w 159"/>
              <a:gd name="T21" fmla="*/ 2147483646 h 118"/>
              <a:gd name="T22" fmla="*/ 2147483646 w 159"/>
              <a:gd name="T23" fmla="*/ 2147483646 h 118"/>
              <a:gd name="T24" fmla="*/ 2147483646 w 159"/>
              <a:gd name="T25" fmla="*/ 2147483646 h 118"/>
              <a:gd name="T26" fmla="*/ 0 w 159"/>
              <a:gd name="T27" fmla="*/ 2147483646 h 118"/>
              <a:gd name="T28" fmla="*/ 0 w 159"/>
              <a:gd name="T29" fmla="*/ 2147483646 h 118"/>
              <a:gd name="T30" fmla="*/ 0 w 159"/>
              <a:gd name="T31" fmla="*/ 2147483646 h 11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9" h="118">
                <a:moveTo>
                  <a:pt x="0" y="110"/>
                </a:moveTo>
                <a:lnTo>
                  <a:pt x="3" y="80"/>
                </a:lnTo>
                <a:lnTo>
                  <a:pt x="10" y="43"/>
                </a:lnTo>
                <a:lnTo>
                  <a:pt x="79" y="22"/>
                </a:lnTo>
                <a:lnTo>
                  <a:pt x="144" y="0"/>
                </a:lnTo>
                <a:lnTo>
                  <a:pt x="159" y="4"/>
                </a:lnTo>
                <a:lnTo>
                  <a:pt x="155" y="18"/>
                </a:lnTo>
                <a:lnTo>
                  <a:pt x="83" y="38"/>
                </a:lnTo>
                <a:lnTo>
                  <a:pt x="17" y="58"/>
                </a:lnTo>
                <a:lnTo>
                  <a:pt x="20" y="81"/>
                </a:lnTo>
                <a:lnTo>
                  <a:pt x="31" y="96"/>
                </a:lnTo>
                <a:lnTo>
                  <a:pt x="32" y="110"/>
                </a:lnTo>
                <a:lnTo>
                  <a:pt x="22" y="118"/>
                </a:lnTo>
                <a:lnTo>
                  <a:pt x="0" y="1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7" name="Freeform 203">
            <a:extLst>
              <a:ext uri="{FF2B5EF4-FFF2-40B4-BE49-F238E27FC236}">
                <a16:creationId xmlns:a16="http://schemas.microsoft.com/office/drawing/2014/main" id="{33A98E34-1E79-FF4A-8514-D4772937BEF2}"/>
              </a:ext>
            </a:extLst>
          </p:cNvPr>
          <p:cNvSpPr>
            <a:spLocks/>
          </p:cNvSpPr>
          <p:nvPr/>
        </p:nvSpPr>
        <p:spPr bwMode="auto">
          <a:xfrm>
            <a:off x="3327490" y="2957273"/>
            <a:ext cx="17462" cy="36512"/>
          </a:xfrm>
          <a:custGeom>
            <a:avLst/>
            <a:gdLst>
              <a:gd name="T0" fmla="*/ 2147483646 w 54"/>
              <a:gd name="T1" fmla="*/ 2147483646 h 113"/>
              <a:gd name="T2" fmla="*/ 2147483646 w 54"/>
              <a:gd name="T3" fmla="*/ 2147483646 h 113"/>
              <a:gd name="T4" fmla="*/ 2147483646 w 54"/>
              <a:gd name="T5" fmla="*/ 2147483646 h 113"/>
              <a:gd name="T6" fmla="*/ 2147483646 w 54"/>
              <a:gd name="T7" fmla="*/ 2147483646 h 113"/>
              <a:gd name="T8" fmla="*/ 2147483646 w 54"/>
              <a:gd name="T9" fmla="*/ 2147483646 h 113"/>
              <a:gd name="T10" fmla="*/ 2147483646 w 54"/>
              <a:gd name="T11" fmla="*/ 2147483646 h 113"/>
              <a:gd name="T12" fmla="*/ 0 w 54"/>
              <a:gd name="T13" fmla="*/ 2147483646 h 113"/>
              <a:gd name="T14" fmla="*/ 2147483646 w 54"/>
              <a:gd name="T15" fmla="*/ 0 h 113"/>
              <a:gd name="T16" fmla="*/ 2147483646 w 54"/>
              <a:gd name="T17" fmla="*/ 2147483646 h 113"/>
              <a:gd name="T18" fmla="*/ 2147483646 w 54"/>
              <a:gd name="T19" fmla="*/ 2147483646 h 113"/>
              <a:gd name="T20" fmla="*/ 2147483646 w 54"/>
              <a:gd name="T21" fmla="*/ 2147483646 h 11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4" h="113">
                <a:moveTo>
                  <a:pt x="16" y="4"/>
                </a:moveTo>
                <a:lnTo>
                  <a:pt x="36" y="52"/>
                </a:lnTo>
                <a:lnTo>
                  <a:pt x="54" y="102"/>
                </a:lnTo>
                <a:lnTo>
                  <a:pt x="48" y="113"/>
                </a:lnTo>
                <a:lnTo>
                  <a:pt x="37" y="107"/>
                </a:lnTo>
                <a:lnTo>
                  <a:pt x="19" y="57"/>
                </a:lnTo>
                <a:lnTo>
                  <a:pt x="0" y="9"/>
                </a:lnTo>
                <a:lnTo>
                  <a:pt x="4" y="0"/>
                </a:lnTo>
                <a:lnTo>
                  <a:pt x="16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8" name="Freeform 204">
            <a:extLst>
              <a:ext uri="{FF2B5EF4-FFF2-40B4-BE49-F238E27FC236}">
                <a16:creationId xmlns:a16="http://schemas.microsoft.com/office/drawing/2014/main" id="{6F3DAC6B-0BE5-AA44-8966-5FB91BF98710}"/>
              </a:ext>
            </a:extLst>
          </p:cNvPr>
          <p:cNvSpPr>
            <a:spLocks/>
          </p:cNvSpPr>
          <p:nvPr/>
        </p:nvSpPr>
        <p:spPr bwMode="auto">
          <a:xfrm>
            <a:off x="3283040" y="2989023"/>
            <a:ext cx="61912" cy="165100"/>
          </a:xfrm>
          <a:custGeom>
            <a:avLst/>
            <a:gdLst>
              <a:gd name="T0" fmla="*/ 2147483646 w 192"/>
              <a:gd name="T1" fmla="*/ 2147483646 h 518"/>
              <a:gd name="T2" fmla="*/ 2147483646 w 192"/>
              <a:gd name="T3" fmla="*/ 2147483646 h 518"/>
              <a:gd name="T4" fmla="*/ 2147483646 w 192"/>
              <a:gd name="T5" fmla="*/ 2147483646 h 518"/>
              <a:gd name="T6" fmla="*/ 2147483646 w 192"/>
              <a:gd name="T7" fmla="*/ 2147483646 h 518"/>
              <a:gd name="T8" fmla="*/ 2147483646 w 192"/>
              <a:gd name="T9" fmla="*/ 2147483646 h 518"/>
              <a:gd name="T10" fmla="*/ 2147483646 w 192"/>
              <a:gd name="T11" fmla="*/ 2147483646 h 518"/>
              <a:gd name="T12" fmla="*/ 2147483646 w 192"/>
              <a:gd name="T13" fmla="*/ 2147483646 h 518"/>
              <a:gd name="T14" fmla="*/ 2147483646 w 192"/>
              <a:gd name="T15" fmla="*/ 2147483646 h 518"/>
              <a:gd name="T16" fmla="*/ 2147483646 w 192"/>
              <a:gd name="T17" fmla="*/ 2147483646 h 518"/>
              <a:gd name="T18" fmla="*/ 2147483646 w 192"/>
              <a:gd name="T19" fmla="*/ 2147483646 h 518"/>
              <a:gd name="T20" fmla="*/ 0 w 192"/>
              <a:gd name="T21" fmla="*/ 2147483646 h 518"/>
              <a:gd name="T22" fmla="*/ 2147483646 w 192"/>
              <a:gd name="T23" fmla="*/ 2147483646 h 518"/>
              <a:gd name="T24" fmla="*/ 2147483646 w 192"/>
              <a:gd name="T25" fmla="*/ 2147483646 h 518"/>
              <a:gd name="T26" fmla="*/ 2147483646 w 192"/>
              <a:gd name="T27" fmla="*/ 2147483646 h 518"/>
              <a:gd name="T28" fmla="*/ 2147483646 w 192"/>
              <a:gd name="T29" fmla="*/ 2147483646 h 518"/>
              <a:gd name="T30" fmla="*/ 2147483646 w 192"/>
              <a:gd name="T31" fmla="*/ 2147483646 h 518"/>
              <a:gd name="T32" fmla="*/ 2147483646 w 192"/>
              <a:gd name="T33" fmla="*/ 2147483646 h 518"/>
              <a:gd name="T34" fmla="*/ 2147483646 w 192"/>
              <a:gd name="T35" fmla="*/ 2147483646 h 518"/>
              <a:gd name="T36" fmla="*/ 2147483646 w 192"/>
              <a:gd name="T37" fmla="*/ 2147483646 h 518"/>
              <a:gd name="T38" fmla="*/ 2147483646 w 192"/>
              <a:gd name="T39" fmla="*/ 0 h 518"/>
              <a:gd name="T40" fmla="*/ 2147483646 w 192"/>
              <a:gd name="T41" fmla="*/ 2147483646 h 518"/>
              <a:gd name="T42" fmla="*/ 2147483646 w 192"/>
              <a:gd name="T43" fmla="*/ 2147483646 h 518"/>
              <a:gd name="T44" fmla="*/ 2147483646 w 192"/>
              <a:gd name="T45" fmla="*/ 2147483646 h 51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2" h="518">
                <a:moveTo>
                  <a:pt x="192" y="11"/>
                </a:moveTo>
                <a:lnTo>
                  <a:pt x="171" y="71"/>
                </a:lnTo>
                <a:lnTo>
                  <a:pt x="151" y="121"/>
                </a:lnTo>
                <a:lnTo>
                  <a:pt x="131" y="170"/>
                </a:lnTo>
                <a:lnTo>
                  <a:pt x="110" y="228"/>
                </a:lnTo>
                <a:lnTo>
                  <a:pt x="78" y="339"/>
                </a:lnTo>
                <a:lnTo>
                  <a:pt x="66" y="381"/>
                </a:lnTo>
                <a:lnTo>
                  <a:pt x="53" y="423"/>
                </a:lnTo>
                <a:lnTo>
                  <a:pt x="26" y="506"/>
                </a:lnTo>
                <a:lnTo>
                  <a:pt x="10" y="518"/>
                </a:lnTo>
                <a:lnTo>
                  <a:pt x="0" y="514"/>
                </a:lnTo>
                <a:lnTo>
                  <a:pt x="24" y="430"/>
                </a:lnTo>
                <a:lnTo>
                  <a:pt x="48" y="347"/>
                </a:lnTo>
                <a:lnTo>
                  <a:pt x="66" y="285"/>
                </a:lnTo>
                <a:lnTo>
                  <a:pt x="86" y="225"/>
                </a:lnTo>
                <a:lnTo>
                  <a:pt x="109" y="167"/>
                </a:lnTo>
                <a:lnTo>
                  <a:pt x="131" y="117"/>
                </a:lnTo>
                <a:lnTo>
                  <a:pt x="154" y="66"/>
                </a:lnTo>
                <a:lnTo>
                  <a:pt x="176" y="6"/>
                </a:lnTo>
                <a:lnTo>
                  <a:pt x="187" y="0"/>
                </a:lnTo>
                <a:lnTo>
                  <a:pt x="192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09" name="Freeform 205">
            <a:extLst>
              <a:ext uri="{FF2B5EF4-FFF2-40B4-BE49-F238E27FC236}">
                <a16:creationId xmlns:a16="http://schemas.microsoft.com/office/drawing/2014/main" id="{7ED9AB29-B13D-474F-9282-6A48780F8DC5}"/>
              </a:ext>
            </a:extLst>
          </p:cNvPr>
          <p:cNvSpPr>
            <a:spLocks/>
          </p:cNvSpPr>
          <p:nvPr/>
        </p:nvSpPr>
        <p:spPr bwMode="auto">
          <a:xfrm>
            <a:off x="3270341" y="2981085"/>
            <a:ext cx="52387" cy="177800"/>
          </a:xfrm>
          <a:custGeom>
            <a:avLst/>
            <a:gdLst>
              <a:gd name="T0" fmla="*/ 2147483646 w 165"/>
              <a:gd name="T1" fmla="*/ 2147483646 h 559"/>
              <a:gd name="T2" fmla="*/ 2147483646 w 165"/>
              <a:gd name="T3" fmla="*/ 2147483646 h 559"/>
              <a:gd name="T4" fmla="*/ 2147483646 w 165"/>
              <a:gd name="T5" fmla="*/ 2147483646 h 559"/>
              <a:gd name="T6" fmla="*/ 2147483646 w 165"/>
              <a:gd name="T7" fmla="*/ 2147483646 h 559"/>
              <a:gd name="T8" fmla="*/ 2147483646 w 165"/>
              <a:gd name="T9" fmla="*/ 2147483646 h 559"/>
              <a:gd name="T10" fmla="*/ 2147483646 w 165"/>
              <a:gd name="T11" fmla="*/ 2147483646 h 559"/>
              <a:gd name="T12" fmla="*/ 2147483646 w 165"/>
              <a:gd name="T13" fmla="*/ 2147483646 h 559"/>
              <a:gd name="T14" fmla="*/ 2147483646 w 165"/>
              <a:gd name="T15" fmla="*/ 2147483646 h 559"/>
              <a:gd name="T16" fmla="*/ 2147483646 w 165"/>
              <a:gd name="T17" fmla="*/ 2147483646 h 559"/>
              <a:gd name="T18" fmla="*/ 2147483646 w 165"/>
              <a:gd name="T19" fmla="*/ 2147483646 h 559"/>
              <a:gd name="T20" fmla="*/ 0 w 165"/>
              <a:gd name="T21" fmla="*/ 2147483646 h 559"/>
              <a:gd name="T22" fmla="*/ 2147483646 w 165"/>
              <a:gd name="T23" fmla="*/ 2147483646 h 559"/>
              <a:gd name="T24" fmla="*/ 2147483646 w 165"/>
              <a:gd name="T25" fmla="*/ 2147483646 h 559"/>
              <a:gd name="T26" fmla="*/ 2147483646 w 165"/>
              <a:gd name="T27" fmla="*/ 2147483646 h 559"/>
              <a:gd name="T28" fmla="*/ 2147483646 w 165"/>
              <a:gd name="T29" fmla="*/ 2147483646 h 559"/>
              <a:gd name="T30" fmla="*/ 2147483646 w 165"/>
              <a:gd name="T31" fmla="*/ 2147483646 h 559"/>
              <a:gd name="T32" fmla="*/ 2147483646 w 165"/>
              <a:gd name="T33" fmla="*/ 2147483646 h 559"/>
              <a:gd name="T34" fmla="*/ 2147483646 w 165"/>
              <a:gd name="T35" fmla="*/ 2147483646 h 559"/>
              <a:gd name="T36" fmla="*/ 2147483646 w 165"/>
              <a:gd name="T37" fmla="*/ 2147483646 h 559"/>
              <a:gd name="T38" fmla="*/ 2147483646 w 165"/>
              <a:gd name="T39" fmla="*/ 0 h 559"/>
              <a:gd name="T40" fmla="*/ 2147483646 w 165"/>
              <a:gd name="T41" fmla="*/ 2147483646 h 559"/>
              <a:gd name="T42" fmla="*/ 2147483646 w 165"/>
              <a:gd name="T43" fmla="*/ 2147483646 h 559"/>
              <a:gd name="T44" fmla="*/ 2147483646 w 165"/>
              <a:gd name="T45" fmla="*/ 2147483646 h 55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65" h="559">
                <a:moveTo>
                  <a:pt x="165" y="11"/>
                </a:moveTo>
                <a:lnTo>
                  <a:pt x="147" y="71"/>
                </a:lnTo>
                <a:lnTo>
                  <a:pt x="132" y="124"/>
                </a:lnTo>
                <a:lnTo>
                  <a:pt x="101" y="237"/>
                </a:lnTo>
                <a:lnTo>
                  <a:pt x="74" y="335"/>
                </a:lnTo>
                <a:lnTo>
                  <a:pt x="53" y="438"/>
                </a:lnTo>
                <a:lnTo>
                  <a:pt x="46" y="467"/>
                </a:lnTo>
                <a:lnTo>
                  <a:pt x="31" y="510"/>
                </a:lnTo>
                <a:lnTo>
                  <a:pt x="16" y="554"/>
                </a:lnTo>
                <a:lnTo>
                  <a:pt x="6" y="559"/>
                </a:lnTo>
                <a:lnTo>
                  <a:pt x="0" y="549"/>
                </a:lnTo>
                <a:lnTo>
                  <a:pt x="13" y="460"/>
                </a:lnTo>
                <a:lnTo>
                  <a:pt x="19" y="431"/>
                </a:lnTo>
                <a:lnTo>
                  <a:pt x="46" y="327"/>
                </a:lnTo>
                <a:lnTo>
                  <a:pt x="77" y="231"/>
                </a:lnTo>
                <a:lnTo>
                  <a:pt x="94" y="171"/>
                </a:lnTo>
                <a:lnTo>
                  <a:pt x="111" y="118"/>
                </a:lnTo>
                <a:lnTo>
                  <a:pt x="130" y="66"/>
                </a:lnTo>
                <a:lnTo>
                  <a:pt x="149" y="6"/>
                </a:lnTo>
                <a:lnTo>
                  <a:pt x="160" y="0"/>
                </a:lnTo>
                <a:lnTo>
                  <a:pt x="165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0" name="Freeform 206">
            <a:extLst>
              <a:ext uri="{FF2B5EF4-FFF2-40B4-BE49-F238E27FC236}">
                <a16:creationId xmlns:a16="http://schemas.microsoft.com/office/drawing/2014/main" id="{8295A941-9D9B-5640-AC7E-FB477B309C12}"/>
              </a:ext>
            </a:extLst>
          </p:cNvPr>
          <p:cNvSpPr>
            <a:spLocks/>
          </p:cNvSpPr>
          <p:nvPr/>
        </p:nvSpPr>
        <p:spPr bwMode="auto">
          <a:xfrm>
            <a:off x="3254466" y="3114436"/>
            <a:ext cx="20637" cy="11113"/>
          </a:xfrm>
          <a:custGeom>
            <a:avLst/>
            <a:gdLst>
              <a:gd name="T0" fmla="*/ 2147483646 w 62"/>
              <a:gd name="T1" fmla="*/ 2147483646 h 38"/>
              <a:gd name="T2" fmla="*/ 2147483646 w 62"/>
              <a:gd name="T3" fmla="*/ 0 h 38"/>
              <a:gd name="T4" fmla="*/ 2147483646 w 62"/>
              <a:gd name="T5" fmla="*/ 2147483646 h 38"/>
              <a:gd name="T6" fmla="*/ 2147483646 w 62"/>
              <a:gd name="T7" fmla="*/ 2147483646 h 38"/>
              <a:gd name="T8" fmla="*/ 2147483646 w 62"/>
              <a:gd name="T9" fmla="*/ 2147483646 h 38"/>
              <a:gd name="T10" fmla="*/ 2147483646 w 62"/>
              <a:gd name="T11" fmla="*/ 2147483646 h 38"/>
              <a:gd name="T12" fmla="*/ 0 w 62"/>
              <a:gd name="T13" fmla="*/ 2147483646 h 38"/>
              <a:gd name="T14" fmla="*/ 2147483646 w 62"/>
              <a:gd name="T15" fmla="*/ 2147483646 h 38"/>
              <a:gd name="T16" fmla="*/ 2147483646 w 62"/>
              <a:gd name="T17" fmla="*/ 2147483646 h 38"/>
              <a:gd name="T18" fmla="*/ 2147483646 w 62"/>
              <a:gd name="T19" fmla="*/ 2147483646 h 3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2" h="38">
                <a:moveTo>
                  <a:pt x="7" y="13"/>
                </a:moveTo>
                <a:lnTo>
                  <a:pt x="51" y="0"/>
                </a:lnTo>
                <a:lnTo>
                  <a:pt x="62" y="5"/>
                </a:lnTo>
                <a:lnTo>
                  <a:pt x="57" y="16"/>
                </a:lnTo>
                <a:lnTo>
                  <a:pt x="36" y="27"/>
                </a:lnTo>
                <a:lnTo>
                  <a:pt x="17" y="38"/>
                </a:lnTo>
                <a:lnTo>
                  <a:pt x="0" y="30"/>
                </a:lnTo>
                <a:lnTo>
                  <a:pt x="7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1" name="Freeform 207">
            <a:extLst>
              <a:ext uri="{FF2B5EF4-FFF2-40B4-BE49-F238E27FC236}">
                <a16:creationId xmlns:a16="http://schemas.microsoft.com/office/drawing/2014/main" id="{85880CCE-B338-F148-A0DE-ECA6537587D1}"/>
              </a:ext>
            </a:extLst>
          </p:cNvPr>
          <p:cNvSpPr>
            <a:spLocks/>
          </p:cNvSpPr>
          <p:nvPr/>
        </p:nvSpPr>
        <p:spPr bwMode="auto">
          <a:xfrm>
            <a:off x="3263991" y="3071573"/>
            <a:ext cx="20637" cy="12700"/>
          </a:xfrm>
          <a:custGeom>
            <a:avLst/>
            <a:gdLst>
              <a:gd name="T0" fmla="*/ 2147483646 w 68"/>
              <a:gd name="T1" fmla="*/ 2147483646 h 40"/>
              <a:gd name="T2" fmla="*/ 2147483646 w 68"/>
              <a:gd name="T3" fmla="*/ 0 h 40"/>
              <a:gd name="T4" fmla="*/ 2147483646 w 68"/>
              <a:gd name="T5" fmla="*/ 2147483646 h 40"/>
              <a:gd name="T6" fmla="*/ 2147483646 w 68"/>
              <a:gd name="T7" fmla="*/ 2147483646 h 40"/>
              <a:gd name="T8" fmla="*/ 2147483646 w 68"/>
              <a:gd name="T9" fmla="*/ 2147483646 h 40"/>
              <a:gd name="T10" fmla="*/ 0 w 68"/>
              <a:gd name="T11" fmla="*/ 2147483646 h 40"/>
              <a:gd name="T12" fmla="*/ 2147483646 w 68"/>
              <a:gd name="T13" fmla="*/ 2147483646 h 40"/>
              <a:gd name="T14" fmla="*/ 2147483646 w 68"/>
              <a:gd name="T15" fmla="*/ 2147483646 h 40"/>
              <a:gd name="T16" fmla="*/ 2147483646 w 68"/>
              <a:gd name="T17" fmla="*/ 2147483646 h 4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8" h="40">
                <a:moveTo>
                  <a:pt x="3" y="18"/>
                </a:moveTo>
                <a:lnTo>
                  <a:pt x="56" y="0"/>
                </a:lnTo>
                <a:lnTo>
                  <a:pt x="68" y="4"/>
                </a:lnTo>
                <a:lnTo>
                  <a:pt x="63" y="15"/>
                </a:lnTo>
                <a:lnTo>
                  <a:pt x="18" y="40"/>
                </a:lnTo>
                <a:lnTo>
                  <a:pt x="0" y="36"/>
                </a:lnTo>
                <a:lnTo>
                  <a:pt x="3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2" name="Freeform 208">
            <a:extLst>
              <a:ext uri="{FF2B5EF4-FFF2-40B4-BE49-F238E27FC236}">
                <a16:creationId xmlns:a16="http://schemas.microsoft.com/office/drawing/2014/main" id="{EF118321-BD23-E541-AB58-E7AC78224C5D}"/>
              </a:ext>
            </a:extLst>
          </p:cNvPr>
          <p:cNvSpPr>
            <a:spLocks/>
          </p:cNvSpPr>
          <p:nvPr/>
        </p:nvSpPr>
        <p:spPr bwMode="auto">
          <a:xfrm>
            <a:off x="3275102" y="3031885"/>
            <a:ext cx="20638" cy="12700"/>
          </a:xfrm>
          <a:custGeom>
            <a:avLst/>
            <a:gdLst>
              <a:gd name="T0" fmla="*/ 0 w 65"/>
              <a:gd name="T1" fmla="*/ 2147483646 h 42"/>
              <a:gd name="T2" fmla="*/ 2147483646 w 65"/>
              <a:gd name="T3" fmla="*/ 0 h 42"/>
              <a:gd name="T4" fmla="*/ 2147483646 w 65"/>
              <a:gd name="T5" fmla="*/ 2147483646 h 42"/>
              <a:gd name="T6" fmla="*/ 2147483646 w 65"/>
              <a:gd name="T7" fmla="*/ 2147483646 h 42"/>
              <a:gd name="T8" fmla="*/ 2147483646 w 65"/>
              <a:gd name="T9" fmla="*/ 2147483646 h 42"/>
              <a:gd name="T10" fmla="*/ 0 w 65"/>
              <a:gd name="T11" fmla="*/ 2147483646 h 42"/>
              <a:gd name="T12" fmla="*/ 0 w 65"/>
              <a:gd name="T13" fmla="*/ 2147483646 h 42"/>
              <a:gd name="T14" fmla="*/ 0 w 65"/>
              <a:gd name="T15" fmla="*/ 2147483646 h 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5" h="42">
                <a:moveTo>
                  <a:pt x="0" y="20"/>
                </a:moveTo>
                <a:lnTo>
                  <a:pt x="55" y="0"/>
                </a:lnTo>
                <a:lnTo>
                  <a:pt x="65" y="5"/>
                </a:lnTo>
                <a:lnTo>
                  <a:pt x="60" y="16"/>
                </a:lnTo>
                <a:lnTo>
                  <a:pt x="5" y="42"/>
                </a:lnTo>
                <a:lnTo>
                  <a:pt x="0" y="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3" name="Freeform 209">
            <a:extLst>
              <a:ext uri="{FF2B5EF4-FFF2-40B4-BE49-F238E27FC236}">
                <a16:creationId xmlns:a16="http://schemas.microsoft.com/office/drawing/2014/main" id="{AE555243-5B13-CD4D-B140-D8954679C645}"/>
              </a:ext>
            </a:extLst>
          </p:cNvPr>
          <p:cNvSpPr>
            <a:spLocks/>
          </p:cNvSpPr>
          <p:nvPr/>
        </p:nvSpPr>
        <p:spPr bwMode="auto">
          <a:xfrm>
            <a:off x="3278278" y="2996960"/>
            <a:ext cx="22225" cy="14288"/>
          </a:xfrm>
          <a:custGeom>
            <a:avLst/>
            <a:gdLst>
              <a:gd name="T0" fmla="*/ 2147483646 w 70"/>
              <a:gd name="T1" fmla="*/ 2147483646 h 47"/>
              <a:gd name="T2" fmla="*/ 2147483646 w 70"/>
              <a:gd name="T3" fmla="*/ 2147483646 h 47"/>
              <a:gd name="T4" fmla="*/ 2147483646 w 70"/>
              <a:gd name="T5" fmla="*/ 0 h 47"/>
              <a:gd name="T6" fmla="*/ 2147483646 w 70"/>
              <a:gd name="T7" fmla="*/ 2147483646 h 47"/>
              <a:gd name="T8" fmla="*/ 2147483646 w 70"/>
              <a:gd name="T9" fmla="*/ 2147483646 h 47"/>
              <a:gd name="T10" fmla="*/ 2147483646 w 70"/>
              <a:gd name="T11" fmla="*/ 2147483646 h 47"/>
              <a:gd name="T12" fmla="*/ 0 w 70"/>
              <a:gd name="T13" fmla="*/ 2147483646 h 47"/>
              <a:gd name="T14" fmla="*/ 2147483646 w 70"/>
              <a:gd name="T15" fmla="*/ 2147483646 h 47"/>
              <a:gd name="T16" fmla="*/ 2147483646 w 70"/>
              <a:gd name="T17" fmla="*/ 2147483646 h 47"/>
              <a:gd name="T18" fmla="*/ 2147483646 w 70"/>
              <a:gd name="T19" fmla="*/ 2147483646 h 4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0" h="47">
                <a:moveTo>
                  <a:pt x="6" y="24"/>
                </a:moveTo>
                <a:lnTo>
                  <a:pt x="31" y="9"/>
                </a:lnTo>
                <a:lnTo>
                  <a:pt x="59" y="0"/>
                </a:lnTo>
                <a:lnTo>
                  <a:pt x="70" y="4"/>
                </a:lnTo>
                <a:lnTo>
                  <a:pt x="66" y="16"/>
                </a:lnTo>
                <a:lnTo>
                  <a:pt x="13" y="47"/>
                </a:lnTo>
                <a:lnTo>
                  <a:pt x="0" y="46"/>
                </a:lnTo>
                <a:lnTo>
                  <a:pt x="6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4" name="Freeform 210">
            <a:extLst>
              <a:ext uri="{FF2B5EF4-FFF2-40B4-BE49-F238E27FC236}">
                <a16:creationId xmlns:a16="http://schemas.microsoft.com/office/drawing/2014/main" id="{E67CFD36-2096-9341-84A5-FD23F215381F}"/>
              </a:ext>
            </a:extLst>
          </p:cNvPr>
          <p:cNvSpPr>
            <a:spLocks/>
          </p:cNvSpPr>
          <p:nvPr/>
        </p:nvSpPr>
        <p:spPr bwMode="auto">
          <a:xfrm>
            <a:off x="3170328" y="3008074"/>
            <a:ext cx="60325" cy="122237"/>
          </a:xfrm>
          <a:custGeom>
            <a:avLst/>
            <a:gdLst>
              <a:gd name="T0" fmla="*/ 2147483646 w 194"/>
              <a:gd name="T1" fmla="*/ 2147483646 h 388"/>
              <a:gd name="T2" fmla="*/ 2147483646 w 194"/>
              <a:gd name="T3" fmla="*/ 2147483646 h 388"/>
              <a:gd name="T4" fmla="*/ 2147483646 w 194"/>
              <a:gd name="T5" fmla="*/ 2147483646 h 388"/>
              <a:gd name="T6" fmla="*/ 2147483646 w 194"/>
              <a:gd name="T7" fmla="*/ 2147483646 h 388"/>
              <a:gd name="T8" fmla="*/ 2147483646 w 194"/>
              <a:gd name="T9" fmla="*/ 2147483646 h 388"/>
              <a:gd name="T10" fmla="*/ 2147483646 w 194"/>
              <a:gd name="T11" fmla="*/ 2147483646 h 388"/>
              <a:gd name="T12" fmla="*/ 2147483646 w 194"/>
              <a:gd name="T13" fmla="*/ 2147483646 h 388"/>
              <a:gd name="T14" fmla="*/ 0 w 194"/>
              <a:gd name="T15" fmla="*/ 2147483646 h 388"/>
              <a:gd name="T16" fmla="*/ 2147483646 w 194"/>
              <a:gd name="T17" fmla="*/ 2147483646 h 388"/>
              <a:gd name="T18" fmla="*/ 2147483646 w 194"/>
              <a:gd name="T19" fmla="*/ 2147483646 h 388"/>
              <a:gd name="T20" fmla="*/ 2147483646 w 194"/>
              <a:gd name="T21" fmla="*/ 2147483646 h 388"/>
              <a:gd name="T22" fmla="*/ 2147483646 w 194"/>
              <a:gd name="T23" fmla="*/ 2147483646 h 388"/>
              <a:gd name="T24" fmla="*/ 2147483646 w 194"/>
              <a:gd name="T25" fmla="*/ 2147483646 h 388"/>
              <a:gd name="T26" fmla="*/ 2147483646 w 194"/>
              <a:gd name="T27" fmla="*/ 0 h 388"/>
              <a:gd name="T28" fmla="*/ 2147483646 w 194"/>
              <a:gd name="T29" fmla="*/ 2147483646 h 388"/>
              <a:gd name="T30" fmla="*/ 2147483646 w 194"/>
              <a:gd name="T31" fmla="*/ 2147483646 h 388"/>
              <a:gd name="T32" fmla="*/ 2147483646 w 194"/>
              <a:gd name="T33" fmla="*/ 2147483646 h 388"/>
              <a:gd name="T34" fmla="*/ 2147483646 w 194"/>
              <a:gd name="T35" fmla="*/ 2147483646 h 388"/>
              <a:gd name="T36" fmla="*/ 2147483646 w 194"/>
              <a:gd name="T37" fmla="*/ 2147483646 h 388"/>
              <a:gd name="T38" fmla="*/ 2147483646 w 194"/>
              <a:gd name="T39" fmla="*/ 2147483646 h 388"/>
              <a:gd name="T40" fmla="*/ 2147483646 w 194"/>
              <a:gd name="T41" fmla="*/ 2147483646 h 388"/>
              <a:gd name="T42" fmla="*/ 2147483646 w 194"/>
              <a:gd name="T43" fmla="*/ 2147483646 h 388"/>
              <a:gd name="T44" fmla="*/ 2147483646 w 194"/>
              <a:gd name="T45" fmla="*/ 2147483646 h 388"/>
              <a:gd name="T46" fmla="*/ 2147483646 w 194"/>
              <a:gd name="T47" fmla="*/ 2147483646 h 388"/>
              <a:gd name="T48" fmla="*/ 2147483646 w 194"/>
              <a:gd name="T49" fmla="*/ 2147483646 h 388"/>
              <a:gd name="T50" fmla="*/ 2147483646 w 194"/>
              <a:gd name="T51" fmla="*/ 2147483646 h 388"/>
              <a:gd name="T52" fmla="*/ 2147483646 w 194"/>
              <a:gd name="T53" fmla="*/ 2147483646 h 388"/>
              <a:gd name="T54" fmla="*/ 2147483646 w 194"/>
              <a:gd name="T55" fmla="*/ 2147483646 h 388"/>
              <a:gd name="T56" fmla="*/ 2147483646 w 194"/>
              <a:gd name="T57" fmla="*/ 2147483646 h 388"/>
              <a:gd name="T58" fmla="*/ 2147483646 w 194"/>
              <a:gd name="T59" fmla="*/ 2147483646 h 388"/>
              <a:gd name="T60" fmla="*/ 2147483646 w 194"/>
              <a:gd name="T61" fmla="*/ 2147483646 h 388"/>
              <a:gd name="T62" fmla="*/ 2147483646 w 194"/>
              <a:gd name="T63" fmla="*/ 2147483646 h 388"/>
              <a:gd name="T64" fmla="*/ 2147483646 w 194"/>
              <a:gd name="T65" fmla="*/ 2147483646 h 388"/>
              <a:gd name="T66" fmla="*/ 2147483646 w 194"/>
              <a:gd name="T67" fmla="*/ 2147483646 h 388"/>
              <a:gd name="T68" fmla="*/ 2147483646 w 194"/>
              <a:gd name="T69" fmla="*/ 2147483646 h 388"/>
              <a:gd name="T70" fmla="*/ 2147483646 w 194"/>
              <a:gd name="T71" fmla="*/ 2147483646 h 388"/>
              <a:gd name="T72" fmla="*/ 2147483646 w 194"/>
              <a:gd name="T73" fmla="*/ 2147483646 h 388"/>
              <a:gd name="T74" fmla="*/ 2147483646 w 194"/>
              <a:gd name="T75" fmla="*/ 2147483646 h 388"/>
              <a:gd name="T76" fmla="*/ 2147483646 w 194"/>
              <a:gd name="T77" fmla="*/ 2147483646 h 388"/>
              <a:gd name="T78" fmla="*/ 2147483646 w 194"/>
              <a:gd name="T79" fmla="*/ 2147483646 h 388"/>
              <a:gd name="T80" fmla="*/ 2147483646 w 194"/>
              <a:gd name="T81" fmla="*/ 2147483646 h 388"/>
              <a:gd name="T82" fmla="*/ 2147483646 w 194"/>
              <a:gd name="T83" fmla="*/ 2147483646 h 388"/>
              <a:gd name="T84" fmla="*/ 2147483646 w 194"/>
              <a:gd name="T85" fmla="*/ 2147483646 h 388"/>
              <a:gd name="T86" fmla="*/ 2147483646 w 194"/>
              <a:gd name="T87" fmla="*/ 2147483646 h 388"/>
              <a:gd name="T88" fmla="*/ 2147483646 w 194"/>
              <a:gd name="T89" fmla="*/ 2147483646 h 388"/>
              <a:gd name="T90" fmla="*/ 2147483646 w 194"/>
              <a:gd name="T91" fmla="*/ 2147483646 h 388"/>
              <a:gd name="T92" fmla="*/ 2147483646 w 194"/>
              <a:gd name="T93" fmla="*/ 2147483646 h 38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94" h="388">
                <a:moveTo>
                  <a:pt x="62" y="380"/>
                </a:moveTo>
                <a:lnTo>
                  <a:pt x="67" y="347"/>
                </a:lnTo>
                <a:lnTo>
                  <a:pt x="76" y="317"/>
                </a:lnTo>
                <a:lnTo>
                  <a:pt x="75" y="259"/>
                </a:lnTo>
                <a:lnTo>
                  <a:pt x="54" y="225"/>
                </a:lnTo>
                <a:lnTo>
                  <a:pt x="31" y="200"/>
                </a:lnTo>
                <a:lnTo>
                  <a:pt x="12" y="170"/>
                </a:lnTo>
                <a:lnTo>
                  <a:pt x="0" y="123"/>
                </a:lnTo>
                <a:lnTo>
                  <a:pt x="2" y="89"/>
                </a:lnTo>
                <a:lnTo>
                  <a:pt x="13" y="58"/>
                </a:lnTo>
                <a:lnTo>
                  <a:pt x="32" y="31"/>
                </a:lnTo>
                <a:lnTo>
                  <a:pt x="60" y="10"/>
                </a:lnTo>
                <a:lnTo>
                  <a:pt x="79" y="1"/>
                </a:lnTo>
                <a:lnTo>
                  <a:pt x="101" y="0"/>
                </a:lnTo>
                <a:lnTo>
                  <a:pt x="139" y="16"/>
                </a:lnTo>
                <a:lnTo>
                  <a:pt x="180" y="62"/>
                </a:lnTo>
                <a:lnTo>
                  <a:pt x="194" y="121"/>
                </a:lnTo>
                <a:lnTo>
                  <a:pt x="190" y="147"/>
                </a:lnTo>
                <a:lnTo>
                  <a:pt x="181" y="167"/>
                </a:lnTo>
                <a:lnTo>
                  <a:pt x="168" y="186"/>
                </a:lnTo>
                <a:lnTo>
                  <a:pt x="153" y="210"/>
                </a:lnTo>
                <a:lnTo>
                  <a:pt x="150" y="227"/>
                </a:lnTo>
                <a:lnTo>
                  <a:pt x="140" y="277"/>
                </a:lnTo>
                <a:lnTo>
                  <a:pt x="132" y="287"/>
                </a:lnTo>
                <a:lnTo>
                  <a:pt x="123" y="277"/>
                </a:lnTo>
                <a:lnTo>
                  <a:pt x="118" y="209"/>
                </a:lnTo>
                <a:lnTo>
                  <a:pt x="140" y="178"/>
                </a:lnTo>
                <a:lnTo>
                  <a:pt x="163" y="120"/>
                </a:lnTo>
                <a:lnTo>
                  <a:pt x="162" y="78"/>
                </a:lnTo>
                <a:lnTo>
                  <a:pt x="145" y="49"/>
                </a:lnTo>
                <a:lnTo>
                  <a:pt x="128" y="31"/>
                </a:lnTo>
                <a:lnTo>
                  <a:pt x="114" y="22"/>
                </a:lnTo>
                <a:lnTo>
                  <a:pt x="99" y="18"/>
                </a:lnTo>
                <a:lnTo>
                  <a:pt x="68" y="24"/>
                </a:lnTo>
                <a:lnTo>
                  <a:pt x="28" y="64"/>
                </a:lnTo>
                <a:lnTo>
                  <a:pt x="20" y="122"/>
                </a:lnTo>
                <a:lnTo>
                  <a:pt x="36" y="167"/>
                </a:lnTo>
                <a:lnTo>
                  <a:pt x="48" y="189"/>
                </a:lnTo>
                <a:lnTo>
                  <a:pt x="69" y="218"/>
                </a:lnTo>
                <a:lnTo>
                  <a:pt x="89" y="251"/>
                </a:lnTo>
                <a:lnTo>
                  <a:pt x="98" y="282"/>
                </a:lnTo>
                <a:lnTo>
                  <a:pt x="92" y="312"/>
                </a:lnTo>
                <a:lnTo>
                  <a:pt x="79" y="379"/>
                </a:lnTo>
                <a:lnTo>
                  <a:pt x="72" y="388"/>
                </a:lnTo>
                <a:lnTo>
                  <a:pt x="62" y="3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5" name="Freeform 211">
            <a:extLst>
              <a:ext uri="{FF2B5EF4-FFF2-40B4-BE49-F238E27FC236}">
                <a16:creationId xmlns:a16="http://schemas.microsoft.com/office/drawing/2014/main" id="{B1E42BD2-A28B-764D-ABC7-43660EF1DAE0}"/>
              </a:ext>
            </a:extLst>
          </p:cNvPr>
          <p:cNvSpPr>
            <a:spLocks/>
          </p:cNvSpPr>
          <p:nvPr/>
        </p:nvSpPr>
        <p:spPr bwMode="auto">
          <a:xfrm>
            <a:off x="3184615" y="3020774"/>
            <a:ext cx="31750" cy="46037"/>
          </a:xfrm>
          <a:custGeom>
            <a:avLst/>
            <a:gdLst>
              <a:gd name="T0" fmla="*/ 2147483646 w 100"/>
              <a:gd name="T1" fmla="*/ 2147483646 h 141"/>
              <a:gd name="T2" fmla="*/ 2147483646 w 100"/>
              <a:gd name="T3" fmla="*/ 2147483646 h 141"/>
              <a:gd name="T4" fmla="*/ 2147483646 w 100"/>
              <a:gd name="T5" fmla="*/ 2147483646 h 141"/>
              <a:gd name="T6" fmla="*/ 2147483646 w 100"/>
              <a:gd name="T7" fmla="*/ 2147483646 h 141"/>
              <a:gd name="T8" fmla="*/ 2147483646 w 100"/>
              <a:gd name="T9" fmla="*/ 2147483646 h 141"/>
              <a:gd name="T10" fmla="*/ 2147483646 w 100"/>
              <a:gd name="T11" fmla="*/ 2147483646 h 141"/>
              <a:gd name="T12" fmla="*/ 2147483646 w 100"/>
              <a:gd name="T13" fmla="*/ 2147483646 h 141"/>
              <a:gd name="T14" fmla="*/ 2147483646 w 100"/>
              <a:gd name="T15" fmla="*/ 2147483646 h 141"/>
              <a:gd name="T16" fmla="*/ 2147483646 w 100"/>
              <a:gd name="T17" fmla="*/ 2147483646 h 141"/>
              <a:gd name="T18" fmla="*/ 2147483646 w 100"/>
              <a:gd name="T19" fmla="*/ 2147483646 h 141"/>
              <a:gd name="T20" fmla="*/ 2147483646 w 100"/>
              <a:gd name="T21" fmla="*/ 2147483646 h 141"/>
              <a:gd name="T22" fmla="*/ 0 w 100"/>
              <a:gd name="T23" fmla="*/ 2147483646 h 141"/>
              <a:gd name="T24" fmla="*/ 2147483646 w 100"/>
              <a:gd name="T25" fmla="*/ 2147483646 h 141"/>
              <a:gd name="T26" fmla="*/ 2147483646 w 100"/>
              <a:gd name="T27" fmla="*/ 2147483646 h 141"/>
              <a:gd name="T28" fmla="*/ 2147483646 w 100"/>
              <a:gd name="T29" fmla="*/ 2147483646 h 141"/>
              <a:gd name="T30" fmla="*/ 2147483646 w 100"/>
              <a:gd name="T31" fmla="*/ 0 h 141"/>
              <a:gd name="T32" fmla="*/ 2147483646 w 100"/>
              <a:gd name="T33" fmla="*/ 2147483646 h 141"/>
              <a:gd name="T34" fmla="*/ 2147483646 w 100"/>
              <a:gd name="T35" fmla="*/ 2147483646 h 141"/>
              <a:gd name="T36" fmla="*/ 2147483646 w 100"/>
              <a:gd name="T37" fmla="*/ 2147483646 h 141"/>
              <a:gd name="T38" fmla="*/ 2147483646 w 100"/>
              <a:gd name="T39" fmla="*/ 2147483646 h 141"/>
              <a:gd name="T40" fmla="*/ 2147483646 w 100"/>
              <a:gd name="T41" fmla="*/ 2147483646 h 141"/>
              <a:gd name="T42" fmla="*/ 2147483646 w 100"/>
              <a:gd name="T43" fmla="*/ 2147483646 h 14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0" h="141">
                <a:moveTo>
                  <a:pt x="84" y="43"/>
                </a:moveTo>
                <a:lnTo>
                  <a:pt x="68" y="21"/>
                </a:lnTo>
                <a:lnTo>
                  <a:pt x="46" y="17"/>
                </a:lnTo>
                <a:lnTo>
                  <a:pt x="30" y="30"/>
                </a:lnTo>
                <a:lnTo>
                  <a:pt x="27" y="48"/>
                </a:lnTo>
                <a:lnTo>
                  <a:pt x="34" y="95"/>
                </a:lnTo>
                <a:lnTo>
                  <a:pt x="47" y="115"/>
                </a:lnTo>
                <a:lnTo>
                  <a:pt x="67" y="124"/>
                </a:lnTo>
                <a:lnTo>
                  <a:pt x="74" y="134"/>
                </a:lnTo>
                <a:lnTo>
                  <a:pt x="64" y="141"/>
                </a:lnTo>
                <a:lnTo>
                  <a:pt x="26" y="131"/>
                </a:lnTo>
                <a:lnTo>
                  <a:pt x="0" y="106"/>
                </a:lnTo>
                <a:lnTo>
                  <a:pt x="1" y="42"/>
                </a:lnTo>
                <a:lnTo>
                  <a:pt x="15" y="16"/>
                </a:lnTo>
                <a:lnTo>
                  <a:pt x="26" y="6"/>
                </a:lnTo>
                <a:lnTo>
                  <a:pt x="41" y="0"/>
                </a:lnTo>
                <a:lnTo>
                  <a:pt x="75" y="4"/>
                </a:lnTo>
                <a:lnTo>
                  <a:pt x="100" y="34"/>
                </a:lnTo>
                <a:lnTo>
                  <a:pt x="95" y="46"/>
                </a:lnTo>
                <a:lnTo>
                  <a:pt x="84" y="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6" name="Freeform 212">
            <a:extLst>
              <a:ext uri="{FF2B5EF4-FFF2-40B4-BE49-F238E27FC236}">
                <a16:creationId xmlns:a16="http://schemas.microsoft.com/office/drawing/2014/main" id="{CF5D6535-7357-314B-AF30-9FCFF8771ABE}"/>
              </a:ext>
            </a:extLst>
          </p:cNvPr>
          <p:cNvSpPr>
            <a:spLocks/>
          </p:cNvSpPr>
          <p:nvPr/>
        </p:nvSpPr>
        <p:spPr bwMode="auto">
          <a:xfrm>
            <a:off x="3208427" y="3085860"/>
            <a:ext cx="20638" cy="77788"/>
          </a:xfrm>
          <a:custGeom>
            <a:avLst/>
            <a:gdLst>
              <a:gd name="T0" fmla="*/ 2147483646 w 62"/>
              <a:gd name="T1" fmla="*/ 2147483646 h 245"/>
              <a:gd name="T2" fmla="*/ 2147483646 w 62"/>
              <a:gd name="T3" fmla="*/ 2147483646 h 245"/>
              <a:gd name="T4" fmla="*/ 2147483646 w 62"/>
              <a:gd name="T5" fmla="*/ 2147483646 h 245"/>
              <a:gd name="T6" fmla="*/ 2147483646 w 62"/>
              <a:gd name="T7" fmla="*/ 2147483646 h 245"/>
              <a:gd name="T8" fmla="*/ 2147483646 w 62"/>
              <a:gd name="T9" fmla="*/ 2147483646 h 245"/>
              <a:gd name="T10" fmla="*/ 2147483646 w 62"/>
              <a:gd name="T11" fmla="*/ 2147483646 h 245"/>
              <a:gd name="T12" fmla="*/ 2147483646 w 62"/>
              <a:gd name="T13" fmla="*/ 2147483646 h 245"/>
              <a:gd name="T14" fmla="*/ 2147483646 w 62"/>
              <a:gd name="T15" fmla="*/ 2147483646 h 245"/>
              <a:gd name="T16" fmla="*/ 2147483646 w 62"/>
              <a:gd name="T17" fmla="*/ 2147483646 h 245"/>
              <a:gd name="T18" fmla="*/ 2147483646 w 62"/>
              <a:gd name="T19" fmla="*/ 2147483646 h 245"/>
              <a:gd name="T20" fmla="*/ 0 w 62"/>
              <a:gd name="T21" fmla="*/ 2147483646 h 245"/>
              <a:gd name="T22" fmla="*/ 2147483646 w 62"/>
              <a:gd name="T23" fmla="*/ 2147483646 h 245"/>
              <a:gd name="T24" fmla="*/ 2147483646 w 62"/>
              <a:gd name="T25" fmla="*/ 0 h 245"/>
              <a:gd name="T26" fmla="*/ 2147483646 w 62"/>
              <a:gd name="T27" fmla="*/ 2147483646 h 245"/>
              <a:gd name="T28" fmla="*/ 2147483646 w 62"/>
              <a:gd name="T29" fmla="*/ 2147483646 h 245"/>
              <a:gd name="T30" fmla="*/ 2147483646 w 62"/>
              <a:gd name="T31" fmla="*/ 2147483646 h 24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2" h="245">
                <a:moveTo>
                  <a:pt x="17" y="10"/>
                </a:moveTo>
                <a:lnTo>
                  <a:pt x="22" y="53"/>
                </a:lnTo>
                <a:lnTo>
                  <a:pt x="39" y="93"/>
                </a:lnTo>
                <a:lnTo>
                  <a:pt x="59" y="171"/>
                </a:lnTo>
                <a:lnTo>
                  <a:pt x="62" y="231"/>
                </a:lnTo>
                <a:lnTo>
                  <a:pt x="51" y="245"/>
                </a:lnTo>
                <a:lnTo>
                  <a:pt x="40" y="243"/>
                </a:lnTo>
                <a:lnTo>
                  <a:pt x="37" y="172"/>
                </a:lnTo>
                <a:lnTo>
                  <a:pt x="29" y="137"/>
                </a:lnTo>
                <a:lnTo>
                  <a:pt x="15" y="104"/>
                </a:lnTo>
                <a:lnTo>
                  <a:pt x="0" y="58"/>
                </a:lnTo>
                <a:lnTo>
                  <a:pt x="1" y="8"/>
                </a:lnTo>
                <a:lnTo>
                  <a:pt x="11" y="0"/>
                </a:lnTo>
                <a:lnTo>
                  <a:pt x="17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7" name="Freeform 213">
            <a:extLst>
              <a:ext uri="{FF2B5EF4-FFF2-40B4-BE49-F238E27FC236}">
                <a16:creationId xmlns:a16="http://schemas.microsoft.com/office/drawing/2014/main" id="{861CE2BA-AFA8-1549-850F-DB313E81E20E}"/>
              </a:ext>
            </a:extLst>
          </p:cNvPr>
          <p:cNvSpPr>
            <a:spLocks/>
          </p:cNvSpPr>
          <p:nvPr/>
        </p:nvSpPr>
        <p:spPr bwMode="auto">
          <a:xfrm>
            <a:off x="3146516" y="3152536"/>
            <a:ext cx="28575" cy="41275"/>
          </a:xfrm>
          <a:custGeom>
            <a:avLst/>
            <a:gdLst>
              <a:gd name="T0" fmla="*/ 2147483646 w 86"/>
              <a:gd name="T1" fmla="*/ 2147483646 h 130"/>
              <a:gd name="T2" fmla="*/ 2147483646 w 86"/>
              <a:gd name="T3" fmla="*/ 2147483646 h 130"/>
              <a:gd name="T4" fmla="*/ 2147483646 w 86"/>
              <a:gd name="T5" fmla="*/ 2147483646 h 130"/>
              <a:gd name="T6" fmla="*/ 2147483646 w 86"/>
              <a:gd name="T7" fmla="*/ 2147483646 h 130"/>
              <a:gd name="T8" fmla="*/ 2147483646 w 86"/>
              <a:gd name="T9" fmla="*/ 2147483646 h 130"/>
              <a:gd name="T10" fmla="*/ 2147483646 w 86"/>
              <a:gd name="T11" fmla="*/ 2147483646 h 130"/>
              <a:gd name="T12" fmla="*/ 2147483646 w 86"/>
              <a:gd name="T13" fmla="*/ 2147483646 h 130"/>
              <a:gd name="T14" fmla="*/ 2147483646 w 86"/>
              <a:gd name="T15" fmla="*/ 2147483646 h 130"/>
              <a:gd name="T16" fmla="*/ 2147483646 w 86"/>
              <a:gd name="T17" fmla="*/ 2147483646 h 130"/>
              <a:gd name="T18" fmla="*/ 0 w 86"/>
              <a:gd name="T19" fmla="*/ 2147483646 h 130"/>
              <a:gd name="T20" fmla="*/ 2147483646 w 86"/>
              <a:gd name="T21" fmla="*/ 2147483646 h 130"/>
              <a:gd name="T22" fmla="*/ 2147483646 w 86"/>
              <a:gd name="T23" fmla="*/ 0 h 130"/>
              <a:gd name="T24" fmla="*/ 2147483646 w 86"/>
              <a:gd name="T25" fmla="*/ 2147483646 h 130"/>
              <a:gd name="T26" fmla="*/ 2147483646 w 86"/>
              <a:gd name="T27" fmla="*/ 2147483646 h 130"/>
              <a:gd name="T28" fmla="*/ 2147483646 w 86"/>
              <a:gd name="T29" fmla="*/ 2147483646 h 13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86" h="130">
                <a:moveTo>
                  <a:pt x="39" y="18"/>
                </a:moveTo>
                <a:lnTo>
                  <a:pt x="18" y="42"/>
                </a:lnTo>
                <a:lnTo>
                  <a:pt x="20" y="59"/>
                </a:lnTo>
                <a:lnTo>
                  <a:pt x="38" y="80"/>
                </a:lnTo>
                <a:lnTo>
                  <a:pt x="64" y="95"/>
                </a:lnTo>
                <a:lnTo>
                  <a:pt x="78" y="102"/>
                </a:lnTo>
                <a:lnTo>
                  <a:pt x="86" y="130"/>
                </a:lnTo>
                <a:lnTo>
                  <a:pt x="48" y="113"/>
                </a:lnTo>
                <a:lnTo>
                  <a:pt x="19" y="96"/>
                </a:lnTo>
                <a:lnTo>
                  <a:pt x="0" y="64"/>
                </a:lnTo>
                <a:lnTo>
                  <a:pt x="2" y="29"/>
                </a:lnTo>
                <a:lnTo>
                  <a:pt x="36" y="0"/>
                </a:lnTo>
                <a:lnTo>
                  <a:pt x="39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8" name="Freeform 214">
            <a:extLst>
              <a:ext uri="{FF2B5EF4-FFF2-40B4-BE49-F238E27FC236}">
                <a16:creationId xmlns:a16="http://schemas.microsoft.com/office/drawing/2014/main" id="{AFAA1400-23A3-0F4C-90AF-C5462252A3A5}"/>
              </a:ext>
            </a:extLst>
          </p:cNvPr>
          <p:cNvSpPr>
            <a:spLocks/>
          </p:cNvSpPr>
          <p:nvPr/>
        </p:nvSpPr>
        <p:spPr bwMode="auto">
          <a:xfrm>
            <a:off x="3265577" y="3023948"/>
            <a:ext cx="19050" cy="38100"/>
          </a:xfrm>
          <a:custGeom>
            <a:avLst/>
            <a:gdLst>
              <a:gd name="T0" fmla="*/ 2147483646 w 59"/>
              <a:gd name="T1" fmla="*/ 0 h 120"/>
              <a:gd name="T2" fmla="*/ 2147483646 w 59"/>
              <a:gd name="T3" fmla="*/ 2147483646 h 120"/>
              <a:gd name="T4" fmla="*/ 2147483646 w 59"/>
              <a:gd name="T5" fmla="*/ 2147483646 h 120"/>
              <a:gd name="T6" fmla="*/ 2147483646 w 59"/>
              <a:gd name="T7" fmla="*/ 2147483646 h 120"/>
              <a:gd name="T8" fmla="*/ 2147483646 w 59"/>
              <a:gd name="T9" fmla="*/ 2147483646 h 120"/>
              <a:gd name="T10" fmla="*/ 2147483646 w 59"/>
              <a:gd name="T11" fmla="*/ 2147483646 h 120"/>
              <a:gd name="T12" fmla="*/ 2147483646 w 59"/>
              <a:gd name="T13" fmla="*/ 2147483646 h 120"/>
              <a:gd name="T14" fmla="*/ 0 w 59"/>
              <a:gd name="T15" fmla="*/ 2147483646 h 120"/>
              <a:gd name="T16" fmla="*/ 2147483646 w 59"/>
              <a:gd name="T17" fmla="*/ 2147483646 h 120"/>
              <a:gd name="T18" fmla="*/ 2147483646 w 59"/>
              <a:gd name="T19" fmla="*/ 2147483646 h 120"/>
              <a:gd name="T20" fmla="*/ 2147483646 w 59"/>
              <a:gd name="T21" fmla="*/ 2147483646 h 120"/>
              <a:gd name="T22" fmla="*/ 2147483646 w 59"/>
              <a:gd name="T23" fmla="*/ 2147483646 h 120"/>
              <a:gd name="T24" fmla="*/ 2147483646 w 59"/>
              <a:gd name="T25" fmla="*/ 0 h 120"/>
              <a:gd name="T26" fmla="*/ 2147483646 w 59"/>
              <a:gd name="T27" fmla="*/ 0 h 120"/>
              <a:gd name="T28" fmla="*/ 2147483646 w 59"/>
              <a:gd name="T29" fmla="*/ 0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9" h="120">
                <a:moveTo>
                  <a:pt x="39" y="0"/>
                </a:moveTo>
                <a:lnTo>
                  <a:pt x="59" y="22"/>
                </a:lnTo>
                <a:lnTo>
                  <a:pt x="59" y="33"/>
                </a:lnTo>
                <a:lnTo>
                  <a:pt x="43" y="52"/>
                </a:lnTo>
                <a:lnTo>
                  <a:pt x="50" y="79"/>
                </a:lnTo>
                <a:lnTo>
                  <a:pt x="45" y="98"/>
                </a:lnTo>
                <a:lnTo>
                  <a:pt x="11" y="120"/>
                </a:lnTo>
                <a:lnTo>
                  <a:pt x="0" y="99"/>
                </a:lnTo>
                <a:lnTo>
                  <a:pt x="36" y="80"/>
                </a:lnTo>
                <a:lnTo>
                  <a:pt x="30" y="52"/>
                </a:lnTo>
                <a:lnTo>
                  <a:pt x="42" y="28"/>
                </a:lnTo>
                <a:lnTo>
                  <a:pt x="29" y="3"/>
                </a:lnTo>
                <a:lnTo>
                  <a:pt x="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19" name="Freeform 215">
            <a:extLst>
              <a:ext uri="{FF2B5EF4-FFF2-40B4-BE49-F238E27FC236}">
                <a16:creationId xmlns:a16="http://schemas.microsoft.com/office/drawing/2014/main" id="{C13DEB25-2695-9E45-85D4-7A957BD6362F}"/>
              </a:ext>
            </a:extLst>
          </p:cNvPr>
          <p:cNvSpPr>
            <a:spLocks/>
          </p:cNvSpPr>
          <p:nvPr/>
        </p:nvSpPr>
        <p:spPr bwMode="auto">
          <a:xfrm>
            <a:off x="3349716" y="3144598"/>
            <a:ext cx="439737" cy="36512"/>
          </a:xfrm>
          <a:custGeom>
            <a:avLst/>
            <a:gdLst>
              <a:gd name="T0" fmla="*/ 2147483646 w 1383"/>
              <a:gd name="T1" fmla="*/ 2147483646 h 112"/>
              <a:gd name="T2" fmla="*/ 2147483646 w 1383"/>
              <a:gd name="T3" fmla="*/ 2147483646 h 112"/>
              <a:gd name="T4" fmla="*/ 2147483646 w 1383"/>
              <a:gd name="T5" fmla="*/ 2147483646 h 112"/>
              <a:gd name="T6" fmla="*/ 2147483646 w 1383"/>
              <a:gd name="T7" fmla="*/ 2147483646 h 112"/>
              <a:gd name="T8" fmla="*/ 2147483646 w 1383"/>
              <a:gd name="T9" fmla="*/ 2147483646 h 112"/>
              <a:gd name="T10" fmla="*/ 2147483646 w 1383"/>
              <a:gd name="T11" fmla="*/ 2147483646 h 112"/>
              <a:gd name="T12" fmla="*/ 2147483646 w 1383"/>
              <a:gd name="T13" fmla="*/ 2147483646 h 112"/>
              <a:gd name="T14" fmla="*/ 2147483646 w 1383"/>
              <a:gd name="T15" fmla="*/ 0 h 112"/>
              <a:gd name="T16" fmla="*/ 2147483646 w 1383"/>
              <a:gd name="T17" fmla="*/ 2147483646 h 112"/>
              <a:gd name="T18" fmla="*/ 2147483646 w 1383"/>
              <a:gd name="T19" fmla="*/ 2147483646 h 112"/>
              <a:gd name="T20" fmla="*/ 2147483646 w 1383"/>
              <a:gd name="T21" fmla="*/ 2147483646 h 112"/>
              <a:gd name="T22" fmla="*/ 2147483646 w 1383"/>
              <a:gd name="T23" fmla="*/ 2147483646 h 112"/>
              <a:gd name="T24" fmla="*/ 2147483646 w 1383"/>
              <a:gd name="T25" fmla="*/ 2147483646 h 112"/>
              <a:gd name="T26" fmla="*/ 2147483646 w 1383"/>
              <a:gd name="T27" fmla="*/ 2147483646 h 112"/>
              <a:gd name="T28" fmla="*/ 2147483646 w 1383"/>
              <a:gd name="T29" fmla="*/ 2147483646 h 112"/>
              <a:gd name="T30" fmla="*/ 2147483646 w 1383"/>
              <a:gd name="T31" fmla="*/ 2147483646 h 112"/>
              <a:gd name="T32" fmla="*/ 2147483646 w 1383"/>
              <a:gd name="T33" fmla="*/ 2147483646 h 112"/>
              <a:gd name="T34" fmla="*/ 2147483646 w 1383"/>
              <a:gd name="T35" fmla="*/ 2147483646 h 112"/>
              <a:gd name="T36" fmla="*/ 2147483646 w 1383"/>
              <a:gd name="T37" fmla="*/ 2147483646 h 112"/>
              <a:gd name="T38" fmla="*/ 2147483646 w 1383"/>
              <a:gd name="T39" fmla="*/ 2147483646 h 112"/>
              <a:gd name="T40" fmla="*/ 2147483646 w 1383"/>
              <a:gd name="T41" fmla="*/ 2147483646 h 112"/>
              <a:gd name="T42" fmla="*/ 2147483646 w 1383"/>
              <a:gd name="T43" fmla="*/ 2147483646 h 112"/>
              <a:gd name="T44" fmla="*/ 2147483646 w 1383"/>
              <a:gd name="T45" fmla="*/ 2147483646 h 112"/>
              <a:gd name="T46" fmla="*/ 2147483646 w 1383"/>
              <a:gd name="T47" fmla="*/ 2147483646 h 112"/>
              <a:gd name="T48" fmla="*/ 0 w 1383"/>
              <a:gd name="T49" fmla="*/ 2147483646 h 112"/>
              <a:gd name="T50" fmla="*/ 2147483646 w 1383"/>
              <a:gd name="T51" fmla="*/ 2147483646 h 112"/>
              <a:gd name="T52" fmla="*/ 2147483646 w 1383"/>
              <a:gd name="T53" fmla="*/ 2147483646 h 112"/>
              <a:gd name="T54" fmla="*/ 2147483646 w 1383"/>
              <a:gd name="T55" fmla="*/ 2147483646 h 11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383" h="112">
                <a:moveTo>
                  <a:pt x="9" y="95"/>
                </a:moveTo>
                <a:lnTo>
                  <a:pt x="128" y="82"/>
                </a:lnTo>
                <a:lnTo>
                  <a:pt x="246" y="70"/>
                </a:lnTo>
                <a:lnTo>
                  <a:pt x="402" y="53"/>
                </a:lnTo>
                <a:lnTo>
                  <a:pt x="474" y="39"/>
                </a:lnTo>
                <a:lnTo>
                  <a:pt x="557" y="22"/>
                </a:lnTo>
                <a:lnTo>
                  <a:pt x="697" y="11"/>
                </a:lnTo>
                <a:lnTo>
                  <a:pt x="955" y="0"/>
                </a:lnTo>
                <a:lnTo>
                  <a:pt x="1214" y="4"/>
                </a:lnTo>
                <a:lnTo>
                  <a:pt x="1267" y="4"/>
                </a:lnTo>
                <a:lnTo>
                  <a:pt x="1365" y="10"/>
                </a:lnTo>
                <a:lnTo>
                  <a:pt x="1379" y="17"/>
                </a:lnTo>
                <a:lnTo>
                  <a:pt x="1383" y="32"/>
                </a:lnTo>
                <a:lnTo>
                  <a:pt x="1376" y="45"/>
                </a:lnTo>
                <a:lnTo>
                  <a:pt x="1360" y="50"/>
                </a:lnTo>
                <a:lnTo>
                  <a:pt x="1267" y="43"/>
                </a:lnTo>
                <a:lnTo>
                  <a:pt x="1214" y="43"/>
                </a:lnTo>
                <a:lnTo>
                  <a:pt x="957" y="39"/>
                </a:lnTo>
                <a:lnTo>
                  <a:pt x="699" y="50"/>
                </a:lnTo>
                <a:lnTo>
                  <a:pt x="564" y="59"/>
                </a:lnTo>
                <a:lnTo>
                  <a:pt x="481" y="75"/>
                </a:lnTo>
                <a:lnTo>
                  <a:pt x="406" y="86"/>
                </a:lnTo>
                <a:lnTo>
                  <a:pt x="249" y="99"/>
                </a:lnTo>
                <a:lnTo>
                  <a:pt x="10" y="112"/>
                </a:lnTo>
                <a:lnTo>
                  <a:pt x="0" y="103"/>
                </a:lnTo>
                <a:lnTo>
                  <a:pt x="9" y="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0" name="Freeform 216">
            <a:extLst>
              <a:ext uri="{FF2B5EF4-FFF2-40B4-BE49-F238E27FC236}">
                <a16:creationId xmlns:a16="http://schemas.microsoft.com/office/drawing/2014/main" id="{06FB2DFF-4A56-7B44-89B8-DA0513BB8F9B}"/>
              </a:ext>
            </a:extLst>
          </p:cNvPr>
          <p:cNvSpPr>
            <a:spLocks/>
          </p:cNvSpPr>
          <p:nvPr/>
        </p:nvSpPr>
        <p:spPr bwMode="auto">
          <a:xfrm>
            <a:off x="3765641" y="3149360"/>
            <a:ext cx="28575" cy="133350"/>
          </a:xfrm>
          <a:custGeom>
            <a:avLst/>
            <a:gdLst>
              <a:gd name="T0" fmla="*/ 2147483646 w 88"/>
              <a:gd name="T1" fmla="*/ 2147483646 h 423"/>
              <a:gd name="T2" fmla="*/ 2147483646 w 88"/>
              <a:gd name="T3" fmla="*/ 2147483646 h 423"/>
              <a:gd name="T4" fmla="*/ 2147483646 w 88"/>
              <a:gd name="T5" fmla="*/ 2147483646 h 423"/>
              <a:gd name="T6" fmla="*/ 2147483646 w 88"/>
              <a:gd name="T7" fmla="*/ 2147483646 h 423"/>
              <a:gd name="T8" fmla="*/ 2147483646 w 88"/>
              <a:gd name="T9" fmla="*/ 2147483646 h 423"/>
              <a:gd name="T10" fmla="*/ 0 w 88"/>
              <a:gd name="T11" fmla="*/ 2147483646 h 423"/>
              <a:gd name="T12" fmla="*/ 2147483646 w 88"/>
              <a:gd name="T13" fmla="*/ 2147483646 h 423"/>
              <a:gd name="T14" fmla="*/ 2147483646 w 88"/>
              <a:gd name="T15" fmla="*/ 2147483646 h 423"/>
              <a:gd name="T16" fmla="*/ 2147483646 w 88"/>
              <a:gd name="T17" fmla="*/ 2147483646 h 423"/>
              <a:gd name="T18" fmla="*/ 2147483646 w 88"/>
              <a:gd name="T19" fmla="*/ 2147483646 h 423"/>
              <a:gd name="T20" fmla="*/ 2147483646 w 88"/>
              <a:gd name="T21" fmla="*/ 0 h 423"/>
              <a:gd name="T22" fmla="*/ 2147483646 w 88"/>
              <a:gd name="T23" fmla="*/ 2147483646 h 423"/>
              <a:gd name="T24" fmla="*/ 2147483646 w 88"/>
              <a:gd name="T25" fmla="*/ 2147483646 h 4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88" h="423">
                <a:moveTo>
                  <a:pt x="88" y="19"/>
                </a:moveTo>
                <a:lnTo>
                  <a:pt x="78" y="137"/>
                </a:lnTo>
                <a:lnTo>
                  <a:pt x="60" y="255"/>
                </a:lnTo>
                <a:lnTo>
                  <a:pt x="48" y="330"/>
                </a:lnTo>
                <a:lnTo>
                  <a:pt x="34" y="423"/>
                </a:lnTo>
                <a:lnTo>
                  <a:pt x="0" y="363"/>
                </a:lnTo>
                <a:lnTo>
                  <a:pt x="10" y="313"/>
                </a:lnTo>
                <a:lnTo>
                  <a:pt x="28" y="249"/>
                </a:lnTo>
                <a:lnTo>
                  <a:pt x="47" y="19"/>
                </a:lnTo>
                <a:lnTo>
                  <a:pt x="54" y="4"/>
                </a:lnTo>
                <a:lnTo>
                  <a:pt x="67" y="0"/>
                </a:lnTo>
                <a:lnTo>
                  <a:pt x="88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1" name="Freeform 217">
            <a:extLst>
              <a:ext uri="{FF2B5EF4-FFF2-40B4-BE49-F238E27FC236}">
                <a16:creationId xmlns:a16="http://schemas.microsoft.com/office/drawing/2014/main" id="{141C7D2C-0906-7942-80B1-E64C6808B0CE}"/>
              </a:ext>
            </a:extLst>
          </p:cNvPr>
          <p:cNvSpPr>
            <a:spLocks/>
          </p:cNvSpPr>
          <p:nvPr/>
        </p:nvSpPr>
        <p:spPr bwMode="auto">
          <a:xfrm>
            <a:off x="3624352" y="3185873"/>
            <a:ext cx="12700" cy="44450"/>
          </a:xfrm>
          <a:custGeom>
            <a:avLst/>
            <a:gdLst>
              <a:gd name="T0" fmla="*/ 2147483646 w 40"/>
              <a:gd name="T1" fmla="*/ 2147483646 h 142"/>
              <a:gd name="T2" fmla="*/ 2147483646 w 40"/>
              <a:gd name="T3" fmla="*/ 2147483646 h 142"/>
              <a:gd name="T4" fmla="*/ 2147483646 w 40"/>
              <a:gd name="T5" fmla="*/ 2147483646 h 142"/>
              <a:gd name="T6" fmla="*/ 2147483646 w 40"/>
              <a:gd name="T7" fmla="*/ 2147483646 h 142"/>
              <a:gd name="T8" fmla="*/ 2147483646 w 40"/>
              <a:gd name="T9" fmla="*/ 2147483646 h 142"/>
              <a:gd name="T10" fmla="*/ 0 w 40"/>
              <a:gd name="T11" fmla="*/ 2147483646 h 142"/>
              <a:gd name="T12" fmla="*/ 2147483646 w 40"/>
              <a:gd name="T13" fmla="*/ 2147483646 h 142"/>
              <a:gd name="T14" fmla="*/ 2147483646 w 40"/>
              <a:gd name="T15" fmla="*/ 0 h 142"/>
              <a:gd name="T16" fmla="*/ 2147483646 w 40"/>
              <a:gd name="T17" fmla="*/ 0 h 142"/>
              <a:gd name="T18" fmla="*/ 2147483646 w 40"/>
              <a:gd name="T19" fmla="*/ 2147483646 h 142"/>
              <a:gd name="T20" fmla="*/ 2147483646 w 40"/>
              <a:gd name="T21" fmla="*/ 2147483646 h 142"/>
              <a:gd name="T22" fmla="*/ 2147483646 w 40"/>
              <a:gd name="T23" fmla="*/ 2147483646 h 14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0" h="142">
                <a:moveTo>
                  <a:pt x="40" y="17"/>
                </a:moveTo>
                <a:lnTo>
                  <a:pt x="29" y="54"/>
                </a:lnTo>
                <a:lnTo>
                  <a:pt x="18" y="134"/>
                </a:lnTo>
                <a:lnTo>
                  <a:pt x="10" y="142"/>
                </a:lnTo>
                <a:lnTo>
                  <a:pt x="2" y="133"/>
                </a:lnTo>
                <a:lnTo>
                  <a:pt x="0" y="52"/>
                </a:lnTo>
                <a:lnTo>
                  <a:pt x="15" y="7"/>
                </a:lnTo>
                <a:lnTo>
                  <a:pt x="22" y="0"/>
                </a:lnTo>
                <a:lnTo>
                  <a:pt x="32" y="0"/>
                </a:lnTo>
                <a:lnTo>
                  <a:pt x="40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2" name="Freeform 218">
            <a:extLst>
              <a:ext uri="{FF2B5EF4-FFF2-40B4-BE49-F238E27FC236}">
                <a16:creationId xmlns:a16="http://schemas.microsoft.com/office/drawing/2014/main" id="{4962D313-1968-7142-B88C-A56661E69BB5}"/>
              </a:ext>
            </a:extLst>
          </p:cNvPr>
          <p:cNvSpPr>
            <a:spLocks/>
          </p:cNvSpPr>
          <p:nvPr/>
        </p:nvSpPr>
        <p:spPr bwMode="auto">
          <a:xfrm>
            <a:off x="3629115" y="3179523"/>
            <a:ext cx="138112" cy="11112"/>
          </a:xfrm>
          <a:custGeom>
            <a:avLst/>
            <a:gdLst>
              <a:gd name="T0" fmla="*/ 2147483646 w 432"/>
              <a:gd name="T1" fmla="*/ 2147483646 h 37"/>
              <a:gd name="T2" fmla="*/ 2147483646 w 432"/>
              <a:gd name="T3" fmla="*/ 0 h 37"/>
              <a:gd name="T4" fmla="*/ 2147483646 w 432"/>
              <a:gd name="T5" fmla="*/ 2147483646 h 37"/>
              <a:gd name="T6" fmla="*/ 2147483646 w 432"/>
              <a:gd name="T7" fmla="*/ 2147483646 h 37"/>
              <a:gd name="T8" fmla="*/ 2147483646 w 432"/>
              <a:gd name="T9" fmla="*/ 2147483646 h 37"/>
              <a:gd name="T10" fmla="*/ 2147483646 w 432"/>
              <a:gd name="T11" fmla="*/ 2147483646 h 37"/>
              <a:gd name="T12" fmla="*/ 2147483646 w 432"/>
              <a:gd name="T13" fmla="*/ 2147483646 h 37"/>
              <a:gd name="T14" fmla="*/ 2147483646 w 432"/>
              <a:gd name="T15" fmla="*/ 2147483646 h 37"/>
              <a:gd name="T16" fmla="*/ 2147483646 w 432"/>
              <a:gd name="T17" fmla="*/ 2147483646 h 37"/>
              <a:gd name="T18" fmla="*/ 0 w 432"/>
              <a:gd name="T19" fmla="*/ 2147483646 h 37"/>
              <a:gd name="T20" fmla="*/ 2147483646 w 432"/>
              <a:gd name="T21" fmla="*/ 2147483646 h 37"/>
              <a:gd name="T22" fmla="*/ 2147483646 w 432"/>
              <a:gd name="T23" fmla="*/ 2147483646 h 37"/>
              <a:gd name="T24" fmla="*/ 2147483646 w 432"/>
              <a:gd name="T25" fmla="*/ 2147483646 h 37"/>
              <a:gd name="T26" fmla="*/ 2147483646 w 432"/>
              <a:gd name="T27" fmla="*/ 2147483646 h 3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32" h="37">
                <a:moveTo>
                  <a:pt x="12" y="11"/>
                </a:moveTo>
                <a:lnTo>
                  <a:pt x="154" y="0"/>
                </a:lnTo>
                <a:lnTo>
                  <a:pt x="296" y="5"/>
                </a:lnTo>
                <a:lnTo>
                  <a:pt x="425" y="21"/>
                </a:lnTo>
                <a:lnTo>
                  <a:pt x="432" y="29"/>
                </a:lnTo>
                <a:lnTo>
                  <a:pt x="424" y="37"/>
                </a:lnTo>
                <a:lnTo>
                  <a:pt x="295" y="37"/>
                </a:lnTo>
                <a:lnTo>
                  <a:pt x="155" y="29"/>
                </a:lnTo>
                <a:lnTo>
                  <a:pt x="16" y="37"/>
                </a:lnTo>
                <a:lnTo>
                  <a:pt x="0" y="26"/>
                </a:lnTo>
                <a:lnTo>
                  <a:pt x="2" y="16"/>
                </a:lnTo>
                <a:lnTo>
                  <a:pt x="12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3" name="Freeform 219">
            <a:extLst>
              <a:ext uri="{FF2B5EF4-FFF2-40B4-BE49-F238E27FC236}">
                <a16:creationId xmlns:a16="http://schemas.microsoft.com/office/drawing/2014/main" id="{3CC0572D-C30A-104C-AC36-A57601EDB1FE}"/>
              </a:ext>
            </a:extLst>
          </p:cNvPr>
          <p:cNvSpPr>
            <a:spLocks/>
          </p:cNvSpPr>
          <p:nvPr/>
        </p:nvSpPr>
        <p:spPr bwMode="auto">
          <a:xfrm>
            <a:off x="3676741" y="3203336"/>
            <a:ext cx="77787" cy="22225"/>
          </a:xfrm>
          <a:custGeom>
            <a:avLst/>
            <a:gdLst>
              <a:gd name="T0" fmla="*/ 2147483646 w 245"/>
              <a:gd name="T1" fmla="*/ 2147483646 h 71"/>
              <a:gd name="T2" fmla="*/ 2147483646 w 245"/>
              <a:gd name="T3" fmla="*/ 2147483646 h 71"/>
              <a:gd name="T4" fmla="*/ 2147483646 w 245"/>
              <a:gd name="T5" fmla="*/ 2147483646 h 71"/>
              <a:gd name="T6" fmla="*/ 2147483646 w 245"/>
              <a:gd name="T7" fmla="*/ 2147483646 h 71"/>
              <a:gd name="T8" fmla="*/ 2147483646 w 245"/>
              <a:gd name="T9" fmla="*/ 2147483646 h 71"/>
              <a:gd name="T10" fmla="*/ 2147483646 w 245"/>
              <a:gd name="T11" fmla="*/ 2147483646 h 71"/>
              <a:gd name="T12" fmla="*/ 2147483646 w 245"/>
              <a:gd name="T13" fmla="*/ 0 h 71"/>
              <a:gd name="T14" fmla="*/ 2147483646 w 245"/>
              <a:gd name="T15" fmla="*/ 0 h 71"/>
              <a:gd name="T16" fmla="*/ 2147483646 w 245"/>
              <a:gd name="T17" fmla="*/ 2147483646 h 71"/>
              <a:gd name="T18" fmla="*/ 2147483646 w 245"/>
              <a:gd name="T19" fmla="*/ 2147483646 h 71"/>
              <a:gd name="T20" fmla="*/ 2147483646 w 245"/>
              <a:gd name="T21" fmla="*/ 2147483646 h 71"/>
              <a:gd name="T22" fmla="*/ 2147483646 w 245"/>
              <a:gd name="T23" fmla="*/ 2147483646 h 71"/>
              <a:gd name="T24" fmla="*/ 2147483646 w 245"/>
              <a:gd name="T25" fmla="*/ 2147483646 h 71"/>
              <a:gd name="T26" fmla="*/ 2147483646 w 245"/>
              <a:gd name="T27" fmla="*/ 2147483646 h 71"/>
              <a:gd name="T28" fmla="*/ 2147483646 w 245"/>
              <a:gd name="T29" fmla="*/ 2147483646 h 71"/>
              <a:gd name="T30" fmla="*/ 2147483646 w 245"/>
              <a:gd name="T31" fmla="*/ 2147483646 h 71"/>
              <a:gd name="T32" fmla="*/ 2147483646 w 245"/>
              <a:gd name="T33" fmla="*/ 2147483646 h 71"/>
              <a:gd name="T34" fmla="*/ 0 w 245"/>
              <a:gd name="T35" fmla="*/ 2147483646 h 71"/>
              <a:gd name="T36" fmla="*/ 2147483646 w 245"/>
              <a:gd name="T37" fmla="*/ 2147483646 h 71"/>
              <a:gd name="T38" fmla="*/ 2147483646 w 245"/>
              <a:gd name="T39" fmla="*/ 2147483646 h 71"/>
              <a:gd name="T40" fmla="*/ 2147483646 w 245"/>
              <a:gd name="T41" fmla="*/ 2147483646 h 71"/>
              <a:gd name="T42" fmla="*/ 2147483646 w 245"/>
              <a:gd name="T43" fmla="*/ 2147483646 h 71"/>
              <a:gd name="T44" fmla="*/ 2147483646 w 245"/>
              <a:gd name="T45" fmla="*/ 2147483646 h 7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45" h="71">
                <a:moveTo>
                  <a:pt x="22" y="17"/>
                </a:moveTo>
                <a:lnTo>
                  <a:pt x="17" y="52"/>
                </a:lnTo>
                <a:lnTo>
                  <a:pt x="40" y="40"/>
                </a:lnTo>
                <a:lnTo>
                  <a:pt x="52" y="17"/>
                </a:lnTo>
                <a:lnTo>
                  <a:pt x="57" y="6"/>
                </a:lnTo>
                <a:lnTo>
                  <a:pt x="68" y="1"/>
                </a:lnTo>
                <a:lnTo>
                  <a:pt x="110" y="0"/>
                </a:lnTo>
                <a:lnTo>
                  <a:pt x="193" y="0"/>
                </a:lnTo>
                <a:lnTo>
                  <a:pt x="236" y="10"/>
                </a:lnTo>
                <a:lnTo>
                  <a:pt x="245" y="17"/>
                </a:lnTo>
                <a:lnTo>
                  <a:pt x="236" y="25"/>
                </a:lnTo>
                <a:lnTo>
                  <a:pt x="193" y="38"/>
                </a:lnTo>
                <a:lnTo>
                  <a:pt x="110" y="38"/>
                </a:lnTo>
                <a:lnTo>
                  <a:pt x="81" y="37"/>
                </a:lnTo>
                <a:lnTo>
                  <a:pt x="69" y="52"/>
                </a:lnTo>
                <a:lnTo>
                  <a:pt x="51" y="62"/>
                </a:lnTo>
                <a:lnTo>
                  <a:pt x="8" y="71"/>
                </a:lnTo>
                <a:lnTo>
                  <a:pt x="0" y="63"/>
                </a:lnTo>
                <a:lnTo>
                  <a:pt x="7" y="11"/>
                </a:lnTo>
                <a:lnTo>
                  <a:pt x="18" y="7"/>
                </a:lnTo>
                <a:lnTo>
                  <a:pt x="22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4" name="Freeform 220">
            <a:extLst>
              <a:ext uri="{FF2B5EF4-FFF2-40B4-BE49-F238E27FC236}">
                <a16:creationId xmlns:a16="http://schemas.microsoft.com/office/drawing/2014/main" id="{90411EBA-E894-7144-AC01-A26BA087CC5C}"/>
              </a:ext>
            </a:extLst>
          </p:cNvPr>
          <p:cNvSpPr>
            <a:spLocks/>
          </p:cNvSpPr>
          <p:nvPr/>
        </p:nvSpPr>
        <p:spPr bwMode="auto">
          <a:xfrm>
            <a:off x="3322727" y="3217624"/>
            <a:ext cx="419100" cy="28575"/>
          </a:xfrm>
          <a:custGeom>
            <a:avLst/>
            <a:gdLst>
              <a:gd name="T0" fmla="*/ 2147483646 w 1320"/>
              <a:gd name="T1" fmla="*/ 0 h 93"/>
              <a:gd name="T2" fmla="*/ 2147483646 w 1320"/>
              <a:gd name="T3" fmla="*/ 2147483646 h 93"/>
              <a:gd name="T4" fmla="*/ 2147483646 w 1320"/>
              <a:gd name="T5" fmla="*/ 2147483646 h 93"/>
              <a:gd name="T6" fmla="*/ 2147483646 w 1320"/>
              <a:gd name="T7" fmla="*/ 2147483646 h 93"/>
              <a:gd name="T8" fmla="*/ 2147483646 w 1320"/>
              <a:gd name="T9" fmla="*/ 2147483646 h 93"/>
              <a:gd name="T10" fmla="*/ 2147483646 w 1320"/>
              <a:gd name="T11" fmla="*/ 2147483646 h 93"/>
              <a:gd name="T12" fmla="*/ 2147483646 w 1320"/>
              <a:gd name="T13" fmla="*/ 2147483646 h 93"/>
              <a:gd name="T14" fmla="*/ 2147483646 w 1320"/>
              <a:gd name="T15" fmla="*/ 2147483646 h 93"/>
              <a:gd name="T16" fmla="*/ 2147483646 w 1320"/>
              <a:gd name="T17" fmla="*/ 2147483646 h 93"/>
              <a:gd name="T18" fmla="*/ 2147483646 w 1320"/>
              <a:gd name="T19" fmla="*/ 2147483646 h 93"/>
              <a:gd name="T20" fmla="*/ 2147483646 w 1320"/>
              <a:gd name="T21" fmla="*/ 2147483646 h 93"/>
              <a:gd name="T22" fmla="*/ 2147483646 w 1320"/>
              <a:gd name="T23" fmla="*/ 2147483646 h 93"/>
              <a:gd name="T24" fmla="*/ 2147483646 w 1320"/>
              <a:gd name="T25" fmla="*/ 2147483646 h 93"/>
              <a:gd name="T26" fmla="*/ 2147483646 w 1320"/>
              <a:gd name="T27" fmla="*/ 2147483646 h 93"/>
              <a:gd name="T28" fmla="*/ 0 w 1320"/>
              <a:gd name="T29" fmla="*/ 2147483646 h 93"/>
              <a:gd name="T30" fmla="*/ 2147483646 w 1320"/>
              <a:gd name="T31" fmla="*/ 0 h 93"/>
              <a:gd name="T32" fmla="*/ 2147483646 w 1320"/>
              <a:gd name="T33" fmla="*/ 0 h 93"/>
              <a:gd name="T34" fmla="*/ 2147483646 w 1320"/>
              <a:gd name="T35" fmla="*/ 0 h 9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20" h="93">
                <a:moveTo>
                  <a:pt x="8" y="0"/>
                </a:moveTo>
                <a:lnTo>
                  <a:pt x="335" y="11"/>
                </a:lnTo>
                <a:lnTo>
                  <a:pt x="959" y="37"/>
                </a:lnTo>
                <a:lnTo>
                  <a:pt x="1139" y="43"/>
                </a:lnTo>
                <a:lnTo>
                  <a:pt x="1301" y="54"/>
                </a:lnTo>
                <a:lnTo>
                  <a:pt x="1316" y="59"/>
                </a:lnTo>
                <a:lnTo>
                  <a:pt x="1320" y="73"/>
                </a:lnTo>
                <a:lnTo>
                  <a:pt x="1316" y="87"/>
                </a:lnTo>
                <a:lnTo>
                  <a:pt x="1301" y="93"/>
                </a:lnTo>
                <a:lnTo>
                  <a:pt x="1136" y="83"/>
                </a:lnTo>
                <a:lnTo>
                  <a:pt x="955" y="76"/>
                </a:lnTo>
                <a:lnTo>
                  <a:pt x="333" y="40"/>
                </a:lnTo>
                <a:lnTo>
                  <a:pt x="170" y="25"/>
                </a:lnTo>
                <a:lnTo>
                  <a:pt x="8" y="16"/>
                </a:lnTo>
                <a:lnTo>
                  <a:pt x="0" y="8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5" name="Freeform 221">
            <a:extLst>
              <a:ext uri="{FF2B5EF4-FFF2-40B4-BE49-F238E27FC236}">
                <a16:creationId xmlns:a16="http://schemas.microsoft.com/office/drawing/2014/main" id="{109A8FEA-8BA7-8646-A1C0-4C1707B3DF40}"/>
              </a:ext>
            </a:extLst>
          </p:cNvPr>
          <p:cNvSpPr>
            <a:spLocks/>
          </p:cNvSpPr>
          <p:nvPr/>
        </p:nvSpPr>
        <p:spPr bwMode="auto">
          <a:xfrm>
            <a:off x="3260815" y="3306524"/>
            <a:ext cx="381000" cy="22225"/>
          </a:xfrm>
          <a:custGeom>
            <a:avLst/>
            <a:gdLst>
              <a:gd name="T0" fmla="*/ 2147483646 w 1203"/>
              <a:gd name="T1" fmla="*/ 2147483646 h 71"/>
              <a:gd name="T2" fmla="*/ 2147483646 w 1203"/>
              <a:gd name="T3" fmla="*/ 0 h 71"/>
              <a:gd name="T4" fmla="*/ 2147483646 w 1203"/>
              <a:gd name="T5" fmla="*/ 2147483646 h 71"/>
              <a:gd name="T6" fmla="*/ 2147483646 w 1203"/>
              <a:gd name="T7" fmla="*/ 2147483646 h 71"/>
              <a:gd name="T8" fmla="*/ 2147483646 w 1203"/>
              <a:gd name="T9" fmla="*/ 2147483646 h 71"/>
              <a:gd name="T10" fmla="*/ 2147483646 w 1203"/>
              <a:gd name="T11" fmla="*/ 2147483646 h 71"/>
              <a:gd name="T12" fmla="*/ 2147483646 w 1203"/>
              <a:gd name="T13" fmla="*/ 2147483646 h 71"/>
              <a:gd name="T14" fmla="*/ 2147483646 w 1203"/>
              <a:gd name="T15" fmla="*/ 2147483646 h 71"/>
              <a:gd name="T16" fmla="*/ 2147483646 w 1203"/>
              <a:gd name="T17" fmla="*/ 2147483646 h 71"/>
              <a:gd name="T18" fmla="*/ 2147483646 w 1203"/>
              <a:gd name="T19" fmla="*/ 2147483646 h 71"/>
              <a:gd name="T20" fmla="*/ 2147483646 w 1203"/>
              <a:gd name="T21" fmla="*/ 2147483646 h 71"/>
              <a:gd name="T22" fmla="*/ 2147483646 w 1203"/>
              <a:gd name="T23" fmla="*/ 2147483646 h 71"/>
              <a:gd name="T24" fmla="*/ 2147483646 w 1203"/>
              <a:gd name="T25" fmla="*/ 2147483646 h 71"/>
              <a:gd name="T26" fmla="*/ 2147483646 w 1203"/>
              <a:gd name="T27" fmla="*/ 2147483646 h 71"/>
              <a:gd name="T28" fmla="*/ 2147483646 w 1203"/>
              <a:gd name="T29" fmla="*/ 2147483646 h 71"/>
              <a:gd name="T30" fmla="*/ 0 w 1203"/>
              <a:gd name="T31" fmla="*/ 2147483646 h 71"/>
              <a:gd name="T32" fmla="*/ 2147483646 w 1203"/>
              <a:gd name="T33" fmla="*/ 2147483646 h 71"/>
              <a:gd name="T34" fmla="*/ 2147483646 w 1203"/>
              <a:gd name="T35" fmla="*/ 2147483646 h 71"/>
              <a:gd name="T36" fmla="*/ 2147483646 w 1203"/>
              <a:gd name="T37" fmla="*/ 2147483646 h 71"/>
              <a:gd name="T38" fmla="*/ 2147483646 w 1203"/>
              <a:gd name="T39" fmla="*/ 2147483646 h 7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203" h="71">
                <a:moveTo>
                  <a:pt x="13" y="3"/>
                </a:moveTo>
                <a:lnTo>
                  <a:pt x="230" y="0"/>
                </a:lnTo>
                <a:lnTo>
                  <a:pt x="590" y="12"/>
                </a:lnTo>
                <a:lnTo>
                  <a:pt x="758" y="22"/>
                </a:lnTo>
                <a:lnTo>
                  <a:pt x="948" y="31"/>
                </a:lnTo>
                <a:lnTo>
                  <a:pt x="1072" y="39"/>
                </a:lnTo>
                <a:lnTo>
                  <a:pt x="1195" y="46"/>
                </a:lnTo>
                <a:lnTo>
                  <a:pt x="1203" y="53"/>
                </a:lnTo>
                <a:lnTo>
                  <a:pt x="1195" y="62"/>
                </a:lnTo>
                <a:lnTo>
                  <a:pt x="1071" y="67"/>
                </a:lnTo>
                <a:lnTo>
                  <a:pt x="947" y="71"/>
                </a:lnTo>
                <a:lnTo>
                  <a:pt x="588" y="53"/>
                </a:lnTo>
                <a:lnTo>
                  <a:pt x="420" y="44"/>
                </a:lnTo>
                <a:lnTo>
                  <a:pt x="230" y="41"/>
                </a:lnTo>
                <a:lnTo>
                  <a:pt x="14" y="31"/>
                </a:lnTo>
                <a:lnTo>
                  <a:pt x="0" y="17"/>
                </a:lnTo>
                <a:lnTo>
                  <a:pt x="3" y="7"/>
                </a:lnTo>
                <a:lnTo>
                  <a:pt x="13" y="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6" name="Freeform 222">
            <a:extLst>
              <a:ext uri="{FF2B5EF4-FFF2-40B4-BE49-F238E27FC236}">
                <a16:creationId xmlns:a16="http://schemas.microsoft.com/office/drawing/2014/main" id="{18193B95-0D9D-E443-9A6D-F72855A35603}"/>
              </a:ext>
            </a:extLst>
          </p:cNvPr>
          <p:cNvSpPr>
            <a:spLocks/>
          </p:cNvSpPr>
          <p:nvPr/>
        </p:nvSpPr>
        <p:spPr bwMode="auto">
          <a:xfrm>
            <a:off x="3752940" y="3241435"/>
            <a:ext cx="50800" cy="76200"/>
          </a:xfrm>
          <a:custGeom>
            <a:avLst/>
            <a:gdLst>
              <a:gd name="T0" fmla="*/ 2147483646 w 160"/>
              <a:gd name="T1" fmla="*/ 2147483646 h 238"/>
              <a:gd name="T2" fmla="*/ 2147483646 w 160"/>
              <a:gd name="T3" fmla="*/ 2147483646 h 238"/>
              <a:gd name="T4" fmla="*/ 2147483646 w 160"/>
              <a:gd name="T5" fmla="*/ 2147483646 h 238"/>
              <a:gd name="T6" fmla="*/ 2147483646 w 160"/>
              <a:gd name="T7" fmla="*/ 2147483646 h 238"/>
              <a:gd name="T8" fmla="*/ 2147483646 w 160"/>
              <a:gd name="T9" fmla="*/ 2147483646 h 238"/>
              <a:gd name="T10" fmla="*/ 2147483646 w 160"/>
              <a:gd name="T11" fmla="*/ 2147483646 h 238"/>
              <a:gd name="T12" fmla="*/ 2147483646 w 160"/>
              <a:gd name="T13" fmla="*/ 2147483646 h 238"/>
              <a:gd name="T14" fmla="*/ 2147483646 w 160"/>
              <a:gd name="T15" fmla="*/ 2147483646 h 238"/>
              <a:gd name="T16" fmla="*/ 2147483646 w 160"/>
              <a:gd name="T17" fmla="*/ 2147483646 h 238"/>
              <a:gd name="T18" fmla="*/ 2147483646 w 160"/>
              <a:gd name="T19" fmla="*/ 2147483646 h 238"/>
              <a:gd name="T20" fmla="*/ 2147483646 w 160"/>
              <a:gd name="T21" fmla="*/ 2147483646 h 238"/>
              <a:gd name="T22" fmla="*/ 2147483646 w 160"/>
              <a:gd name="T23" fmla="*/ 2147483646 h 238"/>
              <a:gd name="T24" fmla="*/ 2147483646 w 160"/>
              <a:gd name="T25" fmla="*/ 2147483646 h 238"/>
              <a:gd name="T26" fmla="*/ 0 w 160"/>
              <a:gd name="T27" fmla="*/ 2147483646 h 238"/>
              <a:gd name="T28" fmla="*/ 2147483646 w 160"/>
              <a:gd name="T29" fmla="*/ 0 h 238"/>
              <a:gd name="T30" fmla="*/ 2147483646 w 160"/>
              <a:gd name="T31" fmla="*/ 2147483646 h 238"/>
              <a:gd name="T32" fmla="*/ 2147483646 w 160"/>
              <a:gd name="T33" fmla="*/ 2147483646 h 238"/>
              <a:gd name="T34" fmla="*/ 2147483646 w 160"/>
              <a:gd name="T35" fmla="*/ 2147483646 h 2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60" h="238">
                <a:moveTo>
                  <a:pt x="13" y="5"/>
                </a:moveTo>
                <a:lnTo>
                  <a:pt x="29" y="39"/>
                </a:lnTo>
                <a:lnTo>
                  <a:pt x="46" y="68"/>
                </a:lnTo>
                <a:lnTo>
                  <a:pt x="65" y="95"/>
                </a:lnTo>
                <a:lnTo>
                  <a:pt x="89" y="125"/>
                </a:lnTo>
                <a:lnTo>
                  <a:pt x="160" y="220"/>
                </a:lnTo>
                <a:lnTo>
                  <a:pt x="156" y="234"/>
                </a:lnTo>
                <a:lnTo>
                  <a:pt x="144" y="238"/>
                </a:lnTo>
                <a:lnTo>
                  <a:pt x="126" y="222"/>
                </a:lnTo>
                <a:lnTo>
                  <a:pt x="119" y="197"/>
                </a:lnTo>
                <a:lnTo>
                  <a:pt x="105" y="178"/>
                </a:lnTo>
                <a:lnTo>
                  <a:pt x="69" y="141"/>
                </a:lnTo>
                <a:lnTo>
                  <a:pt x="28" y="79"/>
                </a:lnTo>
                <a:lnTo>
                  <a:pt x="0" y="11"/>
                </a:lnTo>
                <a:lnTo>
                  <a:pt x="4" y="0"/>
                </a:lnTo>
                <a:lnTo>
                  <a:pt x="13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7" name="Freeform 223">
            <a:extLst>
              <a:ext uri="{FF2B5EF4-FFF2-40B4-BE49-F238E27FC236}">
                <a16:creationId xmlns:a16="http://schemas.microsoft.com/office/drawing/2014/main" id="{3E57E0FD-511A-2D4B-AD5E-F5811A46F8DA}"/>
              </a:ext>
            </a:extLst>
          </p:cNvPr>
          <p:cNvSpPr>
            <a:spLocks/>
          </p:cNvSpPr>
          <p:nvPr/>
        </p:nvSpPr>
        <p:spPr bwMode="auto">
          <a:xfrm>
            <a:off x="3776753" y="3323986"/>
            <a:ext cx="28575" cy="28575"/>
          </a:xfrm>
          <a:custGeom>
            <a:avLst/>
            <a:gdLst>
              <a:gd name="T0" fmla="*/ 2147483646 w 92"/>
              <a:gd name="T1" fmla="*/ 2147483646 h 91"/>
              <a:gd name="T2" fmla="*/ 2147483646 w 92"/>
              <a:gd name="T3" fmla="*/ 2147483646 h 91"/>
              <a:gd name="T4" fmla="*/ 2147483646 w 92"/>
              <a:gd name="T5" fmla="*/ 2147483646 h 91"/>
              <a:gd name="T6" fmla="*/ 2147483646 w 92"/>
              <a:gd name="T7" fmla="*/ 2147483646 h 91"/>
              <a:gd name="T8" fmla="*/ 2147483646 w 92"/>
              <a:gd name="T9" fmla="*/ 2147483646 h 91"/>
              <a:gd name="T10" fmla="*/ 0 w 92"/>
              <a:gd name="T11" fmla="*/ 2147483646 h 91"/>
              <a:gd name="T12" fmla="*/ 2147483646 w 92"/>
              <a:gd name="T13" fmla="*/ 2147483646 h 91"/>
              <a:gd name="T14" fmla="*/ 2147483646 w 92"/>
              <a:gd name="T15" fmla="*/ 2147483646 h 91"/>
              <a:gd name="T16" fmla="*/ 2147483646 w 92"/>
              <a:gd name="T17" fmla="*/ 0 h 91"/>
              <a:gd name="T18" fmla="*/ 2147483646 w 92"/>
              <a:gd name="T19" fmla="*/ 2147483646 h 91"/>
              <a:gd name="T20" fmla="*/ 2147483646 w 92"/>
              <a:gd name="T21" fmla="*/ 2147483646 h 91"/>
              <a:gd name="T22" fmla="*/ 2147483646 w 92"/>
              <a:gd name="T23" fmla="*/ 2147483646 h 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92" h="91">
                <a:moveTo>
                  <a:pt x="92" y="12"/>
                </a:moveTo>
                <a:lnTo>
                  <a:pt x="76" y="35"/>
                </a:lnTo>
                <a:lnTo>
                  <a:pt x="60" y="54"/>
                </a:lnTo>
                <a:lnTo>
                  <a:pt x="24" y="91"/>
                </a:lnTo>
                <a:lnTo>
                  <a:pt x="4" y="91"/>
                </a:lnTo>
                <a:lnTo>
                  <a:pt x="0" y="83"/>
                </a:lnTo>
                <a:lnTo>
                  <a:pt x="4" y="72"/>
                </a:lnTo>
                <a:lnTo>
                  <a:pt x="78" y="2"/>
                </a:lnTo>
                <a:lnTo>
                  <a:pt x="90" y="0"/>
                </a:lnTo>
                <a:lnTo>
                  <a:pt x="92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8" name="Freeform 224">
            <a:extLst>
              <a:ext uri="{FF2B5EF4-FFF2-40B4-BE49-F238E27FC236}">
                <a16:creationId xmlns:a16="http://schemas.microsoft.com/office/drawing/2014/main" id="{408B7E94-9720-D244-B5A1-83FB9846C133}"/>
              </a:ext>
            </a:extLst>
          </p:cNvPr>
          <p:cNvSpPr>
            <a:spLocks/>
          </p:cNvSpPr>
          <p:nvPr/>
        </p:nvSpPr>
        <p:spPr bwMode="auto">
          <a:xfrm>
            <a:off x="3249703" y="3335099"/>
            <a:ext cx="536575" cy="22225"/>
          </a:xfrm>
          <a:custGeom>
            <a:avLst/>
            <a:gdLst>
              <a:gd name="T0" fmla="*/ 2147483646 w 1688"/>
              <a:gd name="T1" fmla="*/ 2147483646 h 68"/>
              <a:gd name="T2" fmla="*/ 2147483646 w 1688"/>
              <a:gd name="T3" fmla="*/ 2147483646 h 68"/>
              <a:gd name="T4" fmla="*/ 2147483646 w 1688"/>
              <a:gd name="T5" fmla="*/ 2147483646 h 68"/>
              <a:gd name="T6" fmla="*/ 2147483646 w 1688"/>
              <a:gd name="T7" fmla="*/ 2147483646 h 68"/>
              <a:gd name="T8" fmla="*/ 2147483646 w 1688"/>
              <a:gd name="T9" fmla="*/ 0 h 68"/>
              <a:gd name="T10" fmla="*/ 2147483646 w 1688"/>
              <a:gd name="T11" fmla="*/ 0 h 68"/>
              <a:gd name="T12" fmla="*/ 2147483646 w 1688"/>
              <a:gd name="T13" fmla="*/ 2147483646 h 68"/>
              <a:gd name="T14" fmla="*/ 2147483646 w 1688"/>
              <a:gd name="T15" fmla="*/ 2147483646 h 68"/>
              <a:gd name="T16" fmla="*/ 2147483646 w 1688"/>
              <a:gd name="T17" fmla="*/ 2147483646 h 68"/>
              <a:gd name="T18" fmla="*/ 2147483646 w 1688"/>
              <a:gd name="T19" fmla="*/ 2147483646 h 68"/>
              <a:gd name="T20" fmla="*/ 2147483646 w 1688"/>
              <a:gd name="T21" fmla="*/ 2147483646 h 68"/>
              <a:gd name="T22" fmla="*/ 2147483646 w 1688"/>
              <a:gd name="T23" fmla="*/ 2147483646 h 68"/>
              <a:gd name="T24" fmla="*/ 2147483646 w 1688"/>
              <a:gd name="T25" fmla="*/ 2147483646 h 68"/>
              <a:gd name="T26" fmla="*/ 2147483646 w 1688"/>
              <a:gd name="T27" fmla="*/ 2147483646 h 68"/>
              <a:gd name="T28" fmla="*/ 2147483646 w 1688"/>
              <a:gd name="T29" fmla="*/ 2147483646 h 68"/>
              <a:gd name="T30" fmla="*/ 2147483646 w 1688"/>
              <a:gd name="T31" fmla="*/ 2147483646 h 68"/>
              <a:gd name="T32" fmla="*/ 2147483646 w 1688"/>
              <a:gd name="T33" fmla="*/ 2147483646 h 68"/>
              <a:gd name="T34" fmla="*/ 2147483646 w 1688"/>
              <a:gd name="T35" fmla="*/ 2147483646 h 68"/>
              <a:gd name="T36" fmla="*/ 2147483646 w 1688"/>
              <a:gd name="T37" fmla="*/ 2147483646 h 68"/>
              <a:gd name="T38" fmla="*/ 2147483646 w 1688"/>
              <a:gd name="T39" fmla="*/ 2147483646 h 68"/>
              <a:gd name="T40" fmla="*/ 2147483646 w 1688"/>
              <a:gd name="T41" fmla="*/ 2147483646 h 68"/>
              <a:gd name="T42" fmla="*/ 2147483646 w 1688"/>
              <a:gd name="T43" fmla="*/ 2147483646 h 68"/>
              <a:gd name="T44" fmla="*/ 2147483646 w 1688"/>
              <a:gd name="T45" fmla="*/ 2147483646 h 68"/>
              <a:gd name="T46" fmla="*/ 2147483646 w 1688"/>
              <a:gd name="T47" fmla="*/ 2147483646 h 68"/>
              <a:gd name="T48" fmla="*/ 2147483646 w 1688"/>
              <a:gd name="T49" fmla="*/ 2147483646 h 68"/>
              <a:gd name="T50" fmla="*/ 2147483646 w 1688"/>
              <a:gd name="T51" fmla="*/ 2147483646 h 68"/>
              <a:gd name="T52" fmla="*/ 0 w 1688"/>
              <a:gd name="T53" fmla="*/ 2147483646 h 68"/>
              <a:gd name="T54" fmla="*/ 2147483646 w 1688"/>
              <a:gd name="T55" fmla="*/ 2147483646 h 68"/>
              <a:gd name="T56" fmla="*/ 2147483646 w 1688"/>
              <a:gd name="T57" fmla="*/ 2147483646 h 68"/>
              <a:gd name="T58" fmla="*/ 2147483646 w 1688"/>
              <a:gd name="T59" fmla="*/ 2147483646 h 68"/>
              <a:gd name="T60" fmla="*/ 2147483646 w 1688"/>
              <a:gd name="T61" fmla="*/ 2147483646 h 6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688" h="68">
                <a:moveTo>
                  <a:pt x="14" y="11"/>
                </a:moveTo>
                <a:lnTo>
                  <a:pt x="107" y="19"/>
                </a:lnTo>
                <a:lnTo>
                  <a:pt x="182" y="8"/>
                </a:lnTo>
                <a:lnTo>
                  <a:pt x="247" y="2"/>
                </a:lnTo>
                <a:lnTo>
                  <a:pt x="387" y="0"/>
                </a:lnTo>
                <a:lnTo>
                  <a:pt x="446" y="0"/>
                </a:lnTo>
                <a:lnTo>
                  <a:pt x="1065" y="11"/>
                </a:lnTo>
                <a:lnTo>
                  <a:pt x="1116" y="12"/>
                </a:lnTo>
                <a:lnTo>
                  <a:pt x="1143" y="13"/>
                </a:lnTo>
                <a:lnTo>
                  <a:pt x="1295" y="18"/>
                </a:lnTo>
                <a:lnTo>
                  <a:pt x="1320" y="22"/>
                </a:lnTo>
                <a:lnTo>
                  <a:pt x="1648" y="34"/>
                </a:lnTo>
                <a:lnTo>
                  <a:pt x="1688" y="34"/>
                </a:lnTo>
                <a:lnTo>
                  <a:pt x="1673" y="63"/>
                </a:lnTo>
                <a:lnTo>
                  <a:pt x="1648" y="68"/>
                </a:lnTo>
                <a:lnTo>
                  <a:pt x="1483" y="59"/>
                </a:lnTo>
                <a:lnTo>
                  <a:pt x="1319" y="51"/>
                </a:lnTo>
                <a:lnTo>
                  <a:pt x="1292" y="50"/>
                </a:lnTo>
                <a:lnTo>
                  <a:pt x="1140" y="46"/>
                </a:lnTo>
                <a:lnTo>
                  <a:pt x="1115" y="41"/>
                </a:lnTo>
                <a:lnTo>
                  <a:pt x="1065" y="43"/>
                </a:lnTo>
                <a:lnTo>
                  <a:pt x="446" y="31"/>
                </a:lnTo>
                <a:lnTo>
                  <a:pt x="387" y="31"/>
                </a:lnTo>
                <a:lnTo>
                  <a:pt x="248" y="25"/>
                </a:lnTo>
                <a:lnTo>
                  <a:pt x="109" y="35"/>
                </a:lnTo>
                <a:lnTo>
                  <a:pt x="10" y="35"/>
                </a:lnTo>
                <a:lnTo>
                  <a:pt x="0" y="21"/>
                </a:lnTo>
                <a:lnTo>
                  <a:pt x="4" y="13"/>
                </a:lnTo>
                <a:lnTo>
                  <a:pt x="14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29" name="Freeform 225">
            <a:extLst>
              <a:ext uri="{FF2B5EF4-FFF2-40B4-BE49-F238E27FC236}">
                <a16:creationId xmlns:a16="http://schemas.microsoft.com/office/drawing/2014/main" id="{50617FE5-CD3C-414A-9629-FBB8325AC000}"/>
              </a:ext>
            </a:extLst>
          </p:cNvPr>
          <p:cNvSpPr>
            <a:spLocks/>
          </p:cNvSpPr>
          <p:nvPr/>
        </p:nvSpPr>
        <p:spPr bwMode="auto">
          <a:xfrm>
            <a:off x="3351302" y="3246199"/>
            <a:ext cx="285750" cy="28575"/>
          </a:xfrm>
          <a:custGeom>
            <a:avLst/>
            <a:gdLst>
              <a:gd name="T0" fmla="*/ 2147483646 w 900"/>
              <a:gd name="T1" fmla="*/ 0 h 94"/>
              <a:gd name="T2" fmla="*/ 2147483646 w 900"/>
              <a:gd name="T3" fmla="*/ 2147483646 h 94"/>
              <a:gd name="T4" fmla="*/ 2147483646 w 900"/>
              <a:gd name="T5" fmla="*/ 2147483646 h 94"/>
              <a:gd name="T6" fmla="*/ 2147483646 w 900"/>
              <a:gd name="T7" fmla="*/ 2147483646 h 94"/>
              <a:gd name="T8" fmla="*/ 2147483646 w 900"/>
              <a:gd name="T9" fmla="*/ 2147483646 h 94"/>
              <a:gd name="T10" fmla="*/ 2147483646 w 900"/>
              <a:gd name="T11" fmla="*/ 2147483646 h 94"/>
              <a:gd name="T12" fmla="*/ 2147483646 w 900"/>
              <a:gd name="T13" fmla="*/ 2147483646 h 94"/>
              <a:gd name="T14" fmla="*/ 2147483646 w 900"/>
              <a:gd name="T15" fmla="*/ 2147483646 h 94"/>
              <a:gd name="T16" fmla="*/ 2147483646 w 900"/>
              <a:gd name="T17" fmla="*/ 2147483646 h 94"/>
              <a:gd name="T18" fmla="*/ 2147483646 w 900"/>
              <a:gd name="T19" fmla="*/ 2147483646 h 94"/>
              <a:gd name="T20" fmla="*/ 2147483646 w 900"/>
              <a:gd name="T21" fmla="*/ 2147483646 h 94"/>
              <a:gd name="T22" fmla="*/ 2147483646 w 900"/>
              <a:gd name="T23" fmla="*/ 2147483646 h 94"/>
              <a:gd name="T24" fmla="*/ 0 w 900"/>
              <a:gd name="T25" fmla="*/ 2147483646 h 94"/>
              <a:gd name="T26" fmla="*/ 2147483646 w 900"/>
              <a:gd name="T27" fmla="*/ 2147483646 h 94"/>
              <a:gd name="T28" fmla="*/ 2147483646 w 900"/>
              <a:gd name="T29" fmla="*/ 0 h 94"/>
              <a:gd name="T30" fmla="*/ 2147483646 w 900"/>
              <a:gd name="T31" fmla="*/ 0 h 94"/>
              <a:gd name="T32" fmla="*/ 2147483646 w 900"/>
              <a:gd name="T33" fmla="*/ 0 h 9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900" h="94">
                <a:moveTo>
                  <a:pt x="16" y="0"/>
                </a:moveTo>
                <a:lnTo>
                  <a:pt x="224" y="9"/>
                </a:lnTo>
                <a:lnTo>
                  <a:pt x="361" y="22"/>
                </a:lnTo>
                <a:lnTo>
                  <a:pt x="481" y="33"/>
                </a:lnTo>
                <a:lnTo>
                  <a:pt x="739" y="56"/>
                </a:lnTo>
                <a:lnTo>
                  <a:pt x="815" y="67"/>
                </a:lnTo>
                <a:lnTo>
                  <a:pt x="892" y="77"/>
                </a:lnTo>
                <a:lnTo>
                  <a:pt x="900" y="86"/>
                </a:lnTo>
                <a:lnTo>
                  <a:pt x="892" y="93"/>
                </a:lnTo>
                <a:lnTo>
                  <a:pt x="736" y="94"/>
                </a:lnTo>
                <a:lnTo>
                  <a:pt x="220" y="46"/>
                </a:lnTo>
                <a:lnTo>
                  <a:pt x="13" y="29"/>
                </a:lnTo>
                <a:lnTo>
                  <a:pt x="0" y="13"/>
                </a:lnTo>
                <a:lnTo>
                  <a:pt x="5" y="2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0" name="Freeform 226">
            <a:extLst>
              <a:ext uri="{FF2B5EF4-FFF2-40B4-BE49-F238E27FC236}">
                <a16:creationId xmlns:a16="http://schemas.microsoft.com/office/drawing/2014/main" id="{60993134-D416-6742-99FE-5E8B6F8FE9CA}"/>
              </a:ext>
            </a:extLst>
          </p:cNvPr>
          <p:cNvSpPr>
            <a:spLocks/>
          </p:cNvSpPr>
          <p:nvPr/>
        </p:nvSpPr>
        <p:spPr bwMode="auto">
          <a:xfrm>
            <a:off x="3337015" y="3273186"/>
            <a:ext cx="207962" cy="22225"/>
          </a:xfrm>
          <a:custGeom>
            <a:avLst/>
            <a:gdLst>
              <a:gd name="T0" fmla="*/ 2147483646 w 655"/>
              <a:gd name="T1" fmla="*/ 0 h 69"/>
              <a:gd name="T2" fmla="*/ 2147483646 w 655"/>
              <a:gd name="T3" fmla="*/ 2147483646 h 69"/>
              <a:gd name="T4" fmla="*/ 2147483646 w 655"/>
              <a:gd name="T5" fmla="*/ 2147483646 h 69"/>
              <a:gd name="T6" fmla="*/ 2147483646 w 655"/>
              <a:gd name="T7" fmla="*/ 2147483646 h 69"/>
              <a:gd name="T8" fmla="*/ 2147483646 w 655"/>
              <a:gd name="T9" fmla="*/ 2147483646 h 69"/>
              <a:gd name="T10" fmla="*/ 2147483646 w 655"/>
              <a:gd name="T11" fmla="*/ 2147483646 h 69"/>
              <a:gd name="T12" fmla="*/ 2147483646 w 655"/>
              <a:gd name="T13" fmla="*/ 2147483646 h 69"/>
              <a:gd name="T14" fmla="*/ 2147483646 w 655"/>
              <a:gd name="T15" fmla="*/ 2147483646 h 69"/>
              <a:gd name="T16" fmla="*/ 2147483646 w 655"/>
              <a:gd name="T17" fmla="*/ 2147483646 h 69"/>
              <a:gd name="T18" fmla="*/ 2147483646 w 655"/>
              <a:gd name="T19" fmla="*/ 2147483646 h 69"/>
              <a:gd name="T20" fmla="*/ 2147483646 w 655"/>
              <a:gd name="T21" fmla="*/ 2147483646 h 69"/>
              <a:gd name="T22" fmla="*/ 2147483646 w 655"/>
              <a:gd name="T23" fmla="*/ 2147483646 h 69"/>
              <a:gd name="T24" fmla="*/ 0 w 655"/>
              <a:gd name="T25" fmla="*/ 2147483646 h 69"/>
              <a:gd name="T26" fmla="*/ 2147483646 w 655"/>
              <a:gd name="T27" fmla="*/ 0 h 69"/>
              <a:gd name="T28" fmla="*/ 2147483646 w 655"/>
              <a:gd name="T29" fmla="*/ 0 h 69"/>
              <a:gd name="T30" fmla="*/ 2147483646 w 655"/>
              <a:gd name="T31" fmla="*/ 0 h 6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55" h="69">
                <a:moveTo>
                  <a:pt x="8" y="0"/>
                </a:moveTo>
                <a:lnTo>
                  <a:pt x="206" y="8"/>
                </a:lnTo>
                <a:lnTo>
                  <a:pt x="327" y="18"/>
                </a:lnTo>
                <a:lnTo>
                  <a:pt x="488" y="34"/>
                </a:lnTo>
                <a:lnTo>
                  <a:pt x="561" y="45"/>
                </a:lnTo>
                <a:lnTo>
                  <a:pt x="647" y="54"/>
                </a:lnTo>
                <a:lnTo>
                  <a:pt x="655" y="63"/>
                </a:lnTo>
                <a:lnTo>
                  <a:pt x="646" y="69"/>
                </a:lnTo>
                <a:lnTo>
                  <a:pt x="326" y="52"/>
                </a:lnTo>
                <a:lnTo>
                  <a:pt x="203" y="42"/>
                </a:lnTo>
                <a:lnTo>
                  <a:pt x="106" y="25"/>
                </a:lnTo>
                <a:lnTo>
                  <a:pt x="8" y="16"/>
                </a:lnTo>
                <a:lnTo>
                  <a:pt x="0" y="7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1" name="Freeform 227">
            <a:extLst>
              <a:ext uri="{FF2B5EF4-FFF2-40B4-BE49-F238E27FC236}">
                <a16:creationId xmlns:a16="http://schemas.microsoft.com/office/drawing/2014/main" id="{9E20BFD0-1199-C243-B8D8-E90D725B3E38}"/>
              </a:ext>
            </a:extLst>
          </p:cNvPr>
          <p:cNvSpPr>
            <a:spLocks/>
          </p:cNvSpPr>
          <p:nvPr/>
        </p:nvSpPr>
        <p:spPr bwMode="auto">
          <a:xfrm>
            <a:off x="3676740" y="3266836"/>
            <a:ext cx="63500" cy="11113"/>
          </a:xfrm>
          <a:custGeom>
            <a:avLst/>
            <a:gdLst>
              <a:gd name="T0" fmla="*/ 2147483646 w 198"/>
              <a:gd name="T1" fmla="*/ 0 h 39"/>
              <a:gd name="T2" fmla="*/ 2147483646 w 198"/>
              <a:gd name="T3" fmla="*/ 2147483646 h 39"/>
              <a:gd name="T4" fmla="*/ 2147483646 w 198"/>
              <a:gd name="T5" fmla="*/ 2147483646 h 39"/>
              <a:gd name="T6" fmla="*/ 2147483646 w 198"/>
              <a:gd name="T7" fmla="*/ 2147483646 h 39"/>
              <a:gd name="T8" fmla="*/ 2147483646 w 198"/>
              <a:gd name="T9" fmla="*/ 2147483646 h 39"/>
              <a:gd name="T10" fmla="*/ 2147483646 w 198"/>
              <a:gd name="T11" fmla="*/ 2147483646 h 39"/>
              <a:gd name="T12" fmla="*/ 2147483646 w 198"/>
              <a:gd name="T13" fmla="*/ 2147483646 h 39"/>
              <a:gd name="T14" fmla="*/ 0 w 198"/>
              <a:gd name="T15" fmla="*/ 2147483646 h 39"/>
              <a:gd name="T16" fmla="*/ 2147483646 w 198"/>
              <a:gd name="T17" fmla="*/ 0 h 39"/>
              <a:gd name="T18" fmla="*/ 2147483646 w 198"/>
              <a:gd name="T19" fmla="*/ 0 h 39"/>
              <a:gd name="T20" fmla="*/ 2147483646 w 198"/>
              <a:gd name="T21" fmla="*/ 0 h 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98" h="39">
                <a:moveTo>
                  <a:pt x="8" y="0"/>
                </a:moveTo>
                <a:lnTo>
                  <a:pt x="181" y="5"/>
                </a:lnTo>
                <a:lnTo>
                  <a:pt x="198" y="22"/>
                </a:lnTo>
                <a:lnTo>
                  <a:pt x="194" y="33"/>
                </a:lnTo>
                <a:lnTo>
                  <a:pt x="181" y="39"/>
                </a:lnTo>
                <a:lnTo>
                  <a:pt x="93" y="30"/>
                </a:lnTo>
                <a:lnTo>
                  <a:pt x="6" y="16"/>
                </a:lnTo>
                <a:lnTo>
                  <a:pt x="0" y="8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2" name="Freeform 228">
            <a:extLst>
              <a:ext uri="{FF2B5EF4-FFF2-40B4-BE49-F238E27FC236}">
                <a16:creationId xmlns:a16="http://schemas.microsoft.com/office/drawing/2014/main" id="{BA0A7AEB-1C8E-E64D-89E3-F0E5D8FF50D0}"/>
              </a:ext>
            </a:extLst>
          </p:cNvPr>
          <p:cNvSpPr>
            <a:spLocks/>
          </p:cNvSpPr>
          <p:nvPr/>
        </p:nvSpPr>
        <p:spPr bwMode="auto">
          <a:xfrm>
            <a:off x="3691027" y="3282711"/>
            <a:ext cx="63500" cy="11113"/>
          </a:xfrm>
          <a:custGeom>
            <a:avLst/>
            <a:gdLst>
              <a:gd name="T0" fmla="*/ 2147483646 w 201"/>
              <a:gd name="T1" fmla="*/ 2147483646 h 34"/>
              <a:gd name="T2" fmla="*/ 2147483646 w 201"/>
              <a:gd name="T3" fmla="*/ 2147483646 h 34"/>
              <a:gd name="T4" fmla="*/ 2147483646 w 201"/>
              <a:gd name="T5" fmla="*/ 0 h 34"/>
              <a:gd name="T6" fmla="*/ 2147483646 w 201"/>
              <a:gd name="T7" fmla="*/ 2147483646 h 34"/>
              <a:gd name="T8" fmla="*/ 2147483646 w 201"/>
              <a:gd name="T9" fmla="*/ 2147483646 h 34"/>
              <a:gd name="T10" fmla="*/ 2147483646 w 201"/>
              <a:gd name="T11" fmla="*/ 2147483646 h 34"/>
              <a:gd name="T12" fmla="*/ 2147483646 w 201"/>
              <a:gd name="T13" fmla="*/ 2147483646 h 34"/>
              <a:gd name="T14" fmla="*/ 2147483646 w 201"/>
              <a:gd name="T15" fmla="*/ 2147483646 h 34"/>
              <a:gd name="T16" fmla="*/ 0 w 201"/>
              <a:gd name="T17" fmla="*/ 2147483646 h 34"/>
              <a:gd name="T18" fmla="*/ 2147483646 w 201"/>
              <a:gd name="T19" fmla="*/ 2147483646 h 34"/>
              <a:gd name="T20" fmla="*/ 2147483646 w 201"/>
              <a:gd name="T21" fmla="*/ 2147483646 h 34"/>
              <a:gd name="T22" fmla="*/ 2147483646 w 201"/>
              <a:gd name="T23" fmla="*/ 2147483646 h 3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01" h="34">
                <a:moveTo>
                  <a:pt x="8" y="10"/>
                </a:moveTo>
                <a:lnTo>
                  <a:pt x="95" y="9"/>
                </a:lnTo>
                <a:lnTo>
                  <a:pt x="183" y="0"/>
                </a:lnTo>
                <a:lnTo>
                  <a:pt x="201" y="16"/>
                </a:lnTo>
                <a:lnTo>
                  <a:pt x="198" y="27"/>
                </a:lnTo>
                <a:lnTo>
                  <a:pt x="186" y="34"/>
                </a:lnTo>
                <a:lnTo>
                  <a:pt x="96" y="34"/>
                </a:lnTo>
                <a:lnTo>
                  <a:pt x="6" y="26"/>
                </a:lnTo>
                <a:lnTo>
                  <a:pt x="0" y="18"/>
                </a:lnTo>
                <a:lnTo>
                  <a:pt x="8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3" name="Freeform 229">
            <a:extLst>
              <a:ext uri="{FF2B5EF4-FFF2-40B4-BE49-F238E27FC236}">
                <a16:creationId xmlns:a16="http://schemas.microsoft.com/office/drawing/2014/main" id="{2F4BBDAD-7CD3-6445-B3A4-A16846247EA7}"/>
              </a:ext>
            </a:extLst>
          </p:cNvPr>
          <p:cNvSpPr>
            <a:spLocks/>
          </p:cNvSpPr>
          <p:nvPr/>
        </p:nvSpPr>
        <p:spPr bwMode="auto">
          <a:xfrm>
            <a:off x="3697378" y="3300174"/>
            <a:ext cx="73025" cy="14287"/>
          </a:xfrm>
          <a:custGeom>
            <a:avLst/>
            <a:gdLst>
              <a:gd name="T0" fmla="*/ 2147483646 w 231"/>
              <a:gd name="T1" fmla="*/ 2147483646 h 41"/>
              <a:gd name="T2" fmla="*/ 2147483646 w 231"/>
              <a:gd name="T3" fmla="*/ 2147483646 h 41"/>
              <a:gd name="T4" fmla="*/ 2147483646 w 231"/>
              <a:gd name="T5" fmla="*/ 0 h 41"/>
              <a:gd name="T6" fmla="*/ 2147483646 w 231"/>
              <a:gd name="T7" fmla="*/ 2147483646 h 41"/>
              <a:gd name="T8" fmla="*/ 2147483646 w 231"/>
              <a:gd name="T9" fmla="*/ 2147483646 h 41"/>
              <a:gd name="T10" fmla="*/ 2147483646 w 231"/>
              <a:gd name="T11" fmla="*/ 2147483646 h 41"/>
              <a:gd name="T12" fmla="*/ 2147483646 w 231"/>
              <a:gd name="T13" fmla="*/ 2147483646 h 41"/>
              <a:gd name="T14" fmla="*/ 2147483646 w 231"/>
              <a:gd name="T15" fmla="*/ 2147483646 h 41"/>
              <a:gd name="T16" fmla="*/ 2147483646 w 231"/>
              <a:gd name="T17" fmla="*/ 2147483646 h 41"/>
              <a:gd name="T18" fmla="*/ 0 w 231"/>
              <a:gd name="T19" fmla="*/ 2147483646 h 41"/>
              <a:gd name="T20" fmla="*/ 2147483646 w 231"/>
              <a:gd name="T21" fmla="*/ 2147483646 h 41"/>
              <a:gd name="T22" fmla="*/ 2147483646 w 231"/>
              <a:gd name="T23" fmla="*/ 2147483646 h 41"/>
              <a:gd name="T24" fmla="*/ 2147483646 w 231"/>
              <a:gd name="T25" fmla="*/ 2147483646 h 41"/>
              <a:gd name="T26" fmla="*/ 2147483646 w 231"/>
              <a:gd name="T27" fmla="*/ 2147483646 h 4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31" h="41">
                <a:moveTo>
                  <a:pt x="14" y="10"/>
                </a:moveTo>
                <a:lnTo>
                  <a:pt x="184" y="8"/>
                </a:lnTo>
                <a:lnTo>
                  <a:pt x="221" y="0"/>
                </a:lnTo>
                <a:lnTo>
                  <a:pt x="231" y="6"/>
                </a:lnTo>
                <a:lnTo>
                  <a:pt x="227" y="15"/>
                </a:lnTo>
                <a:lnTo>
                  <a:pt x="208" y="27"/>
                </a:lnTo>
                <a:lnTo>
                  <a:pt x="189" y="39"/>
                </a:lnTo>
                <a:lnTo>
                  <a:pt x="101" y="41"/>
                </a:lnTo>
                <a:lnTo>
                  <a:pt x="14" y="38"/>
                </a:lnTo>
                <a:lnTo>
                  <a:pt x="0" y="24"/>
                </a:lnTo>
                <a:lnTo>
                  <a:pt x="3" y="14"/>
                </a:lnTo>
                <a:lnTo>
                  <a:pt x="14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4" name="Freeform 230">
            <a:extLst>
              <a:ext uri="{FF2B5EF4-FFF2-40B4-BE49-F238E27FC236}">
                <a16:creationId xmlns:a16="http://schemas.microsoft.com/office/drawing/2014/main" id="{80952AE1-7DF0-084C-84FF-5DBAFB58EE41}"/>
              </a:ext>
            </a:extLst>
          </p:cNvPr>
          <p:cNvSpPr>
            <a:spLocks/>
          </p:cNvSpPr>
          <p:nvPr/>
        </p:nvSpPr>
        <p:spPr bwMode="auto">
          <a:xfrm>
            <a:off x="3341777" y="2682636"/>
            <a:ext cx="388938" cy="106363"/>
          </a:xfrm>
          <a:custGeom>
            <a:avLst/>
            <a:gdLst>
              <a:gd name="T0" fmla="*/ 2147483646 w 1229"/>
              <a:gd name="T1" fmla="*/ 2147483646 h 335"/>
              <a:gd name="T2" fmla="*/ 2147483646 w 1229"/>
              <a:gd name="T3" fmla="*/ 2147483646 h 335"/>
              <a:gd name="T4" fmla="*/ 2147483646 w 1229"/>
              <a:gd name="T5" fmla="*/ 2147483646 h 335"/>
              <a:gd name="T6" fmla="*/ 2147483646 w 1229"/>
              <a:gd name="T7" fmla="*/ 2147483646 h 335"/>
              <a:gd name="T8" fmla="*/ 2147483646 w 1229"/>
              <a:gd name="T9" fmla="*/ 2147483646 h 335"/>
              <a:gd name="T10" fmla="*/ 2147483646 w 1229"/>
              <a:gd name="T11" fmla="*/ 2147483646 h 335"/>
              <a:gd name="T12" fmla="*/ 2147483646 w 1229"/>
              <a:gd name="T13" fmla="*/ 2147483646 h 335"/>
              <a:gd name="T14" fmla="*/ 2147483646 w 1229"/>
              <a:gd name="T15" fmla="*/ 2147483646 h 335"/>
              <a:gd name="T16" fmla="*/ 2147483646 w 1229"/>
              <a:gd name="T17" fmla="*/ 2147483646 h 335"/>
              <a:gd name="T18" fmla="*/ 2147483646 w 1229"/>
              <a:gd name="T19" fmla="*/ 2147483646 h 335"/>
              <a:gd name="T20" fmla="*/ 2147483646 w 1229"/>
              <a:gd name="T21" fmla="*/ 2147483646 h 335"/>
              <a:gd name="T22" fmla="*/ 2147483646 w 1229"/>
              <a:gd name="T23" fmla="*/ 2147483646 h 335"/>
              <a:gd name="T24" fmla="*/ 2147483646 w 1229"/>
              <a:gd name="T25" fmla="*/ 2147483646 h 335"/>
              <a:gd name="T26" fmla="*/ 2147483646 w 1229"/>
              <a:gd name="T27" fmla="*/ 2147483646 h 335"/>
              <a:gd name="T28" fmla="*/ 2147483646 w 1229"/>
              <a:gd name="T29" fmla="*/ 0 h 335"/>
              <a:gd name="T30" fmla="*/ 2147483646 w 1229"/>
              <a:gd name="T31" fmla="*/ 2147483646 h 335"/>
              <a:gd name="T32" fmla="*/ 2147483646 w 1229"/>
              <a:gd name="T33" fmla="*/ 2147483646 h 335"/>
              <a:gd name="T34" fmla="*/ 2147483646 w 1229"/>
              <a:gd name="T35" fmla="*/ 2147483646 h 335"/>
              <a:gd name="T36" fmla="*/ 2147483646 w 1229"/>
              <a:gd name="T37" fmla="*/ 2147483646 h 335"/>
              <a:gd name="T38" fmla="*/ 2147483646 w 1229"/>
              <a:gd name="T39" fmla="*/ 2147483646 h 335"/>
              <a:gd name="T40" fmla="*/ 2147483646 w 1229"/>
              <a:gd name="T41" fmla="*/ 2147483646 h 335"/>
              <a:gd name="T42" fmla="*/ 2147483646 w 1229"/>
              <a:gd name="T43" fmla="*/ 2147483646 h 335"/>
              <a:gd name="T44" fmla="*/ 2147483646 w 1229"/>
              <a:gd name="T45" fmla="*/ 2147483646 h 335"/>
              <a:gd name="T46" fmla="*/ 2147483646 w 1229"/>
              <a:gd name="T47" fmla="*/ 2147483646 h 335"/>
              <a:gd name="T48" fmla="*/ 2147483646 w 1229"/>
              <a:gd name="T49" fmla="*/ 2147483646 h 335"/>
              <a:gd name="T50" fmla="*/ 2147483646 w 1229"/>
              <a:gd name="T51" fmla="*/ 2147483646 h 335"/>
              <a:gd name="T52" fmla="*/ 2147483646 w 1229"/>
              <a:gd name="T53" fmla="*/ 2147483646 h 335"/>
              <a:gd name="T54" fmla="*/ 2147483646 w 1229"/>
              <a:gd name="T55" fmla="*/ 2147483646 h 335"/>
              <a:gd name="T56" fmla="*/ 2147483646 w 1229"/>
              <a:gd name="T57" fmla="*/ 2147483646 h 335"/>
              <a:gd name="T58" fmla="*/ 2147483646 w 1229"/>
              <a:gd name="T59" fmla="*/ 2147483646 h 335"/>
              <a:gd name="T60" fmla="*/ 0 w 1229"/>
              <a:gd name="T61" fmla="*/ 2147483646 h 335"/>
              <a:gd name="T62" fmla="*/ 2147483646 w 1229"/>
              <a:gd name="T63" fmla="*/ 2147483646 h 335"/>
              <a:gd name="T64" fmla="*/ 2147483646 w 1229"/>
              <a:gd name="T65" fmla="*/ 2147483646 h 33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29" h="335">
                <a:moveTo>
                  <a:pt x="2" y="321"/>
                </a:moveTo>
                <a:lnTo>
                  <a:pt x="46" y="290"/>
                </a:lnTo>
                <a:lnTo>
                  <a:pt x="87" y="263"/>
                </a:lnTo>
                <a:lnTo>
                  <a:pt x="168" y="221"/>
                </a:lnTo>
                <a:lnTo>
                  <a:pt x="253" y="188"/>
                </a:lnTo>
                <a:lnTo>
                  <a:pt x="353" y="159"/>
                </a:lnTo>
                <a:lnTo>
                  <a:pt x="420" y="140"/>
                </a:lnTo>
                <a:lnTo>
                  <a:pt x="478" y="121"/>
                </a:lnTo>
                <a:lnTo>
                  <a:pt x="537" y="103"/>
                </a:lnTo>
                <a:lnTo>
                  <a:pt x="604" y="88"/>
                </a:lnTo>
                <a:lnTo>
                  <a:pt x="700" y="64"/>
                </a:lnTo>
                <a:lnTo>
                  <a:pt x="799" y="36"/>
                </a:lnTo>
                <a:lnTo>
                  <a:pt x="909" y="15"/>
                </a:lnTo>
                <a:lnTo>
                  <a:pt x="1008" y="4"/>
                </a:lnTo>
                <a:lnTo>
                  <a:pt x="1220" y="0"/>
                </a:lnTo>
                <a:lnTo>
                  <a:pt x="1229" y="9"/>
                </a:lnTo>
                <a:lnTo>
                  <a:pt x="1220" y="17"/>
                </a:lnTo>
                <a:lnTo>
                  <a:pt x="1013" y="33"/>
                </a:lnTo>
                <a:lnTo>
                  <a:pt x="917" y="53"/>
                </a:lnTo>
                <a:lnTo>
                  <a:pt x="808" y="79"/>
                </a:lnTo>
                <a:lnTo>
                  <a:pt x="710" y="106"/>
                </a:lnTo>
                <a:lnTo>
                  <a:pt x="612" y="128"/>
                </a:lnTo>
                <a:lnTo>
                  <a:pt x="487" y="162"/>
                </a:lnTo>
                <a:lnTo>
                  <a:pt x="430" y="180"/>
                </a:lnTo>
                <a:lnTo>
                  <a:pt x="362" y="199"/>
                </a:lnTo>
                <a:lnTo>
                  <a:pt x="264" y="224"/>
                </a:lnTo>
                <a:lnTo>
                  <a:pt x="178" y="248"/>
                </a:lnTo>
                <a:lnTo>
                  <a:pt x="96" y="282"/>
                </a:lnTo>
                <a:lnTo>
                  <a:pt x="55" y="306"/>
                </a:lnTo>
                <a:lnTo>
                  <a:pt x="11" y="335"/>
                </a:lnTo>
                <a:lnTo>
                  <a:pt x="0" y="333"/>
                </a:lnTo>
                <a:lnTo>
                  <a:pt x="2" y="3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5" name="Freeform 231">
            <a:extLst>
              <a:ext uri="{FF2B5EF4-FFF2-40B4-BE49-F238E27FC236}">
                <a16:creationId xmlns:a16="http://schemas.microsoft.com/office/drawing/2014/main" id="{9D82B20A-9DEB-6846-9F5E-FD0383F5CAD3}"/>
              </a:ext>
            </a:extLst>
          </p:cNvPr>
          <p:cNvSpPr>
            <a:spLocks/>
          </p:cNvSpPr>
          <p:nvPr/>
        </p:nvSpPr>
        <p:spPr bwMode="auto">
          <a:xfrm>
            <a:off x="3745002" y="2690574"/>
            <a:ext cx="39688" cy="60325"/>
          </a:xfrm>
          <a:custGeom>
            <a:avLst/>
            <a:gdLst>
              <a:gd name="T0" fmla="*/ 2147483646 w 126"/>
              <a:gd name="T1" fmla="*/ 0 h 190"/>
              <a:gd name="T2" fmla="*/ 2147483646 w 126"/>
              <a:gd name="T3" fmla="*/ 2147483646 h 190"/>
              <a:gd name="T4" fmla="*/ 2147483646 w 126"/>
              <a:gd name="T5" fmla="*/ 2147483646 h 190"/>
              <a:gd name="T6" fmla="*/ 2147483646 w 126"/>
              <a:gd name="T7" fmla="*/ 2147483646 h 190"/>
              <a:gd name="T8" fmla="*/ 2147483646 w 126"/>
              <a:gd name="T9" fmla="*/ 2147483646 h 190"/>
              <a:gd name="T10" fmla="*/ 2147483646 w 126"/>
              <a:gd name="T11" fmla="*/ 2147483646 h 190"/>
              <a:gd name="T12" fmla="*/ 2147483646 w 126"/>
              <a:gd name="T13" fmla="*/ 2147483646 h 190"/>
              <a:gd name="T14" fmla="*/ 2147483646 w 126"/>
              <a:gd name="T15" fmla="*/ 2147483646 h 190"/>
              <a:gd name="T16" fmla="*/ 2147483646 w 126"/>
              <a:gd name="T17" fmla="*/ 2147483646 h 190"/>
              <a:gd name="T18" fmla="*/ 2147483646 w 126"/>
              <a:gd name="T19" fmla="*/ 2147483646 h 190"/>
              <a:gd name="T20" fmla="*/ 2147483646 w 126"/>
              <a:gd name="T21" fmla="*/ 2147483646 h 190"/>
              <a:gd name="T22" fmla="*/ 2147483646 w 126"/>
              <a:gd name="T23" fmla="*/ 2147483646 h 190"/>
              <a:gd name="T24" fmla="*/ 2147483646 w 126"/>
              <a:gd name="T25" fmla="*/ 2147483646 h 190"/>
              <a:gd name="T26" fmla="*/ 0 w 126"/>
              <a:gd name="T27" fmla="*/ 2147483646 h 190"/>
              <a:gd name="T28" fmla="*/ 2147483646 w 126"/>
              <a:gd name="T29" fmla="*/ 0 h 190"/>
              <a:gd name="T30" fmla="*/ 2147483646 w 126"/>
              <a:gd name="T31" fmla="*/ 0 h 190"/>
              <a:gd name="T32" fmla="*/ 2147483646 w 126"/>
              <a:gd name="T33" fmla="*/ 0 h 190"/>
              <a:gd name="T34" fmla="*/ 2147483646 w 126"/>
              <a:gd name="T35" fmla="*/ 0 h 19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26" h="190">
                <a:moveTo>
                  <a:pt x="14" y="0"/>
                </a:moveTo>
                <a:lnTo>
                  <a:pt x="51" y="38"/>
                </a:lnTo>
                <a:lnTo>
                  <a:pt x="81" y="75"/>
                </a:lnTo>
                <a:lnTo>
                  <a:pt x="126" y="163"/>
                </a:lnTo>
                <a:lnTo>
                  <a:pt x="125" y="181"/>
                </a:lnTo>
                <a:lnTo>
                  <a:pt x="113" y="190"/>
                </a:lnTo>
                <a:lnTo>
                  <a:pt x="97" y="190"/>
                </a:lnTo>
                <a:lnTo>
                  <a:pt x="86" y="177"/>
                </a:lnTo>
                <a:lnTo>
                  <a:pt x="69" y="130"/>
                </a:lnTo>
                <a:lnTo>
                  <a:pt x="54" y="89"/>
                </a:lnTo>
                <a:lnTo>
                  <a:pt x="33" y="50"/>
                </a:lnTo>
                <a:lnTo>
                  <a:pt x="19" y="31"/>
                </a:lnTo>
                <a:lnTo>
                  <a:pt x="2" y="12"/>
                </a:lnTo>
                <a:lnTo>
                  <a:pt x="0" y="5"/>
                </a:lnTo>
                <a:lnTo>
                  <a:pt x="2" y="0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6" name="Freeform 232">
            <a:extLst>
              <a:ext uri="{FF2B5EF4-FFF2-40B4-BE49-F238E27FC236}">
                <a16:creationId xmlns:a16="http://schemas.microsoft.com/office/drawing/2014/main" id="{2D988B90-6C4D-8045-A21C-E641A76BBFCA}"/>
              </a:ext>
            </a:extLst>
          </p:cNvPr>
          <p:cNvSpPr>
            <a:spLocks/>
          </p:cNvSpPr>
          <p:nvPr/>
        </p:nvSpPr>
        <p:spPr bwMode="auto">
          <a:xfrm>
            <a:off x="3718015" y="2742961"/>
            <a:ext cx="68262" cy="354013"/>
          </a:xfrm>
          <a:custGeom>
            <a:avLst/>
            <a:gdLst>
              <a:gd name="T0" fmla="*/ 2147483646 w 213"/>
              <a:gd name="T1" fmla="*/ 2147483646 h 1116"/>
              <a:gd name="T2" fmla="*/ 2147483646 w 213"/>
              <a:gd name="T3" fmla="*/ 2147483646 h 1116"/>
              <a:gd name="T4" fmla="*/ 2147483646 w 213"/>
              <a:gd name="T5" fmla="*/ 2147483646 h 1116"/>
              <a:gd name="T6" fmla="*/ 2147483646 w 213"/>
              <a:gd name="T7" fmla="*/ 2147483646 h 1116"/>
              <a:gd name="T8" fmla="*/ 2147483646 w 213"/>
              <a:gd name="T9" fmla="*/ 2147483646 h 1116"/>
              <a:gd name="T10" fmla="*/ 2147483646 w 213"/>
              <a:gd name="T11" fmla="*/ 2147483646 h 1116"/>
              <a:gd name="T12" fmla="*/ 2147483646 w 213"/>
              <a:gd name="T13" fmla="*/ 2147483646 h 1116"/>
              <a:gd name="T14" fmla="*/ 2147483646 w 213"/>
              <a:gd name="T15" fmla="*/ 2147483646 h 1116"/>
              <a:gd name="T16" fmla="*/ 2147483646 w 213"/>
              <a:gd name="T17" fmla="*/ 2147483646 h 1116"/>
              <a:gd name="T18" fmla="*/ 2147483646 w 213"/>
              <a:gd name="T19" fmla="*/ 2147483646 h 1116"/>
              <a:gd name="T20" fmla="*/ 2147483646 w 213"/>
              <a:gd name="T21" fmla="*/ 2147483646 h 1116"/>
              <a:gd name="T22" fmla="*/ 0 w 213"/>
              <a:gd name="T23" fmla="*/ 2147483646 h 1116"/>
              <a:gd name="T24" fmla="*/ 2147483646 w 213"/>
              <a:gd name="T25" fmla="*/ 2147483646 h 1116"/>
              <a:gd name="T26" fmla="*/ 2147483646 w 213"/>
              <a:gd name="T27" fmla="*/ 2147483646 h 1116"/>
              <a:gd name="T28" fmla="*/ 2147483646 w 213"/>
              <a:gd name="T29" fmla="*/ 2147483646 h 1116"/>
              <a:gd name="T30" fmla="*/ 2147483646 w 213"/>
              <a:gd name="T31" fmla="*/ 2147483646 h 1116"/>
              <a:gd name="T32" fmla="*/ 2147483646 w 213"/>
              <a:gd name="T33" fmla="*/ 2147483646 h 1116"/>
              <a:gd name="T34" fmla="*/ 2147483646 w 213"/>
              <a:gd name="T35" fmla="*/ 2147483646 h 1116"/>
              <a:gd name="T36" fmla="*/ 2147483646 w 213"/>
              <a:gd name="T37" fmla="*/ 2147483646 h 1116"/>
              <a:gd name="T38" fmla="*/ 2147483646 w 213"/>
              <a:gd name="T39" fmla="*/ 2147483646 h 1116"/>
              <a:gd name="T40" fmla="*/ 2147483646 w 213"/>
              <a:gd name="T41" fmla="*/ 2147483646 h 1116"/>
              <a:gd name="T42" fmla="*/ 2147483646 w 213"/>
              <a:gd name="T43" fmla="*/ 2147483646 h 1116"/>
              <a:gd name="T44" fmla="*/ 2147483646 w 213"/>
              <a:gd name="T45" fmla="*/ 0 h 1116"/>
              <a:gd name="T46" fmla="*/ 2147483646 w 213"/>
              <a:gd name="T47" fmla="*/ 2147483646 h 1116"/>
              <a:gd name="T48" fmla="*/ 2147483646 w 213"/>
              <a:gd name="T49" fmla="*/ 2147483646 h 1116"/>
              <a:gd name="T50" fmla="*/ 2147483646 w 213"/>
              <a:gd name="T51" fmla="*/ 2147483646 h 111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13" h="1116">
                <a:moveTo>
                  <a:pt x="213" y="21"/>
                </a:moveTo>
                <a:lnTo>
                  <a:pt x="180" y="278"/>
                </a:lnTo>
                <a:lnTo>
                  <a:pt x="165" y="359"/>
                </a:lnTo>
                <a:lnTo>
                  <a:pt x="149" y="439"/>
                </a:lnTo>
                <a:lnTo>
                  <a:pt x="135" y="505"/>
                </a:lnTo>
                <a:lnTo>
                  <a:pt x="123" y="565"/>
                </a:lnTo>
                <a:lnTo>
                  <a:pt x="101" y="676"/>
                </a:lnTo>
                <a:lnTo>
                  <a:pt x="67" y="915"/>
                </a:lnTo>
                <a:lnTo>
                  <a:pt x="42" y="1096"/>
                </a:lnTo>
                <a:lnTo>
                  <a:pt x="34" y="1112"/>
                </a:lnTo>
                <a:lnTo>
                  <a:pt x="20" y="1116"/>
                </a:lnTo>
                <a:lnTo>
                  <a:pt x="0" y="1095"/>
                </a:lnTo>
                <a:lnTo>
                  <a:pt x="11" y="1003"/>
                </a:lnTo>
                <a:lnTo>
                  <a:pt x="26" y="911"/>
                </a:lnTo>
                <a:lnTo>
                  <a:pt x="42" y="783"/>
                </a:lnTo>
                <a:lnTo>
                  <a:pt x="62" y="670"/>
                </a:lnTo>
                <a:lnTo>
                  <a:pt x="87" y="559"/>
                </a:lnTo>
                <a:lnTo>
                  <a:pt x="100" y="499"/>
                </a:lnTo>
                <a:lnTo>
                  <a:pt x="114" y="433"/>
                </a:lnTo>
                <a:lnTo>
                  <a:pt x="147" y="272"/>
                </a:lnTo>
                <a:lnTo>
                  <a:pt x="178" y="14"/>
                </a:lnTo>
                <a:lnTo>
                  <a:pt x="185" y="3"/>
                </a:lnTo>
                <a:lnTo>
                  <a:pt x="198" y="0"/>
                </a:lnTo>
                <a:lnTo>
                  <a:pt x="213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7" name="Freeform 233">
            <a:extLst>
              <a:ext uri="{FF2B5EF4-FFF2-40B4-BE49-F238E27FC236}">
                <a16:creationId xmlns:a16="http://schemas.microsoft.com/office/drawing/2014/main" id="{60F7738D-7D24-E444-A4DD-64D96F1D13F7}"/>
              </a:ext>
            </a:extLst>
          </p:cNvPr>
          <p:cNvSpPr>
            <a:spLocks/>
          </p:cNvSpPr>
          <p:nvPr/>
        </p:nvSpPr>
        <p:spPr bwMode="auto">
          <a:xfrm>
            <a:off x="3700553" y="2714386"/>
            <a:ext cx="42863" cy="320675"/>
          </a:xfrm>
          <a:custGeom>
            <a:avLst/>
            <a:gdLst>
              <a:gd name="T0" fmla="*/ 2147483646 w 137"/>
              <a:gd name="T1" fmla="*/ 2147483646 h 1012"/>
              <a:gd name="T2" fmla="*/ 2147483646 w 137"/>
              <a:gd name="T3" fmla="*/ 2147483646 h 1012"/>
              <a:gd name="T4" fmla="*/ 2147483646 w 137"/>
              <a:gd name="T5" fmla="*/ 2147483646 h 1012"/>
              <a:gd name="T6" fmla="*/ 2147483646 w 137"/>
              <a:gd name="T7" fmla="*/ 2147483646 h 1012"/>
              <a:gd name="T8" fmla="*/ 2147483646 w 137"/>
              <a:gd name="T9" fmla="*/ 2147483646 h 1012"/>
              <a:gd name="T10" fmla="*/ 2147483646 w 137"/>
              <a:gd name="T11" fmla="*/ 2147483646 h 1012"/>
              <a:gd name="T12" fmla="*/ 2147483646 w 137"/>
              <a:gd name="T13" fmla="*/ 2147483646 h 1012"/>
              <a:gd name="T14" fmla="*/ 2147483646 w 137"/>
              <a:gd name="T15" fmla="*/ 2147483646 h 1012"/>
              <a:gd name="T16" fmla="*/ 2147483646 w 137"/>
              <a:gd name="T17" fmla="*/ 2147483646 h 1012"/>
              <a:gd name="T18" fmla="*/ 2147483646 w 137"/>
              <a:gd name="T19" fmla="*/ 2147483646 h 1012"/>
              <a:gd name="T20" fmla="*/ 2147483646 w 137"/>
              <a:gd name="T21" fmla="*/ 2147483646 h 1012"/>
              <a:gd name="T22" fmla="*/ 0 w 137"/>
              <a:gd name="T23" fmla="*/ 2147483646 h 1012"/>
              <a:gd name="T24" fmla="*/ 2147483646 w 137"/>
              <a:gd name="T25" fmla="*/ 2147483646 h 1012"/>
              <a:gd name="T26" fmla="*/ 2147483646 w 137"/>
              <a:gd name="T27" fmla="*/ 2147483646 h 1012"/>
              <a:gd name="T28" fmla="*/ 2147483646 w 137"/>
              <a:gd name="T29" fmla="*/ 2147483646 h 1012"/>
              <a:gd name="T30" fmla="*/ 2147483646 w 137"/>
              <a:gd name="T31" fmla="*/ 2147483646 h 1012"/>
              <a:gd name="T32" fmla="*/ 2147483646 w 137"/>
              <a:gd name="T33" fmla="*/ 2147483646 h 1012"/>
              <a:gd name="T34" fmla="*/ 2147483646 w 137"/>
              <a:gd name="T35" fmla="*/ 2147483646 h 1012"/>
              <a:gd name="T36" fmla="*/ 2147483646 w 137"/>
              <a:gd name="T37" fmla="*/ 2147483646 h 1012"/>
              <a:gd name="T38" fmla="*/ 2147483646 w 137"/>
              <a:gd name="T39" fmla="*/ 0 h 1012"/>
              <a:gd name="T40" fmla="*/ 2147483646 w 137"/>
              <a:gd name="T41" fmla="*/ 2147483646 h 1012"/>
              <a:gd name="T42" fmla="*/ 2147483646 w 137"/>
              <a:gd name="T43" fmla="*/ 2147483646 h 1012"/>
              <a:gd name="T44" fmla="*/ 2147483646 w 137"/>
              <a:gd name="T45" fmla="*/ 2147483646 h 101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37" h="1012">
                <a:moveTo>
                  <a:pt x="137" y="14"/>
                </a:moveTo>
                <a:lnTo>
                  <a:pt x="136" y="140"/>
                </a:lnTo>
                <a:lnTo>
                  <a:pt x="130" y="188"/>
                </a:lnTo>
                <a:lnTo>
                  <a:pt x="122" y="343"/>
                </a:lnTo>
                <a:lnTo>
                  <a:pt x="114" y="498"/>
                </a:lnTo>
                <a:lnTo>
                  <a:pt x="95" y="631"/>
                </a:lnTo>
                <a:lnTo>
                  <a:pt x="72" y="764"/>
                </a:lnTo>
                <a:lnTo>
                  <a:pt x="58" y="829"/>
                </a:lnTo>
                <a:lnTo>
                  <a:pt x="43" y="884"/>
                </a:lnTo>
                <a:lnTo>
                  <a:pt x="16" y="1004"/>
                </a:lnTo>
                <a:lnTo>
                  <a:pt x="6" y="1012"/>
                </a:lnTo>
                <a:lnTo>
                  <a:pt x="0" y="1001"/>
                </a:lnTo>
                <a:lnTo>
                  <a:pt x="30" y="757"/>
                </a:lnTo>
                <a:lnTo>
                  <a:pt x="71" y="495"/>
                </a:lnTo>
                <a:lnTo>
                  <a:pt x="82" y="341"/>
                </a:lnTo>
                <a:lnTo>
                  <a:pt x="92" y="186"/>
                </a:lnTo>
                <a:lnTo>
                  <a:pt x="95" y="140"/>
                </a:lnTo>
                <a:lnTo>
                  <a:pt x="109" y="15"/>
                </a:lnTo>
                <a:lnTo>
                  <a:pt x="112" y="5"/>
                </a:lnTo>
                <a:lnTo>
                  <a:pt x="122" y="0"/>
                </a:lnTo>
                <a:lnTo>
                  <a:pt x="137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8" name="Freeform 234">
            <a:extLst>
              <a:ext uri="{FF2B5EF4-FFF2-40B4-BE49-F238E27FC236}">
                <a16:creationId xmlns:a16="http://schemas.microsoft.com/office/drawing/2014/main" id="{FC5A6669-48A7-A14C-B0F2-DA4490883080}"/>
              </a:ext>
            </a:extLst>
          </p:cNvPr>
          <p:cNvSpPr>
            <a:spLocks/>
          </p:cNvSpPr>
          <p:nvPr/>
        </p:nvSpPr>
        <p:spPr bwMode="auto">
          <a:xfrm>
            <a:off x="3340190" y="2798523"/>
            <a:ext cx="76200" cy="298450"/>
          </a:xfrm>
          <a:custGeom>
            <a:avLst/>
            <a:gdLst>
              <a:gd name="T0" fmla="*/ 2147483646 w 236"/>
              <a:gd name="T1" fmla="*/ 2147483646 h 941"/>
              <a:gd name="T2" fmla="*/ 2147483646 w 236"/>
              <a:gd name="T3" fmla="*/ 2147483646 h 941"/>
              <a:gd name="T4" fmla="*/ 2147483646 w 236"/>
              <a:gd name="T5" fmla="*/ 2147483646 h 941"/>
              <a:gd name="T6" fmla="*/ 2147483646 w 236"/>
              <a:gd name="T7" fmla="*/ 2147483646 h 941"/>
              <a:gd name="T8" fmla="*/ 2147483646 w 236"/>
              <a:gd name="T9" fmla="*/ 2147483646 h 941"/>
              <a:gd name="T10" fmla="*/ 2147483646 w 236"/>
              <a:gd name="T11" fmla="*/ 2147483646 h 941"/>
              <a:gd name="T12" fmla="*/ 2147483646 w 236"/>
              <a:gd name="T13" fmla="*/ 2147483646 h 941"/>
              <a:gd name="T14" fmla="*/ 2147483646 w 236"/>
              <a:gd name="T15" fmla="*/ 2147483646 h 941"/>
              <a:gd name="T16" fmla="*/ 2147483646 w 236"/>
              <a:gd name="T17" fmla="*/ 2147483646 h 941"/>
              <a:gd name="T18" fmla="*/ 2147483646 w 236"/>
              <a:gd name="T19" fmla="*/ 2147483646 h 941"/>
              <a:gd name="T20" fmla="*/ 2147483646 w 236"/>
              <a:gd name="T21" fmla="*/ 2147483646 h 941"/>
              <a:gd name="T22" fmla="*/ 2147483646 w 236"/>
              <a:gd name="T23" fmla="*/ 2147483646 h 941"/>
              <a:gd name="T24" fmla="*/ 2147483646 w 236"/>
              <a:gd name="T25" fmla="*/ 2147483646 h 941"/>
              <a:gd name="T26" fmla="*/ 2147483646 w 236"/>
              <a:gd name="T27" fmla="*/ 2147483646 h 941"/>
              <a:gd name="T28" fmla="*/ 2147483646 w 236"/>
              <a:gd name="T29" fmla="*/ 2147483646 h 941"/>
              <a:gd name="T30" fmla="*/ 2147483646 w 236"/>
              <a:gd name="T31" fmla="*/ 2147483646 h 941"/>
              <a:gd name="T32" fmla="*/ 2147483646 w 236"/>
              <a:gd name="T33" fmla="*/ 2147483646 h 941"/>
              <a:gd name="T34" fmla="*/ 2147483646 w 236"/>
              <a:gd name="T35" fmla="*/ 2147483646 h 941"/>
              <a:gd name="T36" fmla="*/ 2147483646 w 236"/>
              <a:gd name="T37" fmla="*/ 2147483646 h 941"/>
              <a:gd name="T38" fmla="*/ 2147483646 w 236"/>
              <a:gd name="T39" fmla="*/ 2147483646 h 941"/>
              <a:gd name="T40" fmla="*/ 2147483646 w 236"/>
              <a:gd name="T41" fmla="*/ 2147483646 h 941"/>
              <a:gd name="T42" fmla="*/ 2147483646 w 236"/>
              <a:gd name="T43" fmla="*/ 2147483646 h 941"/>
              <a:gd name="T44" fmla="*/ 0 w 236"/>
              <a:gd name="T45" fmla="*/ 2147483646 h 941"/>
              <a:gd name="T46" fmla="*/ 2147483646 w 236"/>
              <a:gd name="T47" fmla="*/ 0 h 941"/>
              <a:gd name="T48" fmla="*/ 2147483646 w 236"/>
              <a:gd name="T49" fmla="*/ 2147483646 h 941"/>
              <a:gd name="T50" fmla="*/ 2147483646 w 236"/>
              <a:gd name="T51" fmla="*/ 2147483646 h 941"/>
              <a:gd name="T52" fmla="*/ 2147483646 w 236"/>
              <a:gd name="T53" fmla="*/ 2147483646 h 94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36" h="941">
                <a:moveTo>
                  <a:pt x="17" y="7"/>
                </a:moveTo>
                <a:lnTo>
                  <a:pt x="31" y="131"/>
                </a:lnTo>
                <a:lnTo>
                  <a:pt x="41" y="186"/>
                </a:lnTo>
                <a:lnTo>
                  <a:pt x="54" y="238"/>
                </a:lnTo>
                <a:lnTo>
                  <a:pt x="70" y="291"/>
                </a:lnTo>
                <a:lnTo>
                  <a:pt x="87" y="345"/>
                </a:lnTo>
                <a:lnTo>
                  <a:pt x="105" y="402"/>
                </a:lnTo>
                <a:lnTo>
                  <a:pt x="126" y="464"/>
                </a:lnTo>
                <a:lnTo>
                  <a:pt x="187" y="721"/>
                </a:lnTo>
                <a:lnTo>
                  <a:pt x="234" y="909"/>
                </a:lnTo>
                <a:lnTo>
                  <a:pt x="236" y="922"/>
                </a:lnTo>
                <a:lnTo>
                  <a:pt x="228" y="941"/>
                </a:lnTo>
                <a:lnTo>
                  <a:pt x="210" y="935"/>
                </a:lnTo>
                <a:lnTo>
                  <a:pt x="199" y="920"/>
                </a:lnTo>
                <a:lnTo>
                  <a:pt x="190" y="869"/>
                </a:lnTo>
                <a:lnTo>
                  <a:pt x="179" y="824"/>
                </a:lnTo>
                <a:lnTo>
                  <a:pt x="167" y="780"/>
                </a:lnTo>
                <a:lnTo>
                  <a:pt x="153" y="731"/>
                </a:lnTo>
                <a:lnTo>
                  <a:pt x="100" y="473"/>
                </a:lnTo>
                <a:lnTo>
                  <a:pt x="80" y="410"/>
                </a:lnTo>
                <a:lnTo>
                  <a:pt x="63" y="351"/>
                </a:lnTo>
                <a:lnTo>
                  <a:pt x="34" y="244"/>
                </a:lnTo>
                <a:lnTo>
                  <a:pt x="0" y="8"/>
                </a:lnTo>
                <a:lnTo>
                  <a:pt x="7" y="0"/>
                </a:lnTo>
                <a:lnTo>
                  <a:pt x="17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39" name="Freeform 235">
            <a:extLst>
              <a:ext uri="{FF2B5EF4-FFF2-40B4-BE49-F238E27FC236}">
                <a16:creationId xmlns:a16="http://schemas.microsoft.com/office/drawing/2014/main" id="{92CE9D2E-827A-C043-A8D4-E37FAF35CADC}"/>
              </a:ext>
            </a:extLst>
          </p:cNvPr>
          <p:cNvSpPr>
            <a:spLocks/>
          </p:cNvSpPr>
          <p:nvPr/>
        </p:nvSpPr>
        <p:spPr bwMode="auto">
          <a:xfrm>
            <a:off x="3422740" y="3098561"/>
            <a:ext cx="246062" cy="15875"/>
          </a:xfrm>
          <a:custGeom>
            <a:avLst/>
            <a:gdLst>
              <a:gd name="T0" fmla="*/ 2147483646 w 773"/>
              <a:gd name="T1" fmla="*/ 2147483646 h 49"/>
              <a:gd name="T2" fmla="*/ 2147483646 w 773"/>
              <a:gd name="T3" fmla="*/ 2147483646 h 49"/>
              <a:gd name="T4" fmla="*/ 2147483646 w 773"/>
              <a:gd name="T5" fmla="*/ 0 h 49"/>
              <a:gd name="T6" fmla="*/ 2147483646 w 773"/>
              <a:gd name="T7" fmla="*/ 2147483646 h 49"/>
              <a:gd name="T8" fmla="*/ 2147483646 w 773"/>
              <a:gd name="T9" fmla="*/ 2147483646 h 49"/>
              <a:gd name="T10" fmla="*/ 2147483646 w 773"/>
              <a:gd name="T11" fmla="*/ 2147483646 h 49"/>
              <a:gd name="T12" fmla="*/ 2147483646 w 773"/>
              <a:gd name="T13" fmla="*/ 2147483646 h 49"/>
              <a:gd name="T14" fmla="*/ 2147483646 w 773"/>
              <a:gd name="T15" fmla="*/ 2147483646 h 49"/>
              <a:gd name="T16" fmla="*/ 2147483646 w 773"/>
              <a:gd name="T17" fmla="*/ 2147483646 h 49"/>
              <a:gd name="T18" fmla="*/ 2147483646 w 773"/>
              <a:gd name="T19" fmla="*/ 2147483646 h 49"/>
              <a:gd name="T20" fmla="*/ 2147483646 w 773"/>
              <a:gd name="T21" fmla="*/ 2147483646 h 49"/>
              <a:gd name="T22" fmla="*/ 2147483646 w 773"/>
              <a:gd name="T23" fmla="*/ 2147483646 h 49"/>
              <a:gd name="T24" fmla="*/ 0 w 773"/>
              <a:gd name="T25" fmla="*/ 2147483646 h 49"/>
              <a:gd name="T26" fmla="*/ 2147483646 w 773"/>
              <a:gd name="T27" fmla="*/ 2147483646 h 49"/>
              <a:gd name="T28" fmla="*/ 2147483646 w 773"/>
              <a:gd name="T29" fmla="*/ 2147483646 h 49"/>
              <a:gd name="T30" fmla="*/ 2147483646 w 773"/>
              <a:gd name="T31" fmla="*/ 2147483646 h 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73" h="49">
                <a:moveTo>
                  <a:pt x="9" y="5"/>
                </a:moveTo>
                <a:lnTo>
                  <a:pt x="111" y="8"/>
                </a:lnTo>
                <a:lnTo>
                  <a:pt x="214" y="0"/>
                </a:lnTo>
                <a:lnTo>
                  <a:pt x="752" y="6"/>
                </a:lnTo>
                <a:lnTo>
                  <a:pt x="768" y="13"/>
                </a:lnTo>
                <a:lnTo>
                  <a:pt x="773" y="28"/>
                </a:lnTo>
                <a:lnTo>
                  <a:pt x="768" y="42"/>
                </a:lnTo>
                <a:lnTo>
                  <a:pt x="752" y="49"/>
                </a:lnTo>
                <a:lnTo>
                  <a:pt x="483" y="42"/>
                </a:lnTo>
                <a:lnTo>
                  <a:pt x="214" y="36"/>
                </a:lnTo>
                <a:lnTo>
                  <a:pt x="109" y="35"/>
                </a:lnTo>
                <a:lnTo>
                  <a:pt x="6" y="22"/>
                </a:lnTo>
                <a:lnTo>
                  <a:pt x="0" y="11"/>
                </a:lnTo>
                <a:lnTo>
                  <a:pt x="9" y="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0" name="Freeform 236">
            <a:extLst>
              <a:ext uri="{FF2B5EF4-FFF2-40B4-BE49-F238E27FC236}">
                <a16:creationId xmlns:a16="http://schemas.microsoft.com/office/drawing/2014/main" id="{F605057D-FF3C-C841-9FC7-A2533BDA9898}"/>
              </a:ext>
            </a:extLst>
          </p:cNvPr>
          <p:cNvSpPr>
            <a:spLocks/>
          </p:cNvSpPr>
          <p:nvPr/>
        </p:nvSpPr>
        <p:spPr bwMode="auto">
          <a:xfrm>
            <a:off x="3673566" y="3098561"/>
            <a:ext cx="47625" cy="17463"/>
          </a:xfrm>
          <a:custGeom>
            <a:avLst/>
            <a:gdLst>
              <a:gd name="T0" fmla="*/ 2147483646 w 147"/>
              <a:gd name="T1" fmla="*/ 2147483646 h 53"/>
              <a:gd name="T2" fmla="*/ 2147483646 w 147"/>
              <a:gd name="T3" fmla="*/ 2147483646 h 53"/>
              <a:gd name="T4" fmla="*/ 2147483646 w 147"/>
              <a:gd name="T5" fmla="*/ 0 h 53"/>
              <a:gd name="T6" fmla="*/ 2147483646 w 147"/>
              <a:gd name="T7" fmla="*/ 2147483646 h 53"/>
              <a:gd name="T8" fmla="*/ 2147483646 w 147"/>
              <a:gd name="T9" fmla="*/ 2147483646 h 53"/>
              <a:gd name="T10" fmla="*/ 2147483646 w 147"/>
              <a:gd name="T11" fmla="*/ 2147483646 h 53"/>
              <a:gd name="T12" fmla="*/ 2147483646 w 147"/>
              <a:gd name="T13" fmla="*/ 2147483646 h 53"/>
              <a:gd name="T14" fmla="*/ 2147483646 w 147"/>
              <a:gd name="T15" fmla="*/ 2147483646 h 53"/>
              <a:gd name="T16" fmla="*/ 0 w 147"/>
              <a:gd name="T17" fmla="*/ 2147483646 h 53"/>
              <a:gd name="T18" fmla="*/ 2147483646 w 147"/>
              <a:gd name="T19" fmla="*/ 2147483646 h 53"/>
              <a:gd name="T20" fmla="*/ 2147483646 w 147"/>
              <a:gd name="T21" fmla="*/ 2147483646 h 53"/>
              <a:gd name="T22" fmla="*/ 2147483646 w 147"/>
              <a:gd name="T23" fmla="*/ 2147483646 h 53"/>
              <a:gd name="T24" fmla="*/ 2147483646 w 147"/>
              <a:gd name="T25" fmla="*/ 2147483646 h 5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7" h="53">
                <a:moveTo>
                  <a:pt x="15" y="22"/>
                </a:moveTo>
                <a:lnTo>
                  <a:pt x="58" y="14"/>
                </a:lnTo>
                <a:lnTo>
                  <a:pt x="136" y="0"/>
                </a:lnTo>
                <a:lnTo>
                  <a:pt x="147" y="4"/>
                </a:lnTo>
                <a:lnTo>
                  <a:pt x="141" y="16"/>
                </a:lnTo>
                <a:lnTo>
                  <a:pt x="104" y="33"/>
                </a:lnTo>
                <a:lnTo>
                  <a:pt x="68" y="51"/>
                </a:lnTo>
                <a:lnTo>
                  <a:pt x="15" y="53"/>
                </a:lnTo>
                <a:lnTo>
                  <a:pt x="0" y="38"/>
                </a:lnTo>
                <a:lnTo>
                  <a:pt x="3" y="28"/>
                </a:lnTo>
                <a:lnTo>
                  <a:pt x="15" y="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1" name="Freeform 237">
            <a:extLst>
              <a:ext uri="{FF2B5EF4-FFF2-40B4-BE49-F238E27FC236}">
                <a16:creationId xmlns:a16="http://schemas.microsoft.com/office/drawing/2014/main" id="{25060B81-7DBB-264A-90CC-41F0CAED8D63}"/>
              </a:ext>
            </a:extLst>
          </p:cNvPr>
          <p:cNvSpPr>
            <a:spLocks/>
          </p:cNvSpPr>
          <p:nvPr/>
        </p:nvSpPr>
        <p:spPr bwMode="auto">
          <a:xfrm>
            <a:off x="3448140" y="3103323"/>
            <a:ext cx="36512" cy="49212"/>
          </a:xfrm>
          <a:custGeom>
            <a:avLst/>
            <a:gdLst>
              <a:gd name="T0" fmla="*/ 2147483646 w 117"/>
              <a:gd name="T1" fmla="*/ 2147483646 h 159"/>
              <a:gd name="T2" fmla="*/ 2147483646 w 117"/>
              <a:gd name="T3" fmla="*/ 2147483646 h 159"/>
              <a:gd name="T4" fmla="*/ 2147483646 w 117"/>
              <a:gd name="T5" fmla="*/ 2147483646 h 159"/>
              <a:gd name="T6" fmla="*/ 2147483646 w 117"/>
              <a:gd name="T7" fmla="*/ 2147483646 h 159"/>
              <a:gd name="T8" fmla="*/ 2147483646 w 117"/>
              <a:gd name="T9" fmla="*/ 2147483646 h 159"/>
              <a:gd name="T10" fmla="*/ 2147483646 w 117"/>
              <a:gd name="T11" fmla="*/ 2147483646 h 159"/>
              <a:gd name="T12" fmla="*/ 2147483646 w 117"/>
              <a:gd name="T13" fmla="*/ 2147483646 h 159"/>
              <a:gd name="T14" fmla="*/ 0 w 117"/>
              <a:gd name="T15" fmla="*/ 2147483646 h 159"/>
              <a:gd name="T16" fmla="*/ 2147483646 w 117"/>
              <a:gd name="T17" fmla="*/ 2147483646 h 159"/>
              <a:gd name="T18" fmla="*/ 2147483646 w 117"/>
              <a:gd name="T19" fmla="*/ 2147483646 h 159"/>
              <a:gd name="T20" fmla="*/ 2147483646 w 117"/>
              <a:gd name="T21" fmla="*/ 2147483646 h 159"/>
              <a:gd name="T22" fmla="*/ 2147483646 w 117"/>
              <a:gd name="T23" fmla="*/ 2147483646 h 159"/>
              <a:gd name="T24" fmla="*/ 2147483646 w 117"/>
              <a:gd name="T25" fmla="*/ 2147483646 h 159"/>
              <a:gd name="T26" fmla="*/ 2147483646 w 117"/>
              <a:gd name="T27" fmla="*/ 0 h 159"/>
              <a:gd name="T28" fmla="*/ 2147483646 w 117"/>
              <a:gd name="T29" fmla="*/ 2147483646 h 159"/>
              <a:gd name="T30" fmla="*/ 2147483646 w 117"/>
              <a:gd name="T31" fmla="*/ 2147483646 h 159"/>
              <a:gd name="T32" fmla="*/ 2147483646 w 117"/>
              <a:gd name="T33" fmla="*/ 2147483646 h 15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17" h="159">
                <a:moveTo>
                  <a:pt x="95" y="10"/>
                </a:moveTo>
                <a:lnTo>
                  <a:pt x="117" y="55"/>
                </a:lnTo>
                <a:lnTo>
                  <a:pt x="116" y="69"/>
                </a:lnTo>
                <a:lnTo>
                  <a:pt x="98" y="103"/>
                </a:lnTo>
                <a:lnTo>
                  <a:pt x="75" y="127"/>
                </a:lnTo>
                <a:lnTo>
                  <a:pt x="45" y="144"/>
                </a:lnTo>
                <a:lnTo>
                  <a:pt x="11" y="159"/>
                </a:lnTo>
                <a:lnTo>
                  <a:pt x="0" y="155"/>
                </a:lnTo>
                <a:lnTo>
                  <a:pt x="4" y="144"/>
                </a:lnTo>
                <a:lnTo>
                  <a:pt x="47" y="111"/>
                </a:lnTo>
                <a:lnTo>
                  <a:pt x="72" y="62"/>
                </a:lnTo>
                <a:lnTo>
                  <a:pt x="57" y="26"/>
                </a:lnTo>
                <a:lnTo>
                  <a:pt x="57" y="10"/>
                </a:lnTo>
                <a:lnTo>
                  <a:pt x="68" y="0"/>
                </a:lnTo>
                <a:lnTo>
                  <a:pt x="95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2" name="Freeform 238">
            <a:extLst>
              <a:ext uri="{FF2B5EF4-FFF2-40B4-BE49-F238E27FC236}">
                <a16:creationId xmlns:a16="http://schemas.microsoft.com/office/drawing/2014/main" id="{A5A460C3-5A77-7E46-A1AA-6C6C2DDC6AE3}"/>
              </a:ext>
            </a:extLst>
          </p:cNvPr>
          <p:cNvSpPr>
            <a:spLocks/>
          </p:cNvSpPr>
          <p:nvPr/>
        </p:nvSpPr>
        <p:spPr bwMode="auto">
          <a:xfrm>
            <a:off x="3425915" y="3149361"/>
            <a:ext cx="19050" cy="22225"/>
          </a:xfrm>
          <a:custGeom>
            <a:avLst/>
            <a:gdLst>
              <a:gd name="T0" fmla="*/ 2147483646 w 57"/>
              <a:gd name="T1" fmla="*/ 2147483646 h 73"/>
              <a:gd name="T2" fmla="*/ 0 w 57"/>
              <a:gd name="T3" fmla="*/ 2147483646 h 73"/>
              <a:gd name="T4" fmla="*/ 2147483646 w 57"/>
              <a:gd name="T5" fmla="*/ 2147483646 h 73"/>
              <a:gd name="T6" fmla="*/ 2147483646 w 57"/>
              <a:gd name="T7" fmla="*/ 2147483646 h 73"/>
              <a:gd name="T8" fmla="*/ 2147483646 w 57"/>
              <a:gd name="T9" fmla="*/ 0 h 73"/>
              <a:gd name="T10" fmla="*/ 2147483646 w 57"/>
              <a:gd name="T11" fmla="*/ 2147483646 h 73"/>
              <a:gd name="T12" fmla="*/ 2147483646 w 57"/>
              <a:gd name="T13" fmla="*/ 2147483646 h 73"/>
              <a:gd name="T14" fmla="*/ 2147483646 w 57"/>
              <a:gd name="T15" fmla="*/ 2147483646 h 73"/>
              <a:gd name="T16" fmla="*/ 2147483646 w 57"/>
              <a:gd name="T17" fmla="*/ 2147483646 h 73"/>
              <a:gd name="T18" fmla="*/ 2147483646 w 57"/>
              <a:gd name="T19" fmla="*/ 2147483646 h 73"/>
              <a:gd name="T20" fmla="*/ 2147483646 w 57"/>
              <a:gd name="T21" fmla="*/ 2147483646 h 73"/>
              <a:gd name="T22" fmla="*/ 2147483646 w 57"/>
              <a:gd name="T23" fmla="*/ 2147483646 h 73"/>
              <a:gd name="T24" fmla="*/ 2147483646 w 57"/>
              <a:gd name="T25" fmla="*/ 2147483646 h 7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" h="73">
                <a:moveTo>
                  <a:pt x="16" y="69"/>
                </a:moveTo>
                <a:lnTo>
                  <a:pt x="0" y="45"/>
                </a:lnTo>
                <a:lnTo>
                  <a:pt x="2" y="32"/>
                </a:lnTo>
                <a:lnTo>
                  <a:pt x="22" y="14"/>
                </a:lnTo>
                <a:lnTo>
                  <a:pt x="44" y="0"/>
                </a:lnTo>
                <a:lnTo>
                  <a:pt x="57" y="3"/>
                </a:lnTo>
                <a:lnTo>
                  <a:pt x="54" y="16"/>
                </a:lnTo>
                <a:lnTo>
                  <a:pt x="30" y="43"/>
                </a:lnTo>
                <a:lnTo>
                  <a:pt x="34" y="59"/>
                </a:lnTo>
                <a:lnTo>
                  <a:pt x="30" y="73"/>
                </a:lnTo>
                <a:lnTo>
                  <a:pt x="16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3" name="Freeform 239">
            <a:extLst>
              <a:ext uri="{FF2B5EF4-FFF2-40B4-BE49-F238E27FC236}">
                <a16:creationId xmlns:a16="http://schemas.microsoft.com/office/drawing/2014/main" id="{539955EA-90DD-3F4A-BE95-4A090513B77D}"/>
              </a:ext>
            </a:extLst>
          </p:cNvPr>
          <p:cNvSpPr>
            <a:spLocks/>
          </p:cNvSpPr>
          <p:nvPr/>
        </p:nvSpPr>
        <p:spPr bwMode="auto">
          <a:xfrm>
            <a:off x="3630703" y="3101735"/>
            <a:ext cx="55563" cy="33338"/>
          </a:xfrm>
          <a:custGeom>
            <a:avLst/>
            <a:gdLst>
              <a:gd name="T0" fmla="*/ 2147483646 w 172"/>
              <a:gd name="T1" fmla="*/ 2147483646 h 105"/>
              <a:gd name="T2" fmla="*/ 2147483646 w 172"/>
              <a:gd name="T3" fmla="*/ 2147483646 h 105"/>
              <a:gd name="T4" fmla="*/ 2147483646 w 172"/>
              <a:gd name="T5" fmla="*/ 2147483646 h 105"/>
              <a:gd name="T6" fmla="*/ 2147483646 w 172"/>
              <a:gd name="T7" fmla="*/ 2147483646 h 105"/>
              <a:gd name="T8" fmla="*/ 2147483646 w 172"/>
              <a:gd name="T9" fmla="*/ 2147483646 h 105"/>
              <a:gd name="T10" fmla="*/ 2147483646 w 172"/>
              <a:gd name="T11" fmla="*/ 2147483646 h 105"/>
              <a:gd name="T12" fmla="*/ 2147483646 w 172"/>
              <a:gd name="T13" fmla="*/ 2147483646 h 105"/>
              <a:gd name="T14" fmla="*/ 2147483646 w 172"/>
              <a:gd name="T15" fmla="*/ 2147483646 h 105"/>
              <a:gd name="T16" fmla="*/ 2147483646 w 172"/>
              <a:gd name="T17" fmla="*/ 2147483646 h 105"/>
              <a:gd name="T18" fmla="*/ 2147483646 w 172"/>
              <a:gd name="T19" fmla="*/ 2147483646 h 105"/>
              <a:gd name="T20" fmla="*/ 2147483646 w 172"/>
              <a:gd name="T21" fmla="*/ 2147483646 h 105"/>
              <a:gd name="T22" fmla="*/ 0 w 172"/>
              <a:gd name="T23" fmla="*/ 2147483646 h 105"/>
              <a:gd name="T24" fmla="*/ 2147483646 w 172"/>
              <a:gd name="T25" fmla="*/ 2147483646 h 105"/>
              <a:gd name="T26" fmla="*/ 2147483646 w 172"/>
              <a:gd name="T27" fmla="*/ 0 h 105"/>
              <a:gd name="T28" fmla="*/ 2147483646 w 172"/>
              <a:gd name="T29" fmla="*/ 2147483646 h 105"/>
              <a:gd name="T30" fmla="*/ 2147483646 w 172"/>
              <a:gd name="T31" fmla="*/ 2147483646 h 105"/>
              <a:gd name="T32" fmla="*/ 2147483646 w 172"/>
              <a:gd name="T33" fmla="*/ 2147483646 h 10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72" h="105">
                <a:moveTo>
                  <a:pt x="38" y="16"/>
                </a:moveTo>
                <a:lnTo>
                  <a:pt x="43" y="36"/>
                </a:lnTo>
                <a:lnTo>
                  <a:pt x="54" y="50"/>
                </a:lnTo>
                <a:lnTo>
                  <a:pt x="69" y="60"/>
                </a:lnTo>
                <a:lnTo>
                  <a:pt x="86" y="70"/>
                </a:lnTo>
                <a:lnTo>
                  <a:pt x="162" y="72"/>
                </a:lnTo>
                <a:lnTo>
                  <a:pt x="172" y="80"/>
                </a:lnTo>
                <a:lnTo>
                  <a:pt x="165" y="88"/>
                </a:lnTo>
                <a:lnTo>
                  <a:pt x="121" y="99"/>
                </a:lnTo>
                <a:lnTo>
                  <a:pt x="79" y="105"/>
                </a:lnTo>
                <a:lnTo>
                  <a:pt x="27" y="73"/>
                </a:lnTo>
                <a:lnTo>
                  <a:pt x="0" y="21"/>
                </a:lnTo>
                <a:lnTo>
                  <a:pt x="5" y="6"/>
                </a:lnTo>
                <a:lnTo>
                  <a:pt x="18" y="0"/>
                </a:lnTo>
                <a:lnTo>
                  <a:pt x="38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4" name="Freeform 240">
            <a:extLst>
              <a:ext uri="{FF2B5EF4-FFF2-40B4-BE49-F238E27FC236}">
                <a16:creationId xmlns:a16="http://schemas.microsoft.com/office/drawing/2014/main" id="{9E6113BA-63CF-7A4B-BEFE-28128AA7C636}"/>
              </a:ext>
            </a:extLst>
          </p:cNvPr>
          <p:cNvSpPr>
            <a:spLocks/>
          </p:cNvSpPr>
          <p:nvPr/>
        </p:nvSpPr>
        <p:spPr bwMode="auto">
          <a:xfrm>
            <a:off x="3692616" y="3125548"/>
            <a:ext cx="9525" cy="30162"/>
          </a:xfrm>
          <a:custGeom>
            <a:avLst/>
            <a:gdLst>
              <a:gd name="T0" fmla="*/ 2147483646 w 28"/>
              <a:gd name="T1" fmla="*/ 2147483646 h 95"/>
              <a:gd name="T2" fmla="*/ 2147483646 w 28"/>
              <a:gd name="T3" fmla="*/ 2147483646 h 95"/>
              <a:gd name="T4" fmla="*/ 2147483646 w 28"/>
              <a:gd name="T5" fmla="*/ 2147483646 h 95"/>
              <a:gd name="T6" fmla="*/ 2147483646 w 28"/>
              <a:gd name="T7" fmla="*/ 2147483646 h 95"/>
              <a:gd name="T8" fmla="*/ 2147483646 w 28"/>
              <a:gd name="T9" fmla="*/ 2147483646 h 95"/>
              <a:gd name="T10" fmla="*/ 0 w 28"/>
              <a:gd name="T11" fmla="*/ 2147483646 h 95"/>
              <a:gd name="T12" fmla="*/ 2147483646 w 28"/>
              <a:gd name="T13" fmla="*/ 2147483646 h 95"/>
              <a:gd name="T14" fmla="*/ 2147483646 w 28"/>
              <a:gd name="T15" fmla="*/ 0 h 95"/>
              <a:gd name="T16" fmla="*/ 2147483646 w 28"/>
              <a:gd name="T17" fmla="*/ 2147483646 h 95"/>
              <a:gd name="T18" fmla="*/ 2147483646 w 28"/>
              <a:gd name="T19" fmla="*/ 2147483646 h 95"/>
              <a:gd name="T20" fmla="*/ 2147483646 w 28"/>
              <a:gd name="T21" fmla="*/ 2147483646 h 9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95">
                <a:moveTo>
                  <a:pt x="25" y="10"/>
                </a:moveTo>
                <a:lnTo>
                  <a:pt x="28" y="40"/>
                </a:lnTo>
                <a:lnTo>
                  <a:pt x="23" y="86"/>
                </a:lnTo>
                <a:lnTo>
                  <a:pt x="14" y="95"/>
                </a:lnTo>
                <a:lnTo>
                  <a:pt x="6" y="86"/>
                </a:lnTo>
                <a:lnTo>
                  <a:pt x="0" y="40"/>
                </a:lnTo>
                <a:lnTo>
                  <a:pt x="3" y="10"/>
                </a:lnTo>
                <a:lnTo>
                  <a:pt x="14" y="0"/>
                </a:lnTo>
                <a:lnTo>
                  <a:pt x="25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5" name="Freeform 241">
            <a:extLst>
              <a:ext uri="{FF2B5EF4-FFF2-40B4-BE49-F238E27FC236}">
                <a16:creationId xmlns:a16="http://schemas.microsoft.com/office/drawing/2014/main" id="{DCEE300C-1991-1045-BAD8-0926F0EEB5ED}"/>
              </a:ext>
            </a:extLst>
          </p:cNvPr>
          <p:cNvSpPr>
            <a:spLocks/>
          </p:cNvSpPr>
          <p:nvPr/>
        </p:nvSpPr>
        <p:spPr bwMode="auto">
          <a:xfrm>
            <a:off x="3443378" y="3063635"/>
            <a:ext cx="11113" cy="25400"/>
          </a:xfrm>
          <a:custGeom>
            <a:avLst/>
            <a:gdLst>
              <a:gd name="T0" fmla="*/ 2147483646 w 37"/>
              <a:gd name="T1" fmla="*/ 2147483646 h 79"/>
              <a:gd name="T2" fmla="*/ 2147483646 w 37"/>
              <a:gd name="T3" fmla="*/ 2147483646 h 79"/>
              <a:gd name="T4" fmla="*/ 2147483646 w 37"/>
              <a:gd name="T5" fmla="*/ 2147483646 h 79"/>
              <a:gd name="T6" fmla="*/ 2147483646 w 37"/>
              <a:gd name="T7" fmla="*/ 2147483646 h 79"/>
              <a:gd name="T8" fmla="*/ 0 w 37"/>
              <a:gd name="T9" fmla="*/ 2147483646 h 79"/>
              <a:gd name="T10" fmla="*/ 2147483646 w 37"/>
              <a:gd name="T11" fmla="*/ 2147483646 h 79"/>
              <a:gd name="T12" fmla="*/ 2147483646 w 37"/>
              <a:gd name="T13" fmla="*/ 0 h 79"/>
              <a:gd name="T14" fmla="*/ 2147483646 w 37"/>
              <a:gd name="T15" fmla="*/ 2147483646 h 79"/>
              <a:gd name="T16" fmla="*/ 2147483646 w 37"/>
              <a:gd name="T17" fmla="*/ 2147483646 h 79"/>
              <a:gd name="T18" fmla="*/ 2147483646 w 37"/>
              <a:gd name="T19" fmla="*/ 2147483646 h 7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7" h="79">
                <a:moveTo>
                  <a:pt x="29" y="15"/>
                </a:moveTo>
                <a:lnTo>
                  <a:pt x="37" y="68"/>
                </a:lnTo>
                <a:lnTo>
                  <a:pt x="32" y="79"/>
                </a:lnTo>
                <a:lnTo>
                  <a:pt x="21" y="75"/>
                </a:lnTo>
                <a:lnTo>
                  <a:pt x="0" y="17"/>
                </a:lnTo>
                <a:lnTo>
                  <a:pt x="3" y="4"/>
                </a:lnTo>
                <a:lnTo>
                  <a:pt x="11" y="0"/>
                </a:lnTo>
                <a:lnTo>
                  <a:pt x="29" y="1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6" name="Freeform 242">
            <a:extLst>
              <a:ext uri="{FF2B5EF4-FFF2-40B4-BE49-F238E27FC236}">
                <a16:creationId xmlns:a16="http://schemas.microsoft.com/office/drawing/2014/main" id="{EA3A46ED-6B1E-104F-A38B-EB08CAB9FD1A}"/>
              </a:ext>
            </a:extLst>
          </p:cNvPr>
          <p:cNvSpPr>
            <a:spLocks/>
          </p:cNvSpPr>
          <p:nvPr/>
        </p:nvSpPr>
        <p:spPr bwMode="auto">
          <a:xfrm>
            <a:off x="3444965" y="3049349"/>
            <a:ext cx="215900" cy="20637"/>
          </a:xfrm>
          <a:custGeom>
            <a:avLst/>
            <a:gdLst>
              <a:gd name="T0" fmla="*/ 2147483646 w 683"/>
              <a:gd name="T1" fmla="*/ 2147483646 h 68"/>
              <a:gd name="T2" fmla="*/ 2147483646 w 683"/>
              <a:gd name="T3" fmla="*/ 2147483646 h 68"/>
              <a:gd name="T4" fmla="*/ 2147483646 w 683"/>
              <a:gd name="T5" fmla="*/ 2147483646 h 68"/>
              <a:gd name="T6" fmla="*/ 2147483646 w 683"/>
              <a:gd name="T7" fmla="*/ 0 h 68"/>
              <a:gd name="T8" fmla="*/ 2147483646 w 683"/>
              <a:gd name="T9" fmla="*/ 2147483646 h 68"/>
              <a:gd name="T10" fmla="*/ 2147483646 w 683"/>
              <a:gd name="T11" fmla="*/ 2147483646 h 68"/>
              <a:gd name="T12" fmla="*/ 2147483646 w 683"/>
              <a:gd name="T13" fmla="*/ 2147483646 h 68"/>
              <a:gd name="T14" fmla="*/ 2147483646 w 683"/>
              <a:gd name="T15" fmla="*/ 2147483646 h 68"/>
              <a:gd name="T16" fmla="*/ 2147483646 w 683"/>
              <a:gd name="T17" fmla="*/ 2147483646 h 68"/>
              <a:gd name="T18" fmla="*/ 2147483646 w 683"/>
              <a:gd name="T19" fmla="*/ 2147483646 h 68"/>
              <a:gd name="T20" fmla="*/ 0 w 683"/>
              <a:gd name="T21" fmla="*/ 2147483646 h 68"/>
              <a:gd name="T22" fmla="*/ 2147483646 w 683"/>
              <a:gd name="T23" fmla="*/ 2147483646 h 68"/>
              <a:gd name="T24" fmla="*/ 2147483646 w 683"/>
              <a:gd name="T25" fmla="*/ 2147483646 h 68"/>
              <a:gd name="T26" fmla="*/ 2147483646 w 683"/>
              <a:gd name="T27" fmla="*/ 2147483646 h 6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83" h="68">
                <a:moveTo>
                  <a:pt x="1" y="50"/>
                </a:moveTo>
                <a:lnTo>
                  <a:pt x="68" y="42"/>
                </a:lnTo>
                <a:lnTo>
                  <a:pt x="347" y="11"/>
                </a:lnTo>
                <a:lnTo>
                  <a:pt x="511" y="0"/>
                </a:lnTo>
                <a:lnTo>
                  <a:pt x="675" y="4"/>
                </a:lnTo>
                <a:lnTo>
                  <a:pt x="683" y="12"/>
                </a:lnTo>
                <a:lnTo>
                  <a:pt x="675" y="21"/>
                </a:lnTo>
                <a:lnTo>
                  <a:pt x="334" y="40"/>
                </a:lnTo>
                <a:lnTo>
                  <a:pt x="69" y="65"/>
                </a:lnTo>
                <a:lnTo>
                  <a:pt x="14" y="68"/>
                </a:lnTo>
                <a:lnTo>
                  <a:pt x="0" y="60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7" name="Freeform 243">
            <a:extLst>
              <a:ext uri="{FF2B5EF4-FFF2-40B4-BE49-F238E27FC236}">
                <a16:creationId xmlns:a16="http://schemas.microsoft.com/office/drawing/2014/main" id="{E7311D1F-52A1-D24F-BFC4-5FA4A8055422}"/>
              </a:ext>
            </a:extLst>
          </p:cNvPr>
          <p:cNvSpPr>
            <a:spLocks/>
          </p:cNvSpPr>
          <p:nvPr/>
        </p:nvSpPr>
        <p:spPr bwMode="auto">
          <a:xfrm>
            <a:off x="3654516" y="3049349"/>
            <a:ext cx="9525" cy="28575"/>
          </a:xfrm>
          <a:custGeom>
            <a:avLst/>
            <a:gdLst>
              <a:gd name="T0" fmla="*/ 2147483646 w 27"/>
              <a:gd name="T1" fmla="*/ 2147483646 h 90"/>
              <a:gd name="T2" fmla="*/ 2147483646 w 27"/>
              <a:gd name="T3" fmla="*/ 2147483646 h 90"/>
              <a:gd name="T4" fmla="*/ 2147483646 w 27"/>
              <a:gd name="T5" fmla="*/ 2147483646 h 90"/>
              <a:gd name="T6" fmla="*/ 2147483646 w 27"/>
              <a:gd name="T7" fmla="*/ 2147483646 h 90"/>
              <a:gd name="T8" fmla="*/ 0 w 27"/>
              <a:gd name="T9" fmla="*/ 2147483646 h 90"/>
              <a:gd name="T10" fmla="*/ 2147483646 w 27"/>
              <a:gd name="T11" fmla="*/ 2147483646 h 90"/>
              <a:gd name="T12" fmla="*/ 2147483646 w 27"/>
              <a:gd name="T13" fmla="*/ 0 h 90"/>
              <a:gd name="T14" fmla="*/ 2147483646 w 27"/>
              <a:gd name="T15" fmla="*/ 2147483646 h 90"/>
              <a:gd name="T16" fmla="*/ 2147483646 w 27"/>
              <a:gd name="T17" fmla="*/ 2147483646 h 90"/>
              <a:gd name="T18" fmla="*/ 2147483646 w 27"/>
              <a:gd name="T19" fmla="*/ 2147483646 h 9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" h="90">
                <a:moveTo>
                  <a:pt x="27" y="14"/>
                </a:moveTo>
                <a:lnTo>
                  <a:pt x="22" y="82"/>
                </a:lnTo>
                <a:lnTo>
                  <a:pt x="13" y="90"/>
                </a:lnTo>
                <a:lnTo>
                  <a:pt x="5" y="82"/>
                </a:lnTo>
                <a:lnTo>
                  <a:pt x="0" y="14"/>
                </a:lnTo>
                <a:lnTo>
                  <a:pt x="5" y="3"/>
                </a:lnTo>
                <a:lnTo>
                  <a:pt x="13" y="0"/>
                </a:lnTo>
                <a:lnTo>
                  <a:pt x="27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8" name="Freeform 244">
            <a:extLst>
              <a:ext uri="{FF2B5EF4-FFF2-40B4-BE49-F238E27FC236}">
                <a16:creationId xmlns:a16="http://schemas.microsoft.com/office/drawing/2014/main" id="{4BF71218-0ACA-BE48-BA11-5E4A3ADB5C10}"/>
              </a:ext>
            </a:extLst>
          </p:cNvPr>
          <p:cNvSpPr>
            <a:spLocks/>
          </p:cNvSpPr>
          <p:nvPr/>
        </p:nvSpPr>
        <p:spPr bwMode="auto">
          <a:xfrm>
            <a:off x="3610066" y="3060461"/>
            <a:ext cx="7937" cy="22225"/>
          </a:xfrm>
          <a:custGeom>
            <a:avLst/>
            <a:gdLst>
              <a:gd name="T0" fmla="*/ 2147483646 w 26"/>
              <a:gd name="T1" fmla="*/ 2147483646 h 68"/>
              <a:gd name="T2" fmla="*/ 2147483646 w 26"/>
              <a:gd name="T3" fmla="*/ 2147483646 h 68"/>
              <a:gd name="T4" fmla="*/ 2147483646 w 26"/>
              <a:gd name="T5" fmla="*/ 2147483646 h 68"/>
              <a:gd name="T6" fmla="*/ 2147483646 w 26"/>
              <a:gd name="T7" fmla="*/ 2147483646 h 68"/>
              <a:gd name="T8" fmla="*/ 0 w 26"/>
              <a:gd name="T9" fmla="*/ 2147483646 h 68"/>
              <a:gd name="T10" fmla="*/ 2147483646 w 26"/>
              <a:gd name="T11" fmla="*/ 2147483646 h 68"/>
              <a:gd name="T12" fmla="*/ 2147483646 w 26"/>
              <a:gd name="T13" fmla="*/ 0 h 68"/>
              <a:gd name="T14" fmla="*/ 2147483646 w 26"/>
              <a:gd name="T15" fmla="*/ 2147483646 h 68"/>
              <a:gd name="T16" fmla="*/ 2147483646 w 26"/>
              <a:gd name="T17" fmla="*/ 2147483646 h 68"/>
              <a:gd name="T18" fmla="*/ 2147483646 w 26"/>
              <a:gd name="T19" fmla="*/ 2147483646 h 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6" h="68">
                <a:moveTo>
                  <a:pt x="26" y="13"/>
                </a:moveTo>
                <a:lnTo>
                  <a:pt x="21" y="61"/>
                </a:lnTo>
                <a:lnTo>
                  <a:pt x="13" y="68"/>
                </a:lnTo>
                <a:lnTo>
                  <a:pt x="5" y="59"/>
                </a:lnTo>
                <a:lnTo>
                  <a:pt x="0" y="13"/>
                </a:lnTo>
                <a:lnTo>
                  <a:pt x="4" y="3"/>
                </a:lnTo>
                <a:lnTo>
                  <a:pt x="13" y="0"/>
                </a:lnTo>
                <a:lnTo>
                  <a:pt x="26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49" name="Freeform 245">
            <a:extLst>
              <a:ext uri="{FF2B5EF4-FFF2-40B4-BE49-F238E27FC236}">
                <a16:creationId xmlns:a16="http://schemas.microsoft.com/office/drawing/2014/main" id="{F85D4EE1-5FBF-474A-B4D4-C7EEFF0E1798}"/>
              </a:ext>
            </a:extLst>
          </p:cNvPr>
          <p:cNvSpPr>
            <a:spLocks/>
          </p:cNvSpPr>
          <p:nvPr/>
        </p:nvSpPr>
        <p:spPr bwMode="auto">
          <a:xfrm>
            <a:off x="3570378" y="3060461"/>
            <a:ext cx="9525" cy="22225"/>
          </a:xfrm>
          <a:custGeom>
            <a:avLst/>
            <a:gdLst>
              <a:gd name="T0" fmla="*/ 2147483646 w 32"/>
              <a:gd name="T1" fmla="*/ 2147483646 h 68"/>
              <a:gd name="T2" fmla="*/ 2147483646 w 32"/>
              <a:gd name="T3" fmla="*/ 2147483646 h 68"/>
              <a:gd name="T4" fmla="*/ 2147483646 w 32"/>
              <a:gd name="T5" fmla="*/ 2147483646 h 68"/>
              <a:gd name="T6" fmla="*/ 2147483646 w 32"/>
              <a:gd name="T7" fmla="*/ 2147483646 h 68"/>
              <a:gd name="T8" fmla="*/ 0 w 32"/>
              <a:gd name="T9" fmla="*/ 2147483646 h 68"/>
              <a:gd name="T10" fmla="*/ 2147483646 w 32"/>
              <a:gd name="T11" fmla="*/ 2147483646 h 68"/>
              <a:gd name="T12" fmla="*/ 2147483646 w 32"/>
              <a:gd name="T13" fmla="*/ 0 h 68"/>
              <a:gd name="T14" fmla="*/ 2147483646 w 32"/>
              <a:gd name="T15" fmla="*/ 2147483646 h 68"/>
              <a:gd name="T16" fmla="*/ 2147483646 w 32"/>
              <a:gd name="T17" fmla="*/ 2147483646 h 68"/>
              <a:gd name="T18" fmla="*/ 2147483646 w 32"/>
              <a:gd name="T19" fmla="*/ 2147483646 h 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2" h="68">
                <a:moveTo>
                  <a:pt x="32" y="10"/>
                </a:moveTo>
                <a:lnTo>
                  <a:pt x="26" y="54"/>
                </a:lnTo>
                <a:lnTo>
                  <a:pt x="18" y="68"/>
                </a:lnTo>
                <a:lnTo>
                  <a:pt x="9" y="58"/>
                </a:lnTo>
                <a:lnTo>
                  <a:pt x="0" y="8"/>
                </a:lnTo>
                <a:lnTo>
                  <a:pt x="5" y="1"/>
                </a:lnTo>
                <a:lnTo>
                  <a:pt x="16" y="0"/>
                </a:lnTo>
                <a:lnTo>
                  <a:pt x="32" y="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0" name="Freeform 246">
            <a:extLst>
              <a:ext uri="{FF2B5EF4-FFF2-40B4-BE49-F238E27FC236}">
                <a16:creationId xmlns:a16="http://schemas.microsoft.com/office/drawing/2014/main" id="{CC01FA0D-6832-0F48-A745-EC089B31A974}"/>
              </a:ext>
            </a:extLst>
          </p:cNvPr>
          <p:cNvSpPr>
            <a:spLocks/>
          </p:cNvSpPr>
          <p:nvPr/>
        </p:nvSpPr>
        <p:spPr bwMode="auto">
          <a:xfrm>
            <a:off x="3522753" y="3058873"/>
            <a:ext cx="9525" cy="23812"/>
          </a:xfrm>
          <a:custGeom>
            <a:avLst/>
            <a:gdLst>
              <a:gd name="T0" fmla="*/ 2147483646 w 30"/>
              <a:gd name="T1" fmla="*/ 2147483646 h 71"/>
              <a:gd name="T2" fmla="*/ 2147483646 w 30"/>
              <a:gd name="T3" fmla="*/ 2147483646 h 71"/>
              <a:gd name="T4" fmla="*/ 2147483646 w 30"/>
              <a:gd name="T5" fmla="*/ 2147483646 h 71"/>
              <a:gd name="T6" fmla="*/ 2147483646 w 30"/>
              <a:gd name="T7" fmla="*/ 2147483646 h 71"/>
              <a:gd name="T8" fmla="*/ 0 w 30"/>
              <a:gd name="T9" fmla="*/ 2147483646 h 71"/>
              <a:gd name="T10" fmla="*/ 2147483646 w 30"/>
              <a:gd name="T11" fmla="*/ 2147483646 h 71"/>
              <a:gd name="T12" fmla="*/ 2147483646 w 30"/>
              <a:gd name="T13" fmla="*/ 0 h 71"/>
              <a:gd name="T14" fmla="*/ 2147483646 w 30"/>
              <a:gd name="T15" fmla="*/ 2147483646 h 71"/>
              <a:gd name="T16" fmla="*/ 2147483646 w 30"/>
              <a:gd name="T17" fmla="*/ 2147483646 h 71"/>
              <a:gd name="T18" fmla="*/ 2147483646 w 30"/>
              <a:gd name="T19" fmla="*/ 2147483646 h 7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0" h="71">
                <a:moveTo>
                  <a:pt x="30" y="14"/>
                </a:moveTo>
                <a:lnTo>
                  <a:pt x="27" y="58"/>
                </a:lnTo>
                <a:lnTo>
                  <a:pt x="17" y="71"/>
                </a:lnTo>
                <a:lnTo>
                  <a:pt x="6" y="61"/>
                </a:lnTo>
                <a:lnTo>
                  <a:pt x="0" y="14"/>
                </a:lnTo>
                <a:lnTo>
                  <a:pt x="4" y="4"/>
                </a:lnTo>
                <a:lnTo>
                  <a:pt x="15" y="0"/>
                </a:lnTo>
                <a:lnTo>
                  <a:pt x="30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1" name="Freeform 247">
            <a:extLst>
              <a:ext uri="{FF2B5EF4-FFF2-40B4-BE49-F238E27FC236}">
                <a16:creationId xmlns:a16="http://schemas.microsoft.com/office/drawing/2014/main" id="{1A83786E-D7A4-D146-AFCF-FFE4A7D52C4E}"/>
              </a:ext>
            </a:extLst>
          </p:cNvPr>
          <p:cNvSpPr>
            <a:spLocks/>
          </p:cNvSpPr>
          <p:nvPr/>
        </p:nvSpPr>
        <p:spPr bwMode="auto">
          <a:xfrm>
            <a:off x="3481478" y="3062048"/>
            <a:ext cx="11113" cy="23812"/>
          </a:xfrm>
          <a:custGeom>
            <a:avLst/>
            <a:gdLst>
              <a:gd name="T0" fmla="*/ 2147483646 w 32"/>
              <a:gd name="T1" fmla="*/ 2147483646 h 77"/>
              <a:gd name="T2" fmla="*/ 2147483646 w 32"/>
              <a:gd name="T3" fmla="*/ 2147483646 h 77"/>
              <a:gd name="T4" fmla="*/ 2147483646 w 32"/>
              <a:gd name="T5" fmla="*/ 2147483646 h 77"/>
              <a:gd name="T6" fmla="*/ 2147483646 w 32"/>
              <a:gd name="T7" fmla="*/ 2147483646 h 77"/>
              <a:gd name="T8" fmla="*/ 2147483646 w 32"/>
              <a:gd name="T9" fmla="*/ 2147483646 h 77"/>
              <a:gd name="T10" fmla="*/ 2147483646 w 32"/>
              <a:gd name="T11" fmla="*/ 2147483646 h 77"/>
              <a:gd name="T12" fmla="*/ 0 w 32"/>
              <a:gd name="T13" fmla="*/ 2147483646 h 77"/>
              <a:gd name="T14" fmla="*/ 2147483646 w 32"/>
              <a:gd name="T15" fmla="*/ 2147483646 h 77"/>
              <a:gd name="T16" fmla="*/ 2147483646 w 32"/>
              <a:gd name="T17" fmla="*/ 0 h 77"/>
              <a:gd name="T18" fmla="*/ 2147483646 w 32"/>
              <a:gd name="T19" fmla="*/ 2147483646 h 77"/>
              <a:gd name="T20" fmla="*/ 2147483646 w 32"/>
              <a:gd name="T21" fmla="*/ 2147483646 h 77"/>
              <a:gd name="T22" fmla="*/ 2147483646 w 32"/>
              <a:gd name="T23" fmla="*/ 2147483646 h 7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2" h="77">
                <a:moveTo>
                  <a:pt x="32" y="12"/>
                </a:moveTo>
                <a:lnTo>
                  <a:pt x="30" y="33"/>
                </a:lnTo>
                <a:lnTo>
                  <a:pt x="30" y="69"/>
                </a:lnTo>
                <a:lnTo>
                  <a:pt x="21" y="77"/>
                </a:lnTo>
                <a:lnTo>
                  <a:pt x="12" y="69"/>
                </a:lnTo>
                <a:lnTo>
                  <a:pt x="4" y="35"/>
                </a:lnTo>
                <a:lnTo>
                  <a:pt x="0" y="11"/>
                </a:lnTo>
                <a:lnTo>
                  <a:pt x="4" y="2"/>
                </a:lnTo>
                <a:lnTo>
                  <a:pt x="16" y="0"/>
                </a:lnTo>
                <a:lnTo>
                  <a:pt x="32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2" name="Freeform 248">
            <a:extLst>
              <a:ext uri="{FF2B5EF4-FFF2-40B4-BE49-F238E27FC236}">
                <a16:creationId xmlns:a16="http://schemas.microsoft.com/office/drawing/2014/main" id="{C28579DB-183F-004F-94E8-DD6D8FE98D3A}"/>
              </a:ext>
            </a:extLst>
          </p:cNvPr>
          <p:cNvSpPr>
            <a:spLocks/>
          </p:cNvSpPr>
          <p:nvPr/>
        </p:nvSpPr>
        <p:spPr bwMode="auto">
          <a:xfrm>
            <a:off x="3600541" y="2757249"/>
            <a:ext cx="79375" cy="33337"/>
          </a:xfrm>
          <a:custGeom>
            <a:avLst/>
            <a:gdLst>
              <a:gd name="T0" fmla="*/ 2147483646 w 246"/>
              <a:gd name="T1" fmla="*/ 0 h 104"/>
              <a:gd name="T2" fmla="*/ 2147483646 w 246"/>
              <a:gd name="T3" fmla="*/ 2147483646 h 104"/>
              <a:gd name="T4" fmla="*/ 2147483646 w 246"/>
              <a:gd name="T5" fmla="*/ 2147483646 h 104"/>
              <a:gd name="T6" fmla="*/ 2147483646 w 246"/>
              <a:gd name="T7" fmla="*/ 2147483646 h 104"/>
              <a:gd name="T8" fmla="*/ 2147483646 w 246"/>
              <a:gd name="T9" fmla="*/ 2147483646 h 104"/>
              <a:gd name="T10" fmla="*/ 2147483646 w 246"/>
              <a:gd name="T11" fmla="*/ 2147483646 h 104"/>
              <a:gd name="T12" fmla="*/ 2147483646 w 246"/>
              <a:gd name="T13" fmla="*/ 2147483646 h 104"/>
              <a:gd name="T14" fmla="*/ 2147483646 w 246"/>
              <a:gd name="T15" fmla="*/ 2147483646 h 104"/>
              <a:gd name="T16" fmla="*/ 2147483646 w 246"/>
              <a:gd name="T17" fmla="*/ 2147483646 h 104"/>
              <a:gd name="T18" fmla="*/ 2147483646 w 246"/>
              <a:gd name="T19" fmla="*/ 2147483646 h 104"/>
              <a:gd name="T20" fmla="*/ 2147483646 w 246"/>
              <a:gd name="T21" fmla="*/ 2147483646 h 104"/>
              <a:gd name="T22" fmla="*/ 2147483646 w 246"/>
              <a:gd name="T23" fmla="*/ 2147483646 h 104"/>
              <a:gd name="T24" fmla="*/ 2147483646 w 246"/>
              <a:gd name="T25" fmla="*/ 2147483646 h 104"/>
              <a:gd name="T26" fmla="*/ 2147483646 w 246"/>
              <a:gd name="T27" fmla="*/ 2147483646 h 104"/>
              <a:gd name="T28" fmla="*/ 0 w 246"/>
              <a:gd name="T29" fmla="*/ 2147483646 h 104"/>
              <a:gd name="T30" fmla="*/ 2147483646 w 246"/>
              <a:gd name="T31" fmla="*/ 0 h 104"/>
              <a:gd name="T32" fmla="*/ 2147483646 w 246"/>
              <a:gd name="T33" fmla="*/ 0 h 104"/>
              <a:gd name="T34" fmla="*/ 2147483646 w 246"/>
              <a:gd name="T35" fmla="*/ 0 h 10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6" h="104">
                <a:moveTo>
                  <a:pt x="10" y="0"/>
                </a:moveTo>
                <a:lnTo>
                  <a:pt x="138" y="6"/>
                </a:lnTo>
                <a:lnTo>
                  <a:pt x="193" y="25"/>
                </a:lnTo>
                <a:lnTo>
                  <a:pt x="237" y="66"/>
                </a:lnTo>
                <a:lnTo>
                  <a:pt x="243" y="78"/>
                </a:lnTo>
                <a:lnTo>
                  <a:pt x="246" y="93"/>
                </a:lnTo>
                <a:lnTo>
                  <a:pt x="238" y="104"/>
                </a:lnTo>
                <a:lnTo>
                  <a:pt x="212" y="98"/>
                </a:lnTo>
                <a:lnTo>
                  <a:pt x="203" y="87"/>
                </a:lnTo>
                <a:lnTo>
                  <a:pt x="186" y="66"/>
                </a:lnTo>
                <a:lnTo>
                  <a:pt x="166" y="49"/>
                </a:lnTo>
                <a:lnTo>
                  <a:pt x="144" y="37"/>
                </a:lnTo>
                <a:lnTo>
                  <a:pt x="120" y="28"/>
                </a:lnTo>
                <a:lnTo>
                  <a:pt x="10" y="18"/>
                </a:lnTo>
                <a:lnTo>
                  <a:pt x="0" y="9"/>
                </a:lnTo>
                <a:lnTo>
                  <a:pt x="1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3" name="Freeform 249">
            <a:extLst>
              <a:ext uri="{FF2B5EF4-FFF2-40B4-BE49-F238E27FC236}">
                <a16:creationId xmlns:a16="http://schemas.microsoft.com/office/drawing/2014/main" id="{54C7C6F4-8D2E-EF43-B5C1-05720C7E4F3B}"/>
              </a:ext>
            </a:extLst>
          </p:cNvPr>
          <p:cNvSpPr>
            <a:spLocks/>
          </p:cNvSpPr>
          <p:nvPr/>
        </p:nvSpPr>
        <p:spPr bwMode="auto">
          <a:xfrm>
            <a:off x="3384640" y="2858848"/>
            <a:ext cx="61912" cy="177800"/>
          </a:xfrm>
          <a:custGeom>
            <a:avLst/>
            <a:gdLst>
              <a:gd name="T0" fmla="*/ 2147483646 w 196"/>
              <a:gd name="T1" fmla="*/ 2147483646 h 559"/>
              <a:gd name="T2" fmla="*/ 2147483646 w 196"/>
              <a:gd name="T3" fmla="*/ 2147483646 h 559"/>
              <a:gd name="T4" fmla="*/ 2147483646 w 196"/>
              <a:gd name="T5" fmla="*/ 2147483646 h 559"/>
              <a:gd name="T6" fmla="*/ 2147483646 w 196"/>
              <a:gd name="T7" fmla="*/ 2147483646 h 559"/>
              <a:gd name="T8" fmla="*/ 2147483646 w 196"/>
              <a:gd name="T9" fmla="*/ 2147483646 h 559"/>
              <a:gd name="T10" fmla="*/ 2147483646 w 196"/>
              <a:gd name="T11" fmla="*/ 2147483646 h 559"/>
              <a:gd name="T12" fmla="*/ 2147483646 w 196"/>
              <a:gd name="T13" fmla="*/ 2147483646 h 559"/>
              <a:gd name="T14" fmla="*/ 2147483646 w 196"/>
              <a:gd name="T15" fmla="*/ 2147483646 h 559"/>
              <a:gd name="T16" fmla="*/ 2147483646 w 196"/>
              <a:gd name="T17" fmla="*/ 2147483646 h 559"/>
              <a:gd name="T18" fmla="*/ 2147483646 w 196"/>
              <a:gd name="T19" fmla="*/ 2147483646 h 559"/>
              <a:gd name="T20" fmla="*/ 2147483646 w 196"/>
              <a:gd name="T21" fmla="*/ 2147483646 h 559"/>
              <a:gd name="T22" fmla="*/ 2147483646 w 196"/>
              <a:gd name="T23" fmla="*/ 2147483646 h 559"/>
              <a:gd name="T24" fmla="*/ 2147483646 w 196"/>
              <a:gd name="T25" fmla="*/ 2147483646 h 559"/>
              <a:gd name="T26" fmla="*/ 2147483646 w 196"/>
              <a:gd name="T27" fmla="*/ 2147483646 h 559"/>
              <a:gd name="T28" fmla="*/ 2147483646 w 196"/>
              <a:gd name="T29" fmla="*/ 2147483646 h 559"/>
              <a:gd name="T30" fmla="*/ 0 w 196"/>
              <a:gd name="T31" fmla="*/ 2147483646 h 559"/>
              <a:gd name="T32" fmla="*/ 2147483646 w 196"/>
              <a:gd name="T33" fmla="*/ 2147483646 h 559"/>
              <a:gd name="T34" fmla="*/ 2147483646 w 196"/>
              <a:gd name="T35" fmla="*/ 0 h 559"/>
              <a:gd name="T36" fmla="*/ 2147483646 w 196"/>
              <a:gd name="T37" fmla="*/ 2147483646 h 559"/>
              <a:gd name="T38" fmla="*/ 2147483646 w 196"/>
              <a:gd name="T39" fmla="*/ 2147483646 h 55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96" h="559">
                <a:moveTo>
                  <a:pt x="37" y="18"/>
                </a:moveTo>
                <a:lnTo>
                  <a:pt x="44" y="86"/>
                </a:lnTo>
                <a:lnTo>
                  <a:pt x="56" y="156"/>
                </a:lnTo>
                <a:lnTo>
                  <a:pt x="79" y="207"/>
                </a:lnTo>
                <a:lnTo>
                  <a:pt x="132" y="341"/>
                </a:lnTo>
                <a:lnTo>
                  <a:pt x="162" y="429"/>
                </a:lnTo>
                <a:lnTo>
                  <a:pt x="196" y="531"/>
                </a:lnTo>
                <a:lnTo>
                  <a:pt x="195" y="549"/>
                </a:lnTo>
                <a:lnTo>
                  <a:pt x="181" y="559"/>
                </a:lnTo>
                <a:lnTo>
                  <a:pt x="165" y="559"/>
                </a:lnTo>
                <a:lnTo>
                  <a:pt x="154" y="545"/>
                </a:lnTo>
                <a:lnTo>
                  <a:pt x="123" y="442"/>
                </a:lnTo>
                <a:lnTo>
                  <a:pt x="101" y="350"/>
                </a:lnTo>
                <a:lnTo>
                  <a:pt x="39" y="160"/>
                </a:lnTo>
                <a:lnTo>
                  <a:pt x="17" y="89"/>
                </a:lnTo>
                <a:lnTo>
                  <a:pt x="0" y="19"/>
                </a:lnTo>
                <a:lnTo>
                  <a:pt x="5" y="5"/>
                </a:lnTo>
                <a:lnTo>
                  <a:pt x="18" y="0"/>
                </a:lnTo>
                <a:lnTo>
                  <a:pt x="37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4" name="Freeform 250">
            <a:extLst>
              <a:ext uri="{FF2B5EF4-FFF2-40B4-BE49-F238E27FC236}">
                <a16:creationId xmlns:a16="http://schemas.microsoft.com/office/drawing/2014/main" id="{A2CD6431-2751-7741-B566-639415B856A9}"/>
              </a:ext>
            </a:extLst>
          </p:cNvPr>
          <p:cNvSpPr>
            <a:spLocks/>
          </p:cNvSpPr>
          <p:nvPr/>
        </p:nvSpPr>
        <p:spPr bwMode="auto">
          <a:xfrm>
            <a:off x="3446552" y="3011248"/>
            <a:ext cx="222250" cy="31750"/>
          </a:xfrm>
          <a:custGeom>
            <a:avLst/>
            <a:gdLst>
              <a:gd name="T0" fmla="*/ 2147483646 w 702"/>
              <a:gd name="T1" fmla="*/ 2147483646 h 102"/>
              <a:gd name="T2" fmla="*/ 2147483646 w 702"/>
              <a:gd name="T3" fmla="*/ 2147483646 h 102"/>
              <a:gd name="T4" fmla="*/ 2147483646 w 702"/>
              <a:gd name="T5" fmla="*/ 2147483646 h 102"/>
              <a:gd name="T6" fmla="*/ 2147483646 w 702"/>
              <a:gd name="T7" fmla="*/ 2147483646 h 102"/>
              <a:gd name="T8" fmla="*/ 2147483646 w 702"/>
              <a:gd name="T9" fmla="*/ 2147483646 h 102"/>
              <a:gd name="T10" fmla="*/ 2147483646 w 702"/>
              <a:gd name="T11" fmla="*/ 0 h 102"/>
              <a:gd name="T12" fmla="*/ 2147483646 w 702"/>
              <a:gd name="T13" fmla="*/ 2147483646 h 102"/>
              <a:gd name="T14" fmla="*/ 2147483646 w 702"/>
              <a:gd name="T15" fmla="*/ 2147483646 h 102"/>
              <a:gd name="T16" fmla="*/ 2147483646 w 702"/>
              <a:gd name="T17" fmla="*/ 2147483646 h 102"/>
              <a:gd name="T18" fmla="*/ 2147483646 w 702"/>
              <a:gd name="T19" fmla="*/ 2147483646 h 102"/>
              <a:gd name="T20" fmla="*/ 2147483646 w 702"/>
              <a:gd name="T21" fmla="*/ 2147483646 h 102"/>
              <a:gd name="T22" fmla="*/ 2147483646 w 702"/>
              <a:gd name="T23" fmla="*/ 2147483646 h 102"/>
              <a:gd name="T24" fmla="*/ 2147483646 w 702"/>
              <a:gd name="T25" fmla="*/ 2147483646 h 102"/>
              <a:gd name="T26" fmla="*/ 0 w 702"/>
              <a:gd name="T27" fmla="*/ 2147483646 h 102"/>
              <a:gd name="T28" fmla="*/ 2147483646 w 702"/>
              <a:gd name="T29" fmla="*/ 2147483646 h 102"/>
              <a:gd name="T30" fmla="*/ 2147483646 w 702"/>
              <a:gd name="T31" fmla="*/ 2147483646 h 102"/>
              <a:gd name="T32" fmla="*/ 2147483646 w 702"/>
              <a:gd name="T33" fmla="*/ 2147483646 h 102"/>
              <a:gd name="T34" fmla="*/ 2147483646 w 702"/>
              <a:gd name="T35" fmla="*/ 2147483646 h 1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702" h="102">
                <a:moveTo>
                  <a:pt x="22" y="75"/>
                </a:moveTo>
                <a:lnTo>
                  <a:pt x="149" y="57"/>
                </a:lnTo>
                <a:lnTo>
                  <a:pt x="269" y="47"/>
                </a:lnTo>
                <a:lnTo>
                  <a:pt x="474" y="19"/>
                </a:lnTo>
                <a:lnTo>
                  <a:pt x="571" y="6"/>
                </a:lnTo>
                <a:lnTo>
                  <a:pt x="680" y="0"/>
                </a:lnTo>
                <a:lnTo>
                  <a:pt x="697" y="7"/>
                </a:lnTo>
                <a:lnTo>
                  <a:pt x="702" y="21"/>
                </a:lnTo>
                <a:lnTo>
                  <a:pt x="697" y="36"/>
                </a:lnTo>
                <a:lnTo>
                  <a:pt x="680" y="42"/>
                </a:lnTo>
                <a:lnTo>
                  <a:pt x="476" y="58"/>
                </a:lnTo>
                <a:lnTo>
                  <a:pt x="381" y="72"/>
                </a:lnTo>
                <a:lnTo>
                  <a:pt x="272" y="83"/>
                </a:lnTo>
                <a:lnTo>
                  <a:pt x="0" y="102"/>
                </a:lnTo>
                <a:lnTo>
                  <a:pt x="2" y="91"/>
                </a:lnTo>
                <a:lnTo>
                  <a:pt x="22" y="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5" name="Freeform 251">
            <a:extLst>
              <a:ext uri="{FF2B5EF4-FFF2-40B4-BE49-F238E27FC236}">
                <a16:creationId xmlns:a16="http://schemas.microsoft.com/office/drawing/2014/main" id="{ADD4CC87-C534-CF49-B6E5-1F5C73505146}"/>
              </a:ext>
            </a:extLst>
          </p:cNvPr>
          <p:cNvSpPr>
            <a:spLocks/>
          </p:cNvSpPr>
          <p:nvPr/>
        </p:nvSpPr>
        <p:spPr bwMode="auto">
          <a:xfrm>
            <a:off x="3654516" y="2749311"/>
            <a:ext cx="46037" cy="276225"/>
          </a:xfrm>
          <a:custGeom>
            <a:avLst/>
            <a:gdLst>
              <a:gd name="T0" fmla="*/ 2147483646 w 146"/>
              <a:gd name="T1" fmla="*/ 2147483646 h 870"/>
              <a:gd name="T2" fmla="*/ 2147483646 w 146"/>
              <a:gd name="T3" fmla="*/ 2147483646 h 870"/>
              <a:gd name="T4" fmla="*/ 2147483646 w 146"/>
              <a:gd name="T5" fmla="*/ 2147483646 h 870"/>
              <a:gd name="T6" fmla="*/ 2147483646 w 146"/>
              <a:gd name="T7" fmla="*/ 2147483646 h 870"/>
              <a:gd name="T8" fmla="*/ 2147483646 w 146"/>
              <a:gd name="T9" fmla="*/ 2147483646 h 870"/>
              <a:gd name="T10" fmla="*/ 2147483646 w 146"/>
              <a:gd name="T11" fmla="*/ 2147483646 h 870"/>
              <a:gd name="T12" fmla="*/ 2147483646 w 146"/>
              <a:gd name="T13" fmla="*/ 2147483646 h 870"/>
              <a:gd name="T14" fmla="*/ 2147483646 w 146"/>
              <a:gd name="T15" fmla="*/ 2147483646 h 870"/>
              <a:gd name="T16" fmla="*/ 2147483646 w 146"/>
              <a:gd name="T17" fmla="*/ 2147483646 h 870"/>
              <a:gd name="T18" fmla="*/ 2147483646 w 146"/>
              <a:gd name="T19" fmla="*/ 2147483646 h 870"/>
              <a:gd name="T20" fmla="*/ 2147483646 w 146"/>
              <a:gd name="T21" fmla="*/ 2147483646 h 870"/>
              <a:gd name="T22" fmla="*/ 0 w 146"/>
              <a:gd name="T23" fmla="*/ 2147483646 h 870"/>
              <a:gd name="T24" fmla="*/ 2147483646 w 146"/>
              <a:gd name="T25" fmla="*/ 2147483646 h 870"/>
              <a:gd name="T26" fmla="*/ 2147483646 w 146"/>
              <a:gd name="T27" fmla="*/ 2147483646 h 870"/>
              <a:gd name="T28" fmla="*/ 2147483646 w 146"/>
              <a:gd name="T29" fmla="*/ 2147483646 h 870"/>
              <a:gd name="T30" fmla="*/ 2147483646 w 146"/>
              <a:gd name="T31" fmla="*/ 2147483646 h 870"/>
              <a:gd name="T32" fmla="*/ 2147483646 w 146"/>
              <a:gd name="T33" fmla="*/ 2147483646 h 870"/>
              <a:gd name="T34" fmla="*/ 2147483646 w 146"/>
              <a:gd name="T35" fmla="*/ 2147483646 h 870"/>
              <a:gd name="T36" fmla="*/ 2147483646 w 146"/>
              <a:gd name="T37" fmla="*/ 2147483646 h 870"/>
              <a:gd name="T38" fmla="*/ 2147483646 w 146"/>
              <a:gd name="T39" fmla="*/ 2147483646 h 870"/>
              <a:gd name="T40" fmla="*/ 2147483646 w 146"/>
              <a:gd name="T41" fmla="*/ 2147483646 h 870"/>
              <a:gd name="T42" fmla="*/ 2147483646 w 146"/>
              <a:gd name="T43" fmla="*/ 0 h 870"/>
              <a:gd name="T44" fmla="*/ 2147483646 w 146"/>
              <a:gd name="T45" fmla="*/ 2147483646 h 870"/>
              <a:gd name="T46" fmla="*/ 2147483646 w 146"/>
              <a:gd name="T47" fmla="*/ 2147483646 h 870"/>
              <a:gd name="T48" fmla="*/ 2147483646 w 146"/>
              <a:gd name="T49" fmla="*/ 2147483646 h 87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6" h="870">
                <a:moveTo>
                  <a:pt x="137" y="11"/>
                </a:moveTo>
                <a:lnTo>
                  <a:pt x="146" y="93"/>
                </a:lnTo>
                <a:lnTo>
                  <a:pt x="139" y="223"/>
                </a:lnTo>
                <a:lnTo>
                  <a:pt x="123" y="336"/>
                </a:lnTo>
                <a:lnTo>
                  <a:pt x="102" y="448"/>
                </a:lnTo>
                <a:lnTo>
                  <a:pt x="78" y="580"/>
                </a:lnTo>
                <a:lnTo>
                  <a:pt x="61" y="719"/>
                </a:lnTo>
                <a:lnTo>
                  <a:pt x="55" y="785"/>
                </a:lnTo>
                <a:lnTo>
                  <a:pt x="43" y="851"/>
                </a:lnTo>
                <a:lnTo>
                  <a:pt x="34" y="866"/>
                </a:lnTo>
                <a:lnTo>
                  <a:pt x="18" y="870"/>
                </a:lnTo>
                <a:lnTo>
                  <a:pt x="0" y="845"/>
                </a:lnTo>
                <a:lnTo>
                  <a:pt x="15" y="716"/>
                </a:lnTo>
                <a:lnTo>
                  <a:pt x="34" y="572"/>
                </a:lnTo>
                <a:lnTo>
                  <a:pt x="47" y="504"/>
                </a:lnTo>
                <a:lnTo>
                  <a:pt x="60" y="441"/>
                </a:lnTo>
                <a:lnTo>
                  <a:pt x="86" y="328"/>
                </a:lnTo>
                <a:lnTo>
                  <a:pt x="114" y="84"/>
                </a:lnTo>
                <a:lnTo>
                  <a:pt x="104" y="36"/>
                </a:lnTo>
                <a:lnTo>
                  <a:pt x="109" y="17"/>
                </a:lnTo>
                <a:lnTo>
                  <a:pt x="121" y="3"/>
                </a:lnTo>
                <a:lnTo>
                  <a:pt x="132" y="0"/>
                </a:lnTo>
                <a:lnTo>
                  <a:pt x="137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6" name="Freeform 252">
            <a:extLst>
              <a:ext uri="{FF2B5EF4-FFF2-40B4-BE49-F238E27FC236}">
                <a16:creationId xmlns:a16="http://schemas.microsoft.com/office/drawing/2014/main" id="{8205ADA3-50E1-5F40-BAA1-6DB4ED541E7E}"/>
              </a:ext>
            </a:extLst>
          </p:cNvPr>
          <p:cNvSpPr>
            <a:spLocks/>
          </p:cNvSpPr>
          <p:nvPr/>
        </p:nvSpPr>
        <p:spPr bwMode="auto">
          <a:xfrm>
            <a:off x="3240177" y="3227149"/>
            <a:ext cx="77788" cy="90487"/>
          </a:xfrm>
          <a:custGeom>
            <a:avLst/>
            <a:gdLst>
              <a:gd name="T0" fmla="*/ 2147483646 w 247"/>
              <a:gd name="T1" fmla="*/ 2147483646 h 284"/>
              <a:gd name="T2" fmla="*/ 2147483646 w 247"/>
              <a:gd name="T3" fmla="*/ 2147483646 h 284"/>
              <a:gd name="T4" fmla="*/ 2147483646 w 247"/>
              <a:gd name="T5" fmla="*/ 2147483646 h 284"/>
              <a:gd name="T6" fmla="*/ 2147483646 w 247"/>
              <a:gd name="T7" fmla="*/ 2147483646 h 284"/>
              <a:gd name="T8" fmla="*/ 2147483646 w 247"/>
              <a:gd name="T9" fmla="*/ 2147483646 h 284"/>
              <a:gd name="T10" fmla="*/ 2147483646 w 247"/>
              <a:gd name="T11" fmla="*/ 2147483646 h 284"/>
              <a:gd name="T12" fmla="*/ 2147483646 w 247"/>
              <a:gd name="T13" fmla="*/ 2147483646 h 284"/>
              <a:gd name="T14" fmla="*/ 0 w 247"/>
              <a:gd name="T15" fmla="*/ 2147483646 h 284"/>
              <a:gd name="T16" fmla="*/ 2147483646 w 247"/>
              <a:gd name="T17" fmla="*/ 2147483646 h 284"/>
              <a:gd name="T18" fmla="*/ 2147483646 w 247"/>
              <a:gd name="T19" fmla="*/ 2147483646 h 284"/>
              <a:gd name="T20" fmla="*/ 2147483646 w 247"/>
              <a:gd name="T21" fmla="*/ 2147483646 h 284"/>
              <a:gd name="T22" fmla="*/ 2147483646 w 247"/>
              <a:gd name="T23" fmla="*/ 0 h 284"/>
              <a:gd name="T24" fmla="*/ 2147483646 w 247"/>
              <a:gd name="T25" fmla="*/ 0 h 284"/>
              <a:gd name="T26" fmla="*/ 2147483646 w 247"/>
              <a:gd name="T27" fmla="*/ 2147483646 h 284"/>
              <a:gd name="T28" fmla="*/ 2147483646 w 247"/>
              <a:gd name="T29" fmla="*/ 2147483646 h 2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47" h="284">
                <a:moveTo>
                  <a:pt x="247" y="12"/>
                </a:moveTo>
                <a:lnTo>
                  <a:pt x="183" y="76"/>
                </a:lnTo>
                <a:lnTo>
                  <a:pt x="132" y="138"/>
                </a:lnTo>
                <a:lnTo>
                  <a:pt x="84" y="204"/>
                </a:lnTo>
                <a:lnTo>
                  <a:pt x="31" y="276"/>
                </a:lnTo>
                <a:lnTo>
                  <a:pt x="17" y="284"/>
                </a:lnTo>
                <a:lnTo>
                  <a:pt x="3" y="280"/>
                </a:lnTo>
                <a:lnTo>
                  <a:pt x="0" y="252"/>
                </a:lnTo>
                <a:lnTo>
                  <a:pt x="56" y="181"/>
                </a:lnTo>
                <a:lnTo>
                  <a:pt x="111" y="121"/>
                </a:lnTo>
                <a:lnTo>
                  <a:pt x="169" y="63"/>
                </a:lnTo>
                <a:lnTo>
                  <a:pt x="235" y="0"/>
                </a:lnTo>
                <a:lnTo>
                  <a:pt x="247" y="0"/>
                </a:lnTo>
                <a:lnTo>
                  <a:pt x="247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7" name="Freeform 253">
            <a:extLst>
              <a:ext uri="{FF2B5EF4-FFF2-40B4-BE49-F238E27FC236}">
                <a16:creationId xmlns:a16="http://schemas.microsoft.com/office/drawing/2014/main" id="{E6B59157-927B-8E4A-84E0-56588A6A199D}"/>
              </a:ext>
            </a:extLst>
          </p:cNvPr>
          <p:cNvSpPr>
            <a:spLocks/>
          </p:cNvSpPr>
          <p:nvPr/>
        </p:nvSpPr>
        <p:spPr bwMode="auto">
          <a:xfrm>
            <a:off x="3124290" y="2693748"/>
            <a:ext cx="398462" cy="347662"/>
          </a:xfrm>
          <a:custGeom>
            <a:avLst/>
            <a:gdLst>
              <a:gd name="T0" fmla="*/ 2147483646 w 1256"/>
              <a:gd name="T1" fmla="*/ 2147483646 h 1093"/>
              <a:gd name="T2" fmla="*/ 2147483646 w 1256"/>
              <a:gd name="T3" fmla="*/ 2147483646 h 1093"/>
              <a:gd name="T4" fmla="*/ 2147483646 w 1256"/>
              <a:gd name="T5" fmla="*/ 2147483646 h 1093"/>
              <a:gd name="T6" fmla="*/ 2147483646 w 1256"/>
              <a:gd name="T7" fmla="*/ 0 h 1093"/>
              <a:gd name="T8" fmla="*/ 2147483646 w 1256"/>
              <a:gd name="T9" fmla="*/ 2147483646 h 1093"/>
              <a:gd name="T10" fmla="*/ 2147483646 w 1256"/>
              <a:gd name="T11" fmla="*/ 2147483646 h 1093"/>
              <a:gd name="T12" fmla="*/ 2147483646 w 1256"/>
              <a:gd name="T13" fmla="*/ 2147483646 h 1093"/>
              <a:gd name="T14" fmla="*/ 2147483646 w 1256"/>
              <a:gd name="T15" fmla="*/ 2147483646 h 1093"/>
              <a:gd name="T16" fmla="*/ 2147483646 w 1256"/>
              <a:gd name="T17" fmla="*/ 2147483646 h 1093"/>
              <a:gd name="T18" fmla="*/ 2147483646 w 1256"/>
              <a:gd name="T19" fmla="*/ 2147483646 h 1093"/>
              <a:gd name="T20" fmla="*/ 2147483646 w 1256"/>
              <a:gd name="T21" fmla="*/ 2147483646 h 1093"/>
              <a:gd name="T22" fmla="*/ 2147483646 w 1256"/>
              <a:gd name="T23" fmla="*/ 2147483646 h 1093"/>
              <a:gd name="T24" fmla="*/ 2147483646 w 1256"/>
              <a:gd name="T25" fmla="*/ 2147483646 h 1093"/>
              <a:gd name="T26" fmla="*/ 2147483646 w 1256"/>
              <a:gd name="T27" fmla="*/ 2147483646 h 1093"/>
              <a:gd name="T28" fmla="*/ 2147483646 w 1256"/>
              <a:gd name="T29" fmla="*/ 2147483646 h 1093"/>
              <a:gd name="T30" fmla="*/ 2147483646 w 1256"/>
              <a:gd name="T31" fmla="*/ 2147483646 h 1093"/>
              <a:gd name="T32" fmla="*/ 0 w 1256"/>
              <a:gd name="T33" fmla="*/ 2147483646 h 1093"/>
              <a:gd name="T34" fmla="*/ 2147483646 w 1256"/>
              <a:gd name="T35" fmla="*/ 2147483646 h 1093"/>
              <a:gd name="T36" fmla="*/ 2147483646 w 1256"/>
              <a:gd name="T37" fmla="*/ 2147483646 h 1093"/>
              <a:gd name="T38" fmla="*/ 2147483646 w 1256"/>
              <a:gd name="T39" fmla="*/ 2147483646 h 1093"/>
              <a:gd name="T40" fmla="*/ 2147483646 w 1256"/>
              <a:gd name="T41" fmla="*/ 2147483646 h 1093"/>
              <a:gd name="T42" fmla="*/ 2147483646 w 1256"/>
              <a:gd name="T43" fmla="*/ 2147483646 h 1093"/>
              <a:gd name="T44" fmla="*/ 2147483646 w 1256"/>
              <a:gd name="T45" fmla="*/ 2147483646 h 1093"/>
              <a:gd name="T46" fmla="*/ 2147483646 w 1256"/>
              <a:gd name="T47" fmla="*/ 2147483646 h 1093"/>
              <a:gd name="T48" fmla="*/ 2147483646 w 1256"/>
              <a:gd name="T49" fmla="*/ 2147483646 h 1093"/>
              <a:gd name="T50" fmla="*/ 2147483646 w 1256"/>
              <a:gd name="T51" fmla="*/ 2147483646 h 1093"/>
              <a:gd name="T52" fmla="*/ 2147483646 w 1256"/>
              <a:gd name="T53" fmla="*/ 2147483646 h 1093"/>
              <a:gd name="T54" fmla="*/ 2147483646 w 1256"/>
              <a:gd name="T55" fmla="*/ 2147483646 h 1093"/>
              <a:gd name="T56" fmla="*/ 2147483646 w 1256"/>
              <a:gd name="T57" fmla="*/ 2147483646 h 1093"/>
              <a:gd name="T58" fmla="*/ 2147483646 w 1256"/>
              <a:gd name="T59" fmla="*/ 2147483646 h 1093"/>
              <a:gd name="T60" fmla="*/ 2147483646 w 1256"/>
              <a:gd name="T61" fmla="*/ 2147483646 h 1093"/>
              <a:gd name="T62" fmla="*/ 2147483646 w 1256"/>
              <a:gd name="T63" fmla="*/ 2147483646 h 1093"/>
              <a:gd name="T64" fmla="*/ 2147483646 w 1256"/>
              <a:gd name="T65" fmla="*/ 2147483646 h 1093"/>
              <a:gd name="T66" fmla="*/ 2147483646 w 1256"/>
              <a:gd name="T67" fmla="*/ 2147483646 h 1093"/>
              <a:gd name="T68" fmla="*/ 2147483646 w 1256"/>
              <a:gd name="T69" fmla="*/ 2147483646 h 1093"/>
              <a:gd name="T70" fmla="*/ 2147483646 w 1256"/>
              <a:gd name="T71" fmla="*/ 2147483646 h 1093"/>
              <a:gd name="T72" fmla="*/ 2147483646 w 1256"/>
              <a:gd name="T73" fmla="*/ 2147483646 h 1093"/>
              <a:gd name="T74" fmla="*/ 2147483646 w 1256"/>
              <a:gd name="T75" fmla="*/ 2147483646 h 1093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256" h="1093">
                <a:moveTo>
                  <a:pt x="1256" y="76"/>
                </a:moveTo>
                <a:lnTo>
                  <a:pt x="1201" y="58"/>
                </a:lnTo>
                <a:lnTo>
                  <a:pt x="1084" y="24"/>
                </a:lnTo>
                <a:lnTo>
                  <a:pt x="934" y="0"/>
                </a:lnTo>
                <a:lnTo>
                  <a:pt x="753" y="10"/>
                </a:lnTo>
                <a:lnTo>
                  <a:pt x="582" y="52"/>
                </a:lnTo>
                <a:lnTo>
                  <a:pt x="502" y="82"/>
                </a:lnTo>
                <a:lnTo>
                  <a:pt x="422" y="123"/>
                </a:lnTo>
                <a:lnTo>
                  <a:pt x="340" y="178"/>
                </a:lnTo>
                <a:lnTo>
                  <a:pt x="263" y="246"/>
                </a:lnTo>
                <a:lnTo>
                  <a:pt x="198" y="315"/>
                </a:lnTo>
                <a:lnTo>
                  <a:pt x="151" y="375"/>
                </a:lnTo>
                <a:lnTo>
                  <a:pt x="100" y="470"/>
                </a:lnTo>
                <a:lnTo>
                  <a:pt x="65" y="587"/>
                </a:lnTo>
                <a:lnTo>
                  <a:pt x="44" y="658"/>
                </a:lnTo>
                <a:lnTo>
                  <a:pt x="20" y="791"/>
                </a:lnTo>
                <a:lnTo>
                  <a:pt x="0" y="1003"/>
                </a:lnTo>
                <a:lnTo>
                  <a:pt x="29" y="999"/>
                </a:lnTo>
                <a:lnTo>
                  <a:pt x="57" y="1000"/>
                </a:lnTo>
                <a:lnTo>
                  <a:pt x="62" y="1093"/>
                </a:lnTo>
                <a:lnTo>
                  <a:pt x="80" y="1093"/>
                </a:lnTo>
                <a:lnTo>
                  <a:pt x="83" y="1007"/>
                </a:lnTo>
                <a:lnTo>
                  <a:pt x="94" y="856"/>
                </a:lnTo>
                <a:lnTo>
                  <a:pt x="111" y="769"/>
                </a:lnTo>
                <a:lnTo>
                  <a:pt x="131" y="681"/>
                </a:lnTo>
                <a:lnTo>
                  <a:pt x="173" y="557"/>
                </a:lnTo>
                <a:lnTo>
                  <a:pt x="228" y="465"/>
                </a:lnTo>
                <a:lnTo>
                  <a:pt x="303" y="371"/>
                </a:lnTo>
                <a:lnTo>
                  <a:pt x="366" y="304"/>
                </a:lnTo>
                <a:lnTo>
                  <a:pt x="465" y="222"/>
                </a:lnTo>
                <a:lnTo>
                  <a:pt x="576" y="174"/>
                </a:lnTo>
                <a:lnTo>
                  <a:pt x="677" y="137"/>
                </a:lnTo>
                <a:lnTo>
                  <a:pt x="793" y="109"/>
                </a:lnTo>
                <a:lnTo>
                  <a:pt x="945" y="89"/>
                </a:lnTo>
                <a:lnTo>
                  <a:pt x="1060" y="98"/>
                </a:lnTo>
                <a:lnTo>
                  <a:pt x="1144" y="109"/>
                </a:lnTo>
                <a:lnTo>
                  <a:pt x="1256" y="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8" name="Freeform 254">
            <a:extLst>
              <a:ext uri="{FF2B5EF4-FFF2-40B4-BE49-F238E27FC236}">
                <a16:creationId xmlns:a16="http://schemas.microsoft.com/office/drawing/2014/main" id="{B58E7B06-2AFB-2D4A-A658-9846DDDC93C2}"/>
              </a:ext>
            </a:extLst>
          </p:cNvPr>
          <p:cNvSpPr>
            <a:spLocks/>
          </p:cNvSpPr>
          <p:nvPr/>
        </p:nvSpPr>
        <p:spPr bwMode="auto">
          <a:xfrm>
            <a:off x="3749766" y="2895361"/>
            <a:ext cx="276225" cy="411163"/>
          </a:xfrm>
          <a:custGeom>
            <a:avLst/>
            <a:gdLst>
              <a:gd name="T0" fmla="*/ 2147483646 w 869"/>
              <a:gd name="T1" fmla="*/ 0 h 1299"/>
              <a:gd name="T2" fmla="*/ 2147483646 w 869"/>
              <a:gd name="T3" fmla="*/ 2147483646 h 1299"/>
              <a:gd name="T4" fmla="*/ 2147483646 w 869"/>
              <a:gd name="T5" fmla="*/ 2147483646 h 1299"/>
              <a:gd name="T6" fmla="*/ 2147483646 w 869"/>
              <a:gd name="T7" fmla="*/ 2147483646 h 1299"/>
              <a:gd name="T8" fmla="*/ 2147483646 w 869"/>
              <a:gd name="T9" fmla="*/ 2147483646 h 1299"/>
              <a:gd name="T10" fmla="*/ 2147483646 w 869"/>
              <a:gd name="T11" fmla="*/ 2147483646 h 1299"/>
              <a:gd name="T12" fmla="*/ 2147483646 w 869"/>
              <a:gd name="T13" fmla="*/ 2147483646 h 1299"/>
              <a:gd name="T14" fmla="*/ 2147483646 w 869"/>
              <a:gd name="T15" fmla="*/ 2147483646 h 1299"/>
              <a:gd name="T16" fmla="*/ 2147483646 w 869"/>
              <a:gd name="T17" fmla="*/ 2147483646 h 1299"/>
              <a:gd name="T18" fmla="*/ 2147483646 w 869"/>
              <a:gd name="T19" fmla="*/ 2147483646 h 1299"/>
              <a:gd name="T20" fmla="*/ 2147483646 w 869"/>
              <a:gd name="T21" fmla="*/ 2147483646 h 1299"/>
              <a:gd name="T22" fmla="*/ 2147483646 w 869"/>
              <a:gd name="T23" fmla="*/ 2147483646 h 1299"/>
              <a:gd name="T24" fmla="*/ 2147483646 w 869"/>
              <a:gd name="T25" fmla="*/ 2147483646 h 1299"/>
              <a:gd name="T26" fmla="*/ 2147483646 w 869"/>
              <a:gd name="T27" fmla="*/ 2147483646 h 1299"/>
              <a:gd name="T28" fmla="*/ 2147483646 w 869"/>
              <a:gd name="T29" fmla="*/ 2147483646 h 1299"/>
              <a:gd name="T30" fmla="*/ 2147483646 w 869"/>
              <a:gd name="T31" fmla="*/ 2147483646 h 1299"/>
              <a:gd name="T32" fmla="*/ 2147483646 w 869"/>
              <a:gd name="T33" fmla="*/ 2147483646 h 1299"/>
              <a:gd name="T34" fmla="*/ 2147483646 w 869"/>
              <a:gd name="T35" fmla="*/ 2147483646 h 1299"/>
              <a:gd name="T36" fmla="*/ 2147483646 w 869"/>
              <a:gd name="T37" fmla="*/ 2147483646 h 1299"/>
              <a:gd name="T38" fmla="*/ 2147483646 w 869"/>
              <a:gd name="T39" fmla="*/ 2147483646 h 1299"/>
              <a:gd name="T40" fmla="*/ 2147483646 w 869"/>
              <a:gd name="T41" fmla="*/ 2147483646 h 1299"/>
              <a:gd name="T42" fmla="*/ 2147483646 w 869"/>
              <a:gd name="T43" fmla="*/ 2147483646 h 1299"/>
              <a:gd name="T44" fmla="*/ 2147483646 w 869"/>
              <a:gd name="T45" fmla="*/ 2147483646 h 1299"/>
              <a:gd name="T46" fmla="*/ 2147483646 w 869"/>
              <a:gd name="T47" fmla="*/ 2147483646 h 1299"/>
              <a:gd name="T48" fmla="*/ 2147483646 w 869"/>
              <a:gd name="T49" fmla="*/ 2147483646 h 1299"/>
              <a:gd name="T50" fmla="*/ 2147483646 w 869"/>
              <a:gd name="T51" fmla="*/ 2147483646 h 1299"/>
              <a:gd name="T52" fmla="*/ 2147483646 w 869"/>
              <a:gd name="T53" fmla="*/ 2147483646 h 1299"/>
              <a:gd name="T54" fmla="*/ 2147483646 w 869"/>
              <a:gd name="T55" fmla="*/ 2147483646 h 1299"/>
              <a:gd name="T56" fmla="*/ 2147483646 w 869"/>
              <a:gd name="T57" fmla="*/ 2147483646 h 1299"/>
              <a:gd name="T58" fmla="*/ 2147483646 w 869"/>
              <a:gd name="T59" fmla="*/ 2147483646 h 1299"/>
              <a:gd name="T60" fmla="*/ 2147483646 w 869"/>
              <a:gd name="T61" fmla="*/ 2147483646 h 1299"/>
              <a:gd name="T62" fmla="*/ 2147483646 w 869"/>
              <a:gd name="T63" fmla="*/ 2147483646 h 1299"/>
              <a:gd name="T64" fmla="*/ 2147483646 w 869"/>
              <a:gd name="T65" fmla="*/ 2147483646 h 1299"/>
              <a:gd name="T66" fmla="*/ 2147483646 w 869"/>
              <a:gd name="T67" fmla="*/ 2147483646 h 1299"/>
              <a:gd name="T68" fmla="*/ 2147483646 w 869"/>
              <a:gd name="T69" fmla="*/ 2147483646 h 1299"/>
              <a:gd name="T70" fmla="*/ 2147483646 w 869"/>
              <a:gd name="T71" fmla="*/ 2147483646 h 1299"/>
              <a:gd name="T72" fmla="*/ 2147483646 w 869"/>
              <a:gd name="T73" fmla="*/ 2147483646 h 1299"/>
              <a:gd name="T74" fmla="*/ 2147483646 w 869"/>
              <a:gd name="T75" fmla="*/ 2147483646 h 1299"/>
              <a:gd name="T76" fmla="*/ 2147483646 w 869"/>
              <a:gd name="T77" fmla="*/ 2147483646 h 1299"/>
              <a:gd name="T78" fmla="*/ 2147483646 w 869"/>
              <a:gd name="T79" fmla="*/ 2147483646 h 1299"/>
              <a:gd name="T80" fmla="*/ 2147483646 w 869"/>
              <a:gd name="T81" fmla="*/ 2147483646 h 1299"/>
              <a:gd name="T82" fmla="*/ 0 w 869"/>
              <a:gd name="T83" fmla="*/ 2147483646 h 1299"/>
              <a:gd name="T84" fmla="*/ 2147483646 w 869"/>
              <a:gd name="T85" fmla="*/ 0 h 1299"/>
              <a:gd name="T86" fmla="*/ 2147483646 w 869"/>
              <a:gd name="T87" fmla="*/ 0 h 129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869" h="1299">
                <a:moveTo>
                  <a:pt x="33" y="0"/>
                </a:moveTo>
                <a:lnTo>
                  <a:pt x="61" y="26"/>
                </a:lnTo>
                <a:lnTo>
                  <a:pt x="127" y="74"/>
                </a:lnTo>
                <a:lnTo>
                  <a:pt x="178" y="103"/>
                </a:lnTo>
                <a:lnTo>
                  <a:pt x="232" y="128"/>
                </a:lnTo>
                <a:lnTo>
                  <a:pt x="297" y="157"/>
                </a:lnTo>
                <a:lnTo>
                  <a:pt x="371" y="188"/>
                </a:lnTo>
                <a:lnTo>
                  <a:pt x="446" y="220"/>
                </a:lnTo>
                <a:lnTo>
                  <a:pt x="518" y="254"/>
                </a:lnTo>
                <a:lnTo>
                  <a:pt x="582" y="289"/>
                </a:lnTo>
                <a:lnTo>
                  <a:pt x="648" y="338"/>
                </a:lnTo>
                <a:lnTo>
                  <a:pt x="707" y="410"/>
                </a:lnTo>
                <a:lnTo>
                  <a:pt x="755" y="483"/>
                </a:lnTo>
                <a:lnTo>
                  <a:pt x="794" y="560"/>
                </a:lnTo>
                <a:lnTo>
                  <a:pt x="846" y="699"/>
                </a:lnTo>
                <a:lnTo>
                  <a:pt x="863" y="777"/>
                </a:lnTo>
                <a:lnTo>
                  <a:pt x="869" y="893"/>
                </a:lnTo>
                <a:lnTo>
                  <a:pt x="846" y="1019"/>
                </a:lnTo>
                <a:lnTo>
                  <a:pt x="812" y="1096"/>
                </a:lnTo>
                <a:lnTo>
                  <a:pt x="783" y="1151"/>
                </a:lnTo>
                <a:lnTo>
                  <a:pt x="725" y="1249"/>
                </a:lnTo>
                <a:lnTo>
                  <a:pt x="690" y="1299"/>
                </a:lnTo>
                <a:lnTo>
                  <a:pt x="619" y="1226"/>
                </a:lnTo>
                <a:lnTo>
                  <a:pt x="656" y="1169"/>
                </a:lnTo>
                <a:lnTo>
                  <a:pt x="688" y="1108"/>
                </a:lnTo>
                <a:lnTo>
                  <a:pt x="720" y="1016"/>
                </a:lnTo>
                <a:lnTo>
                  <a:pt x="741" y="928"/>
                </a:lnTo>
                <a:lnTo>
                  <a:pt x="753" y="796"/>
                </a:lnTo>
                <a:lnTo>
                  <a:pt x="749" y="722"/>
                </a:lnTo>
                <a:lnTo>
                  <a:pt x="725" y="636"/>
                </a:lnTo>
                <a:lnTo>
                  <a:pt x="698" y="566"/>
                </a:lnTo>
                <a:lnTo>
                  <a:pt x="660" y="497"/>
                </a:lnTo>
                <a:lnTo>
                  <a:pt x="610" y="430"/>
                </a:lnTo>
                <a:lnTo>
                  <a:pt x="547" y="360"/>
                </a:lnTo>
                <a:lnTo>
                  <a:pt x="484" y="305"/>
                </a:lnTo>
                <a:lnTo>
                  <a:pt x="422" y="271"/>
                </a:lnTo>
                <a:lnTo>
                  <a:pt x="313" y="238"/>
                </a:lnTo>
                <a:lnTo>
                  <a:pt x="236" y="222"/>
                </a:lnTo>
                <a:lnTo>
                  <a:pt x="160" y="205"/>
                </a:lnTo>
                <a:lnTo>
                  <a:pt x="93" y="185"/>
                </a:lnTo>
                <a:lnTo>
                  <a:pt x="37" y="157"/>
                </a:lnTo>
                <a:lnTo>
                  <a:pt x="0" y="120"/>
                </a:lnTo>
                <a:lnTo>
                  <a:pt x="3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59" name="Freeform 255">
            <a:extLst>
              <a:ext uri="{FF2B5EF4-FFF2-40B4-BE49-F238E27FC236}">
                <a16:creationId xmlns:a16="http://schemas.microsoft.com/office/drawing/2014/main" id="{06372500-9FD6-8C48-930F-E7CE63EFC3A4}"/>
              </a:ext>
            </a:extLst>
          </p:cNvPr>
          <p:cNvSpPr>
            <a:spLocks/>
          </p:cNvSpPr>
          <p:nvPr/>
        </p:nvSpPr>
        <p:spPr bwMode="auto">
          <a:xfrm>
            <a:off x="3237003" y="3311285"/>
            <a:ext cx="22225" cy="31750"/>
          </a:xfrm>
          <a:custGeom>
            <a:avLst/>
            <a:gdLst>
              <a:gd name="T0" fmla="*/ 2147483646 w 72"/>
              <a:gd name="T1" fmla="*/ 2147483646 h 100"/>
              <a:gd name="T2" fmla="*/ 2147483646 w 72"/>
              <a:gd name="T3" fmla="*/ 2147483646 h 100"/>
              <a:gd name="T4" fmla="*/ 2147483646 w 72"/>
              <a:gd name="T5" fmla="*/ 2147483646 h 100"/>
              <a:gd name="T6" fmla="*/ 2147483646 w 72"/>
              <a:gd name="T7" fmla="*/ 2147483646 h 100"/>
              <a:gd name="T8" fmla="*/ 2147483646 w 72"/>
              <a:gd name="T9" fmla="*/ 2147483646 h 100"/>
              <a:gd name="T10" fmla="*/ 2147483646 w 72"/>
              <a:gd name="T11" fmla="*/ 2147483646 h 100"/>
              <a:gd name="T12" fmla="*/ 0 w 72"/>
              <a:gd name="T13" fmla="*/ 2147483646 h 100"/>
              <a:gd name="T14" fmla="*/ 2147483646 w 72"/>
              <a:gd name="T15" fmla="*/ 0 h 100"/>
              <a:gd name="T16" fmla="*/ 2147483646 w 72"/>
              <a:gd name="T17" fmla="*/ 2147483646 h 100"/>
              <a:gd name="T18" fmla="*/ 2147483646 w 72"/>
              <a:gd name="T19" fmla="*/ 2147483646 h 100"/>
              <a:gd name="T20" fmla="*/ 2147483646 w 72"/>
              <a:gd name="T21" fmla="*/ 2147483646 h 1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" h="100">
                <a:moveTo>
                  <a:pt x="36" y="8"/>
                </a:moveTo>
                <a:lnTo>
                  <a:pt x="70" y="76"/>
                </a:lnTo>
                <a:lnTo>
                  <a:pt x="72" y="91"/>
                </a:lnTo>
                <a:lnTo>
                  <a:pt x="63" y="100"/>
                </a:lnTo>
                <a:lnTo>
                  <a:pt x="39" y="94"/>
                </a:lnTo>
                <a:lnTo>
                  <a:pt x="1" y="26"/>
                </a:lnTo>
                <a:lnTo>
                  <a:pt x="0" y="10"/>
                </a:lnTo>
                <a:lnTo>
                  <a:pt x="10" y="0"/>
                </a:lnTo>
                <a:lnTo>
                  <a:pt x="36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60" name="Freeform 256">
            <a:extLst>
              <a:ext uri="{FF2B5EF4-FFF2-40B4-BE49-F238E27FC236}">
                <a16:creationId xmlns:a16="http://schemas.microsoft.com/office/drawing/2014/main" id="{2114FF78-A2EF-F046-9CB2-7013CA912031}"/>
              </a:ext>
            </a:extLst>
          </p:cNvPr>
          <p:cNvSpPr>
            <a:spLocks/>
          </p:cNvSpPr>
          <p:nvPr/>
        </p:nvSpPr>
        <p:spPr bwMode="auto">
          <a:xfrm>
            <a:off x="3373527" y="3341449"/>
            <a:ext cx="547688" cy="111125"/>
          </a:xfrm>
          <a:custGeom>
            <a:avLst/>
            <a:gdLst>
              <a:gd name="T0" fmla="*/ 2147483646 w 1724"/>
              <a:gd name="T1" fmla="*/ 2147483646 h 349"/>
              <a:gd name="T2" fmla="*/ 2147483646 w 1724"/>
              <a:gd name="T3" fmla="*/ 2147483646 h 349"/>
              <a:gd name="T4" fmla="*/ 2147483646 w 1724"/>
              <a:gd name="T5" fmla="*/ 2147483646 h 349"/>
              <a:gd name="T6" fmla="*/ 2147483646 w 1724"/>
              <a:gd name="T7" fmla="*/ 2147483646 h 349"/>
              <a:gd name="T8" fmla="*/ 2147483646 w 1724"/>
              <a:gd name="T9" fmla="*/ 2147483646 h 349"/>
              <a:gd name="T10" fmla="*/ 2147483646 w 1724"/>
              <a:gd name="T11" fmla="*/ 2147483646 h 349"/>
              <a:gd name="T12" fmla="*/ 2147483646 w 1724"/>
              <a:gd name="T13" fmla="*/ 2147483646 h 349"/>
              <a:gd name="T14" fmla="*/ 2147483646 w 1724"/>
              <a:gd name="T15" fmla="*/ 2147483646 h 349"/>
              <a:gd name="T16" fmla="*/ 2147483646 w 1724"/>
              <a:gd name="T17" fmla="*/ 2147483646 h 349"/>
              <a:gd name="T18" fmla="*/ 2147483646 w 1724"/>
              <a:gd name="T19" fmla="*/ 2147483646 h 349"/>
              <a:gd name="T20" fmla="*/ 2147483646 w 1724"/>
              <a:gd name="T21" fmla="*/ 2147483646 h 349"/>
              <a:gd name="T22" fmla="*/ 2147483646 w 1724"/>
              <a:gd name="T23" fmla="*/ 2147483646 h 349"/>
              <a:gd name="T24" fmla="*/ 2147483646 w 1724"/>
              <a:gd name="T25" fmla="*/ 2147483646 h 349"/>
              <a:gd name="T26" fmla="*/ 2147483646 w 1724"/>
              <a:gd name="T27" fmla="*/ 2147483646 h 349"/>
              <a:gd name="T28" fmla="*/ 2147483646 w 1724"/>
              <a:gd name="T29" fmla="*/ 2147483646 h 349"/>
              <a:gd name="T30" fmla="*/ 2147483646 w 1724"/>
              <a:gd name="T31" fmla="*/ 2147483646 h 349"/>
              <a:gd name="T32" fmla="*/ 2147483646 w 1724"/>
              <a:gd name="T33" fmla="*/ 2147483646 h 349"/>
              <a:gd name="T34" fmla="*/ 2147483646 w 1724"/>
              <a:gd name="T35" fmla="*/ 2147483646 h 349"/>
              <a:gd name="T36" fmla="*/ 2147483646 w 1724"/>
              <a:gd name="T37" fmla="*/ 2147483646 h 349"/>
              <a:gd name="T38" fmla="*/ 2147483646 w 1724"/>
              <a:gd name="T39" fmla="*/ 2147483646 h 349"/>
              <a:gd name="T40" fmla="*/ 2147483646 w 1724"/>
              <a:gd name="T41" fmla="*/ 2147483646 h 349"/>
              <a:gd name="T42" fmla="*/ 2147483646 w 1724"/>
              <a:gd name="T43" fmla="*/ 2147483646 h 349"/>
              <a:gd name="T44" fmla="*/ 2147483646 w 1724"/>
              <a:gd name="T45" fmla="*/ 2147483646 h 349"/>
              <a:gd name="T46" fmla="*/ 2147483646 w 1724"/>
              <a:gd name="T47" fmla="*/ 2147483646 h 349"/>
              <a:gd name="T48" fmla="*/ 2147483646 w 1724"/>
              <a:gd name="T49" fmla="*/ 2147483646 h 349"/>
              <a:gd name="T50" fmla="*/ 2147483646 w 1724"/>
              <a:gd name="T51" fmla="*/ 2147483646 h 349"/>
              <a:gd name="T52" fmla="*/ 2147483646 w 1724"/>
              <a:gd name="T53" fmla="*/ 2147483646 h 349"/>
              <a:gd name="T54" fmla="*/ 2147483646 w 1724"/>
              <a:gd name="T55" fmla="*/ 2147483646 h 349"/>
              <a:gd name="T56" fmla="*/ 2147483646 w 1724"/>
              <a:gd name="T57" fmla="*/ 2147483646 h 349"/>
              <a:gd name="T58" fmla="*/ 2147483646 w 1724"/>
              <a:gd name="T59" fmla="*/ 2147483646 h 349"/>
              <a:gd name="T60" fmla="*/ 2147483646 w 1724"/>
              <a:gd name="T61" fmla="*/ 2147483646 h 349"/>
              <a:gd name="T62" fmla="*/ 2147483646 w 1724"/>
              <a:gd name="T63" fmla="*/ 2147483646 h 349"/>
              <a:gd name="T64" fmla="*/ 2147483646 w 1724"/>
              <a:gd name="T65" fmla="*/ 2147483646 h 349"/>
              <a:gd name="T66" fmla="*/ 2147483646 w 1724"/>
              <a:gd name="T67" fmla="*/ 2147483646 h 349"/>
              <a:gd name="T68" fmla="*/ 2147483646 w 1724"/>
              <a:gd name="T69" fmla="*/ 2147483646 h 349"/>
              <a:gd name="T70" fmla="*/ 2147483646 w 1724"/>
              <a:gd name="T71" fmla="*/ 2147483646 h 349"/>
              <a:gd name="T72" fmla="*/ 2147483646 w 1724"/>
              <a:gd name="T73" fmla="*/ 2147483646 h 349"/>
              <a:gd name="T74" fmla="*/ 2147483646 w 1724"/>
              <a:gd name="T75" fmla="*/ 2147483646 h 349"/>
              <a:gd name="T76" fmla="*/ 0 w 1724"/>
              <a:gd name="T77" fmla="*/ 0 h 349"/>
              <a:gd name="T78" fmla="*/ 2147483646 w 1724"/>
              <a:gd name="T79" fmla="*/ 2147483646 h 349"/>
              <a:gd name="T80" fmla="*/ 2147483646 w 1724"/>
              <a:gd name="T81" fmla="*/ 2147483646 h 349"/>
              <a:gd name="T82" fmla="*/ 2147483646 w 1724"/>
              <a:gd name="T83" fmla="*/ 2147483646 h 349"/>
              <a:gd name="T84" fmla="*/ 2147483646 w 1724"/>
              <a:gd name="T85" fmla="*/ 2147483646 h 34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724" h="349">
                <a:moveTo>
                  <a:pt x="562" y="40"/>
                </a:moveTo>
                <a:lnTo>
                  <a:pt x="650" y="69"/>
                </a:lnTo>
                <a:lnTo>
                  <a:pt x="756" y="106"/>
                </a:lnTo>
                <a:lnTo>
                  <a:pt x="846" y="151"/>
                </a:lnTo>
                <a:lnTo>
                  <a:pt x="936" y="197"/>
                </a:lnTo>
                <a:lnTo>
                  <a:pt x="1017" y="232"/>
                </a:lnTo>
                <a:lnTo>
                  <a:pt x="1084" y="259"/>
                </a:lnTo>
                <a:lnTo>
                  <a:pt x="1198" y="279"/>
                </a:lnTo>
                <a:lnTo>
                  <a:pt x="1281" y="290"/>
                </a:lnTo>
                <a:lnTo>
                  <a:pt x="1374" y="281"/>
                </a:lnTo>
                <a:lnTo>
                  <a:pt x="1429" y="264"/>
                </a:lnTo>
                <a:lnTo>
                  <a:pt x="1478" y="234"/>
                </a:lnTo>
                <a:lnTo>
                  <a:pt x="1535" y="193"/>
                </a:lnTo>
                <a:lnTo>
                  <a:pt x="1566" y="156"/>
                </a:lnTo>
                <a:lnTo>
                  <a:pt x="1600" y="124"/>
                </a:lnTo>
                <a:lnTo>
                  <a:pt x="1635" y="79"/>
                </a:lnTo>
                <a:lnTo>
                  <a:pt x="1724" y="105"/>
                </a:lnTo>
                <a:lnTo>
                  <a:pt x="1692" y="154"/>
                </a:lnTo>
                <a:lnTo>
                  <a:pt x="1662" y="189"/>
                </a:lnTo>
                <a:lnTo>
                  <a:pt x="1625" y="226"/>
                </a:lnTo>
                <a:lnTo>
                  <a:pt x="1581" y="260"/>
                </a:lnTo>
                <a:lnTo>
                  <a:pt x="1534" y="288"/>
                </a:lnTo>
                <a:lnTo>
                  <a:pt x="1483" y="310"/>
                </a:lnTo>
                <a:lnTo>
                  <a:pt x="1428" y="327"/>
                </a:lnTo>
                <a:lnTo>
                  <a:pt x="1370" y="338"/>
                </a:lnTo>
                <a:lnTo>
                  <a:pt x="1299" y="345"/>
                </a:lnTo>
                <a:lnTo>
                  <a:pt x="1214" y="349"/>
                </a:lnTo>
                <a:lnTo>
                  <a:pt x="1063" y="335"/>
                </a:lnTo>
                <a:lnTo>
                  <a:pt x="941" y="299"/>
                </a:lnTo>
                <a:lnTo>
                  <a:pt x="834" y="257"/>
                </a:lnTo>
                <a:lnTo>
                  <a:pt x="747" y="218"/>
                </a:lnTo>
                <a:lnTo>
                  <a:pt x="665" y="181"/>
                </a:lnTo>
                <a:lnTo>
                  <a:pt x="579" y="143"/>
                </a:lnTo>
                <a:lnTo>
                  <a:pt x="485" y="104"/>
                </a:lnTo>
                <a:lnTo>
                  <a:pt x="394" y="68"/>
                </a:lnTo>
                <a:lnTo>
                  <a:pt x="314" y="40"/>
                </a:lnTo>
                <a:lnTo>
                  <a:pt x="219" y="24"/>
                </a:lnTo>
                <a:lnTo>
                  <a:pt x="105" y="13"/>
                </a:lnTo>
                <a:lnTo>
                  <a:pt x="0" y="0"/>
                </a:lnTo>
                <a:lnTo>
                  <a:pt x="257" y="5"/>
                </a:lnTo>
                <a:lnTo>
                  <a:pt x="480" y="15"/>
                </a:lnTo>
                <a:lnTo>
                  <a:pt x="562" y="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61" name="Freeform 257">
            <a:extLst>
              <a:ext uri="{FF2B5EF4-FFF2-40B4-BE49-F238E27FC236}">
                <a16:creationId xmlns:a16="http://schemas.microsoft.com/office/drawing/2014/main" id="{B135DFED-C247-FD4D-87FE-0CB94EB0852F}"/>
              </a:ext>
            </a:extLst>
          </p:cNvPr>
          <p:cNvSpPr>
            <a:spLocks/>
          </p:cNvSpPr>
          <p:nvPr/>
        </p:nvSpPr>
        <p:spPr bwMode="auto">
          <a:xfrm>
            <a:off x="3384640" y="2746135"/>
            <a:ext cx="304800" cy="82550"/>
          </a:xfrm>
          <a:custGeom>
            <a:avLst/>
            <a:gdLst>
              <a:gd name="T0" fmla="*/ 2147483646 w 960"/>
              <a:gd name="T1" fmla="*/ 2147483646 h 263"/>
              <a:gd name="T2" fmla="*/ 2147483646 w 960"/>
              <a:gd name="T3" fmla="*/ 2147483646 h 263"/>
              <a:gd name="T4" fmla="*/ 2147483646 w 960"/>
              <a:gd name="T5" fmla="*/ 2147483646 h 263"/>
              <a:gd name="T6" fmla="*/ 2147483646 w 960"/>
              <a:gd name="T7" fmla="*/ 2147483646 h 263"/>
              <a:gd name="T8" fmla="*/ 2147483646 w 960"/>
              <a:gd name="T9" fmla="*/ 2147483646 h 263"/>
              <a:gd name="T10" fmla="*/ 2147483646 w 960"/>
              <a:gd name="T11" fmla="*/ 2147483646 h 263"/>
              <a:gd name="T12" fmla="*/ 2147483646 w 960"/>
              <a:gd name="T13" fmla="*/ 2147483646 h 263"/>
              <a:gd name="T14" fmla="*/ 2147483646 w 960"/>
              <a:gd name="T15" fmla="*/ 2147483646 h 263"/>
              <a:gd name="T16" fmla="*/ 2147483646 w 960"/>
              <a:gd name="T17" fmla="*/ 2147483646 h 263"/>
              <a:gd name="T18" fmla="*/ 2147483646 w 960"/>
              <a:gd name="T19" fmla="*/ 2147483646 h 263"/>
              <a:gd name="T20" fmla="*/ 2147483646 w 960"/>
              <a:gd name="T21" fmla="*/ 2147483646 h 263"/>
              <a:gd name="T22" fmla="*/ 2147483646 w 960"/>
              <a:gd name="T23" fmla="*/ 2147483646 h 263"/>
              <a:gd name="T24" fmla="*/ 0 w 960"/>
              <a:gd name="T25" fmla="*/ 2147483646 h 263"/>
              <a:gd name="T26" fmla="*/ 2147483646 w 960"/>
              <a:gd name="T27" fmla="*/ 2147483646 h 263"/>
              <a:gd name="T28" fmla="*/ 2147483646 w 960"/>
              <a:gd name="T29" fmla="*/ 2147483646 h 263"/>
              <a:gd name="T30" fmla="*/ 2147483646 w 960"/>
              <a:gd name="T31" fmla="*/ 2147483646 h 263"/>
              <a:gd name="T32" fmla="*/ 2147483646 w 960"/>
              <a:gd name="T33" fmla="*/ 2147483646 h 263"/>
              <a:gd name="T34" fmla="*/ 2147483646 w 960"/>
              <a:gd name="T35" fmla="*/ 2147483646 h 263"/>
              <a:gd name="T36" fmla="*/ 2147483646 w 960"/>
              <a:gd name="T37" fmla="*/ 2147483646 h 263"/>
              <a:gd name="T38" fmla="*/ 2147483646 w 960"/>
              <a:gd name="T39" fmla="*/ 2147483646 h 263"/>
              <a:gd name="T40" fmla="*/ 2147483646 w 960"/>
              <a:gd name="T41" fmla="*/ 2147483646 h 263"/>
              <a:gd name="T42" fmla="*/ 2147483646 w 960"/>
              <a:gd name="T43" fmla="*/ 2147483646 h 263"/>
              <a:gd name="T44" fmla="*/ 2147483646 w 960"/>
              <a:gd name="T45" fmla="*/ 2147483646 h 263"/>
              <a:gd name="T46" fmla="*/ 2147483646 w 960"/>
              <a:gd name="T47" fmla="*/ 0 h 263"/>
              <a:gd name="T48" fmla="*/ 2147483646 w 960"/>
              <a:gd name="T49" fmla="*/ 2147483646 h 263"/>
              <a:gd name="T50" fmla="*/ 2147483646 w 960"/>
              <a:gd name="T51" fmla="*/ 2147483646 h 263"/>
              <a:gd name="T52" fmla="*/ 2147483646 w 960"/>
              <a:gd name="T53" fmla="*/ 2147483646 h 26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960" h="263">
                <a:moveTo>
                  <a:pt x="953" y="17"/>
                </a:moveTo>
                <a:lnTo>
                  <a:pt x="835" y="34"/>
                </a:lnTo>
                <a:lnTo>
                  <a:pt x="732" y="48"/>
                </a:lnTo>
                <a:lnTo>
                  <a:pt x="514" y="81"/>
                </a:lnTo>
                <a:lnTo>
                  <a:pt x="397" y="111"/>
                </a:lnTo>
                <a:lnTo>
                  <a:pt x="284" y="147"/>
                </a:lnTo>
                <a:lnTo>
                  <a:pt x="211" y="166"/>
                </a:lnTo>
                <a:lnTo>
                  <a:pt x="148" y="185"/>
                </a:lnTo>
                <a:lnTo>
                  <a:pt x="90" y="213"/>
                </a:lnTo>
                <a:lnTo>
                  <a:pt x="33" y="257"/>
                </a:lnTo>
                <a:lnTo>
                  <a:pt x="19" y="263"/>
                </a:lnTo>
                <a:lnTo>
                  <a:pt x="6" y="257"/>
                </a:lnTo>
                <a:lnTo>
                  <a:pt x="0" y="245"/>
                </a:lnTo>
                <a:lnTo>
                  <a:pt x="6" y="231"/>
                </a:lnTo>
                <a:lnTo>
                  <a:pt x="37" y="204"/>
                </a:lnTo>
                <a:lnTo>
                  <a:pt x="67" y="183"/>
                </a:lnTo>
                <a:lnTo>
                  <a:pt x="129" y="153"/>
                </a:lnTo>
                <a:lnTo>
                  <a:pt x="196" y="132"/>
                </a:lnTo>
                <a:lnTo>
                  <a:pt x="273" y="111"/>
                </a:lnTo>
                <a:lnTo>
                  <a:pt x="389" y="76"/>
                </a:lnTo>
                <a:lnTo>
                  <a:pt x="507" y="47"/>
                </a:lnTo>
                <a:lnTo>
                  <a:pt x="723" y="12"/>
                </a:lnTo>
                <a:lnTo>
                  <a:pt x="826" y="3"/>
                </a:lnTo>
                <a:lnTo>
                  <a:pt x="950" y="0"/>
                </a:lnTo>
                <a:lnTo>
                  <a:pt x="960" y="7"/>
                </a:lnTo>
                <a:lnTo>
                  <a:pt x="953" y="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62" name="Freeform 258">
            <a:extLst>
              <a:ext uri="{FF2B5EF4-FFF2-40B4-BE49-F238E27FC236}">
                <a16:creationId xmlns:a16="http://schemas.microsoft.com/office/drawing/2014/main" id="{B4229211-31D5-1442-928F-59F629D51D4F}"/>
              </a:ext>
            </a:extLst>
          </p:cNvPr>
          <p:cNvSpPr>
            <a:spLocks/>
          </p:cNvSpPr>
          <p:nvPr/>
        </p:nvSpPr>
        <p:spPr bwMode="auto">
          <a:xfrm>
            <a:off x="3403690" y="2769948"/>
            <a:ext cx="125412" cy="139700"/>
          </a:xfrm>
          <a:custGeom>
            <a:avLst/>
            <a:gdLst>
              <a:gd name="T0" fmla="*/ 2147483646 w 392"/>
              <a:gd name="T1" fmla="*/ 2147483646 h 440"/>
              <a:gd name="T2" fmla="*/ 0 w 392"/>
              <a:gd name="T3" fmla="*/ 2147483646 h 440"/>
              <a:gd name="T4" fmla="*/ 2147483646 w 392"/>
              <a:gd name="T5" fmla="*/ 2147483646 h 440"/>
              <a:gd name="T6" fmla="*/ 2147483646 w 392"/>
              <a:gd name="T7" fmla="*/ 2147483646 h 440"/>
              <a:gd name="T8" fmla="*/ 2147483646 w 392"/>
              <a:gd name="T9" fmla="*/ 2147483646 h 440"/>
              <a:gd name="T10" fmla="*/ 2147483646 w 392"/>
              <a:gd name="T11" fmla="*/ 2147483646 h 440"/>
              <a:gd name="T12" fmla="*/ 2147483646 w 392"/>
              <a:gd name="T13" fmla="*/ 2147483646 h 440"/>
              <a:gd name="T14" fmla="*/ 2147483646 w 392"/>
              <a:gd name="T15" fmla="*/ 2147483646 h 440"/>
              <a:gd name="T16" fmla="*/ 2147483646 w 392"/>
              <a:gd name="T17" fmla="*/ 2147483646 h 440"/>
              <a:gd name="T18" fmla="*/ 2147483646 w 392"/>
              <a:gd name="T19" fmla="*/ 2147483646 h 440"/>
              <a:gd name="T20" fmla="*/ 2147483646 w 392"/>
              <a:gd name="T21" fmla="*/ 0 h 440"/>
              <a:gd name="T22" fmla="*/ 2147483646 w 392"/>
              <a:gd name="T23" fmla="*/ 2147483646 h 440"/>
              <a:gd name="T24" fmla="*/ 2147483646 w 392"/>
              <a:gd name="T25" fmla="*/ 2147483646 h 440"/>
              <a:gd name="T26" fmla="*/ 2147483646 w 392"/>
              <a:gd name="T27" fmla="*/ 2147483646 h 440"/>
              <a:gd name="T28" fmla="*/ 2147483646 w 392"/>
              <a:gd name="T29" fmla="*/ 2147483646 h 440"/>
              <a:gd name="T30" fmla="*/ 2147483646 w 392"/>
              <a:gd name="T31" fmla="*/ 2147483646 h 440"/>
              <a:gd name="T32" fmla="*/ 2147483646 w 392"/>
              <a:gd name="T33" fmla="*/ 2147483646 h 440"/>
              <a:gd name="T34" fmla="*/ 2147483646 w 392"/>
              <a:gd name="T35" fmla="*/ 2147483646 h 440"/>
              <a:gd name="T36" fmla="*/ 2147483646 w 392"/>
              <a:gd name="T37" fmla="*/ 2147483646 h 440"/>
              <a:gd name="T38" fmla="*/ 2147483646 w 392"/>
              <a:gd name="T39" fmla="*/ 2147483646 h 440"/>
              <a:gd name="T40" fmla="*/ 2147483646 w 392"/>
              <a:gd name="T41" fmla="*/ 2147483646 h 440"/>
              <a:gd name="T42" fmla="*/ 2147483646 w 392"/>
              <a:gd name="T43" fmla="*/ 2147483646 h 440"/>
              <a:gd name="T44" fmla="*/ 2147483646 w 392"/>
              <a:gd name="T45" fmla="*/ 2147483646 h 440"/>
              <a:gd name="T46" fmla="*/ 2147483646 w 392"/>
              <a:gd name="T47" fmla="*/ 2147483646 h 440"/>
              <a:gd name="T48" fmla="*/ 2147483646 w 392"/>
              <a:gd name="T49" fmla="*/ 2147483646 h 440"/>
              <a:gd name="T50" fmla="*/ 2147483646 w 392"/>
              <a:gd name="T51" fmla="*/ 2147483646 h 44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92" h="440">
                <a:moveTo>
                  <a:pt x="25" y="433"/>
                </a:moveTo>
                <a:lnTo>
                  <a:pt x="0" y="259"/>
                </a:lnTo>
                <a:lnTo>
                  <a:pt x="4" y="220"/>
                </a:lnTo>
                <a:lnTo>
                  <a:pt x="16" y="182"/>
                </a:lnTo>
                <a:lnTo>
                  <a:pt x="35" y="147"/>
                </a:lnTo>
                <a:lnTo>
                  <a:pt x="63" y="111"/>
                </a:lnTo>
                <a:lnTo>
                  <a:pt x="119" y="78"/>
                </a:lnTo>
                <a:lnTo>
                  <a:pt x="187" y="52"/>
                </a:lnTo>
                <a:lnTo>
                  <a:pt x="248" y="34"/>
                </a:lnTo>
                <a:lnTo>
                  <a:pt x="310" y="18"/>
                </a:lnTo>
                <a:lnTo>
                  <a:pt x="382" y="0"/>
                </a:lnTo>
                <a:lnTo>
                  <a:pt x="392" y="5"/>
                </a:lnTo>
                <a:lnTo>
                  <a:pt x="387" y="16"/>
                </a:lnTo>
                <a:lnTo>
                  <a:pt x="317" y="39"/>
                </a:lnTo>
                <a:lnTo>
                  <a:pt x="260" y="62"/>
                </a:lnTo>
                <a:lnTo>
                  <a:pt x="202" y="88"/>
                </a:lnTo>
                <a:lnTo>
                  <a:pt x="136" y="117"/>
                </a:lnTo>
                <a:lnTo>
                  <a:pt x="93" y="142"/>
                </a:lnTo>
                <a:lnTo>
                  <a:pt x="66" y="174"/>
                </a:lnTo>
                <a:lnTo>
                  <a:pt x="47" y="207"/>
                </a:lnTo>
                <a:lnTo>
                  <a:pt x="27" y="275"/>
                </a:lnTo>
                <a:lnTo>
                  <a:pt x="28" y="348"/>
                </a:lnTo>
                <a:lnTo>
                  <a:pt x="42" y="429"/>
                </a:lnTo>
                <a:lnTo>
                  <a:pt x="36" y="440"/>
                </a:lnTo>
                <a:lnTo>
                  <a:pt x="25" y="4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363" name="Freeform 259">
            <a:extLst>
              <a:ext uri="{FF2B5EF4-FFF2-40B4-BE49-F238E27FC236}">
                <a16:creationId xmlns:a16="http://schemas.microsoft.com/office/drawing/2014/main" id="{460AA3B0-1154-704F-9CC6-A1EB3AB7BFD5}"/>
              </a:ext>
            </a:extLst>
          </p:cNvPr>
          <p:cNvSpPr>
            <a:spLocks/>
          </p:cNvSpPr>
          <p:nvPr/>
        </p:nvSpPr>
        <p:spPr bwMode="auto">
          <a:xfrm>
            <a:off x="3346540" y="3174760"/>
            <a:ext cx="11112" cy="46038"/>
          </a:xfrm>
          <a:custGeom>
            <a:avLst/>
            <a:gdLst>
              <a:gd name="T0" fmla="*/ 2147483646 w 35"/>
              <a:gd name="T1" fmla="*/ 2147483646 h 148"/>
              <a:gd name="T2" fmla="*/ 2147483646 w 35"/>
              <a:gd name="T3" fmla="*/ 2147483646 h 148"/>
              <a:gd name="T4" fmla="*/ 2147483646 w 35"/>
              <a:gd name="T5" fmla="*/ 2147483646 h 148"/>
              <a:gd name="T6" fmla="*/ 2147483646 w 35"/>
              <a:gd name="T7" fmla="*/ 2147483646 h 148"/>
              <a:gd name="T8" fmla="*/ 0 w 35"/>
              <a:gd name="T9" fmla="*/ 2147483646 h 148"/>
              <a:gd name="T10" fmla="*/ 2147483646 w 35"/>
              <a:gd name="T11" fmla="*/ 0 h 148"/>
              <a:gd name="T12" fmla="*/ 2147483646 w 35"/>
              <a:gd name="T13" fmla="*/ 2147483646 h 148"/>
              <a:gd name="T14" fmla="*/ 2147483646 w 35"/>
              <a:gd name="T15" fmla="*/ 2147483646 h 148"/>
              <a:gd name="T16" fmla="*/ 2147483646 w 35"/>
              <a:gd name="T17" fmla="*/ 2147483646 h 1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5" h="148">
                <a:moveTo>
                  <a:pt x="24" y="49"/>
                </a:moveTo>
                <a:lnTo>
                  <a:pt x="24" y="78"/>
                </a:lnTo>
                <a:lnTo>
                  <a:pt x="35" y="148"/>
                </a:lnTo>
                <a:lnTo>
                  <a:pt x="1" y="148"/>
                </a:lnTo>
                <a:lnTo>
                  <a:pt x="0" y="6"/>
                </a:lnTo>
                <a:lnTo>
                  <a:pt x="22" y="0"/>
                </a:lnTo>
                <a:lnTo>
                  <a:pt x="30" y="14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7364" name="Picture 260" descr="BS00580_">
            <a:extLst>
              <a:ext uri="{FF2B5EF4-FFF2-40B4-BE49-F238E27FC236}">
                <a16:creationId xmlns:a16="http://schemas.microsoft.com/office/drawing/2014/main" id="{1DD56DF8-004D-5445-8B84-ECFF34F44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77" y="3114435"/>
            <a:ext cx="927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365" name="Picture 261" descr="BS00580_">
            <a:extLst>
              <a:ext uri="{FF2B5EF4-FFF2-40B4-BE49-F238E27FC236}">
                <a16:creationId xmlns:a16="http://schemas.microsoft.com/office/drawing/2014/main" id="{4F7F37B3-6FE9-BC43-8106-96544CA46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727" y="4428885"/>
            <a:ext cx="927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366" name="Picture 262" descr="BS00580_">
            <a:extLst>
              <a:ext uri="{FF2B5EF4-FFF2-40B4-BE49-F238E27FC236}">
                <a16:creationId xmlns:a16="http://schemas.microsoft.com/office/drawing/2014/main" id="{2E638C7C-5042-2742-B773-50079648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777" y="2511185"/>
            <a:ext cx="927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367" name="Text Box 263">
            <a:extLst>
              <a:ext uri="{FF2B5EF4-FFF2-40B4-BE49-F238E27FC236}">
                <a16:creationId xmlns:a16="http://schemas.microsoft.com/office/drawing/2014/main" id="{23DB55D0-00B7-4344-AEAC-20FCF05C8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541" y="2153998"/>
            <a:ext cx="808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Alice</a:t>
            </a:r>
          </a:p>
        </p:txBody>
      </p:sp>
      <p:sp>
        <p:nvSpPr>
          <p:cNvPr id="47368" name="Text Box 264">
            <a:extLst>
              <a:ext uri="{FF2B5EF4-FFF2-40B4-BE49-F238E27FC236}">
                <a16:creationId xmlns:a16="http://schemas.microsoft.com/office/drawing/2014/main" id="{63D9515E-E95B-4E45-960F-FA3A9C068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365" y="2153999"/>
            <a:ext cx="703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Bob</a:t>
            </a:r>
          </a:p>
        </p:txBody>
      </p:sp>
      <p:sp>
        <p:nvSpPr>
          <p:cNvPr id="47369" name="Rectangle 265">
            <a:extLst>
              <a:ext uri="{FF2B5EF4-FFF2-40B4-BE49-F238E27FC236}">
                <a16:creationId xmlns:a16="http://schemas.microsoft.com/office/drawing/2014/main" id="{7B735D6C-7C36-EE41-BD2A-6456F1693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04048" y="4581285"/>
            <a:ext cx="5181031" cy="1784350"/>
          </a:xfrm>
          <a:noFill/>
        </p:spPr>
        <p:txBody>
          <a:bodyPr>
            <a:normAutofit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Alice, Bob use cheapest routes to each other</a:t>
            </a:r>
          </a:p>
          <a:p>
            <a:r>
              <a:rPr lang="en-US" altLang="en-US" sz="2000" dirty="0" err="1">
                <a:ea typeface="ＭＳ Ｐゴシック" panose="020B0600070205080204" pitchFamily="34" charset="-128"/>
              </a:rPr>
              <a:t>Asymmetic</a:t>
            </a:r>
            <a:r>
              <a:rPr lang="en-US" altLang="en-US" sz="2000" dirty="0">
                <a:ea typeface="ＭＳ Ｐゴシック" panose="020B0600070205080204" pitchFamily="34" charset="-128"/>
              </a:rPr>
              <a:t> routes are prevalent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AS asymmetry in 30% of measured routes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Finer-grained asymmetry far more prevalent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6A4F1-FE3D-F140-AF48-B729EA685621}"/>
              </a:ext>
            </a:extLst>
          </p:cNvPr>
          <p:cNvSpPr txBox="1"/>
          <p:nvPr/>
        </p:nvSpPr>
        <p:spPr>
          <a:xfrm>
            <a:off x="8661492" y="3581879"/>
            <a:ext cx="2794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Cheapest does not always mean the shortest!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00419A-8234-0F4D-871A-B879F7A8C713}"/>
              </a:ext>
            </a:extLst>
          </p:cNvPr>
          <p:cNvGrpSpPr/>
          <p:nvPr/>
        </p:nvGrpSpPr>
        <p:grpSpPr>
          <a:xfrm>
            <a:off x="8846626" y="4217991"/>
            <a:ext cx="300600" cy="387000"/>
            <a:chOff x="8846626" y="4217991"/>
            <a:chExt cx="30060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AD90C4C-C9E0-F647-A6F3-65B982728B47}"/>
                    </a:ext>
                  </a:extLst>
                </p14:cNvPr>
                <p14:cNvContentPartPr/>
                <p14:nvPr/>
              </p14:nvContentPartPr>
              <p14:xfrm>
                <a:off x="8846626" y="4217991"/>
                <a:ext cx="269640" cy="387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AD90C4C-C9E0-F647-A6F3-65B982728B4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28626" y="4200351"/>
                  <a:ext cx="30528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151FF98-1701-1646-8490-C1970AEDB13D}"/>
                    </a:ext>
                  </a:extLst>
                </p14:cNvPr>
                <p14:cNvContentPartPr/>
                <p14:nvPr/>
              </p14:nvContentPartPr>
              <p14:xfrm>
                <a:off x="8861026" y="4559991"/>
                <a:ext cx="286200" cy="2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151FF98-1701-1646-8490-C1970AEDB1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43386" y="4541991"/>
                  <a:ext cx="321840" cy="60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99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98A71E0A-0331-224E-AB66-4778B6B74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3700">
                <a:solidFill>
                  <a:schemeClr val="tx1"/>
                </a:solidFill>
                <a:ea typeface="ＭＳ Ｐゴシック" panose="020B0600070205080204" pitchFamily="34" charset="-128"/>
              </a:rPr>
              <a:t>BGP Misconfiguration (Route Leak)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6EC8ADE-790D-CE4D-9726-BC7C51274A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78124" y="559477"/>
            <a:ext cx="6037636" cy="5475563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7E79"/>
                </a:solidFill>
                <a:ea typeface="ＭＳ Ｐゴシック" panose="020B0600070205080204" pitchFamily="34" charset="-128"/>
                <a:sym typeface="Symbol" pitchFamily="2" charset="2"/>
              </a:rPr>
              <a:t>Domain advertises good routes to addresses it does not know how to reach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Result: packets go into a network </a:t>
            </a:r>
            <a:r>
              <a:rPr lang="ja-JP" altLang="en-US" sz="2000">
                <a:ea typeface="ＭＳ Ｐゴシック" panose="020B0600070205080204" pitchFamily="34" charset="-128"/>
                <a:sym typeface="Symbol" pitchFamily="2" charset="2"/>
              </a:rPr>
              <a:t>“</a:t>
            </a:r>
            <a:r>
              <a:rPr lang="en-US" altLang="ja-JP" sz="2000" dirty="0">
                <a:ea typeface="ＭＳ Ｐゴシック" panose="020B0600070205080204" pitchFamily="34" charset="-128"/>
                <a:sym typeface="Symbol" pitchFamily="2" charset="2"/>
              </a:rPr>
              <a:t>black hole</a:t>
            </a:r>
            <a:r>
              <a:rPr lang="ja-JP" altLang="en-US" sz="2000">
                <a:ea typeface="ＭＳ Ｐゴシック" panose="020B0600070205080204" pitchFamily="34" charset="-128"/>
                <a:sym typeface="Symbol" pitchFamily="2" charset="2"/>
              </a:rPr>
              <a:t>”</a:t>
            </a:r>
            <a:endParaRPr lang="en-US" altLang="ja-JP" sz="2000" dirty="0">
              <a:ea typeface="ＭＳ Ｐゴシック" panose="020B0600070205080204" pitchFamily="34" charset="-128"/>
              <a:sym typeface="Symbol" pitchFamily="2" charset="2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April 25, 1997: AS7007 (Florida Internet Exchange) de-aggregated the BGP route table and re-advertised all prefixes as if it originated paths to them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In effect, AS7007 was advertising that it has the </a:t>
            </a:r>
            <a:r>
              <a:rPr lang="en-US" altLang="en-US" sz="2000" b="1" dirty="0">
                <a:ea typeface="ＭＳ Ｐゴシック" panose="020B0600070205080204" pitchFamily="34" charset="-128"/>
                <a:sym typeface="Symbol" pitchFamily="2" charset="2"/>
              </a:rPr>
              <a:t>best route to every host on the Internet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Huge network instability as incorrect routing data propagated and routers crashed under traffic</a:t>
            </a:r>
          </a:p>
        </p:txBody>
      </p:sp>
    </p:spTree>
    <p:extLst>
      <p:ext uri="{BB962C8B-B14F-4D97-AF65-F5344CB8AC3E}">
        <p14:creationId xmlns:p14="http://schemas.microsoft.com/office/powerpoint/2010/main" val="321043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602E-F727-3A42-BB6E-C5A22223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6FE71-D020-6C4F-8248-D9369980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40" y="668201"/>
            <a:ext cx="9771102" cy="4421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E7F4F0-4350-A34C-98C3-A2AA5AA5CDB0}"/>
              </a:ext>
            </a:extLst>
          </p:cNvPr>
          <p:cNvSpPr txBox="1"/>
          <p:nvPr/>
        </p:nvSpPr>
        <p:spPr>
          <a:xfrm>
            <a:off x="6665343" y="6017798"/>
            <a:ext cx="5012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dyn.com</a:t>
            </a:r>
            <a:r>
              <a:rPr lang="en-US" sz="1600" i="1" dirty="0"/>
              <a:t>/blog/routing-leak-briefly-takes-google/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4F93D-BACF-3B40-A5E2-89DBA3F1CE6D}"/>
              </a:ext>
            </a:extLst>
          </p:cNvPr>
          <p:cNvSpPr txBox="1"/>
          <p:nvPr/>
        </p:nvSpPr>
        <p:spPr>
          <a:xfrm>
            <a:off x="6665344" y="5672078"/>
            <a:ext cx="3805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http://</a:t>
            </a:r>
            <a:r>
              <a:rPr lang="en-US" sz="1600" i="1" dirty="0" err="1"/>
              <a:t>www.securerouting.net</a:t>
            </a:r>
            <a:r>
              <a:rPr lang="en-US" sz="1600" i="1" dirty="0"/>
              <a:t>/incident/20/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0AAF11-F587-4843-A211-B85AB24BD6BE}"/>
              </a:ext>
            </a:extLst>
          </p:cNvPr>
          <p:cNvGrpSpPr/>
          <p:nvPr/>
        </p:nvGrpSpPr>
        <p:grpSpPr>
          <a:xfrm>
            <a:off x="10326384" y="3231360"/>
            <a:ext cx="657360" cy="496440"/>
            <a:chOff x="10326384" y="3231360"/>
            <a:chExt cx="65736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1EDD4AE-97A2-6947-8837-531230198980}"/>
                    </a:ext>
                  </a:extLst>
                </p14:cNvPr>
                <p14:cNvContentPartPr/>
                <p14:nvPr/>
              </p14:nvContentPartPr>
              <p14:xfrm>
                <a:off x="10326384" y="3231360"/>
                <a:ext cx="657360" cy="346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1EDD4AE-97A2-6947-8837-5312301989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63384" y="3168720"/>
                  <a:ext cx="7830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386E318-15C9-5C4F-A92E-2AF5DDD65D69}"/>
                    </a:ext>
                  </a:extLst>
                </p14:cNvPr>
                <p14:cNvContentPartPr/>
                <p14:nvPr/>
              </p14:nvContentPartPr>
              <p14:xfrm>
                <a:off x="10352304" y="3605760"/>
                <a:ext cx="227880" cy="122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386E318-15C9-5C4F-A92E-2AF5DDD65D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89664" y="3542760"/>
                  <a:ext cx="353520" cy="24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010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54C49BF-6D67-5147-8ECC-7F05DC647E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  <a:ea typeface="ＭＳ Ｐゴシック" panose="020B0600070205080204" pitchFamily="34" charset="-128"/>
              </a:rPr>
              <a:t>BGP Has No Security Model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DC76C277-4633-D040-9931-40E231502C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20573" y="559477"/>
            <a:ext cx="6706607" cy="5475563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BGP update messages contain no authentication or integrity protection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Anyone can advertise any route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Change the AS path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Either attract traffic to attacker’</a:t>
            </a:r>
            <a:r>
              <a:rPr lang="en-US" altLang="ja-JP" sz="1800" dirty="0">
                <a:ea typeface="ＭＳ Ｐゴシック" panose="020B0600070205080204" pitchFamily="34" charset="-128"/>
                <a:sym typeface="Symbol" pitchFamily="2" charset="2"/>
              </a:rPr>
              <a:t>s AS, or divert traffic away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Interesting economic incentive: an ISP wants to dump its traffic on other ISPs without routing their traffic in exchange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Hijack IP addresses</a:t>
            </a:r>
          </a:p>
          <a:p>
            <a:pPr lvl="2"/>
            <a:r>
              <a:rPr lang="en-US" sz="1800" dirty="0"/>
              <a:t>AS announces it originates a prefix it shouldn’t</a:t>
            </a:r>
          </a:p>
          <a:p>
            <a:pPr lvl="2"/>
            <a:r>
              <a:rPr lang="en-US" sz="1800" dirty="0"/>
              <a:t>AS announces it has shorter path to a prefix </a:t>
            </a:r>
          </a:p>
          <a:p>
            <a:pPr lvl="2"/>
            <a:r>
              <a:rPr lang="en-US" sz="1800" dirty="0"/>
              <a:t>AS announces more specific prefix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48656D-AAAC-F44A-A861-3CE3D78B93F7}"/>
              </a:ext>
            </a:extLst>
          </p:cNvPr>
          <p:cNvGrpSpPr/>
          <p:nvPr/>
        </p:nvGrpSpPr>
        <p:grpSpPr>
          <a:xfrm>
            <a:off x="9410746" y="1817871"/>
            <a:ext cx="439560" cy="461160"/>
            <a:chOff x="9410746" y="1817871"/>
            <a:chExt cx="439560" cy="46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1CF0D5E-D32F-2442-A4CC-EEBD4B26AEF1}"/>
                    </a:ext>
                  </a:extLst>
                </p14:cNvPr>
                <p14:cNvContentPartPr/>
                <p14:nvPr/>
              </p14:nvContentPartPr>
              <p14:xfrm>
                <a:off x="9410746" y="1817871"/>
                <a:ext cx="439560" cy="353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1CF0D5E-D32F-2442-A4CC-EEBD4B26AE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75106" y="1781871"/>
                  <a:ext cx="5112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4FADAEB-3DAA-2F42-9B4E-9285616BDD88}"/>
                    </a:ext>
                  </a:extLst>
                </p14:cNvPr>
                <p14:cNvContentPartPr/>
                <p14:nvPr/>
              </p14:nvContentPartPr>
              <p14:xfrm>
                <a:off x="9456106" y="2221071"/>
                <a:ext cx="270000" cy="57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4FADAEB-3DAA-2F42-9B4E-9285616BDD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20106" y="2185071"/>
                  <a:ext cx="341640" cy="12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8534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3AF7-0417-A747-B9A2-C602B60D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E6357-CEB0-E647-85FD-F7496C90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3EF25C-EF64-E444-A90C-FB81B04E7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532" y="2538383"/>
            <a:ext cx="6127630" cy="1263649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What attacks / problems could result from BGP insecurity?</a:t>
            </a:r>
          </a:p>
        </p:txBody>
      </p:sp>
    </p:spTree>
    <p:extLst>
      <p:ext uri="{BB962C8B-B14F-4D97-AF65-F5344CB8AC3E}">
        <p14:creationId xmlns:p14="http://schemas.microsoft.com/office/powerpoint/2010/main" val="196820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2">
            <a:extLst>
              <a:ext uri="{FF2B5EF4-FFF2-40B4-BE49-F238E27FC236}">
                <a16:creationId xmlns:a16="http://schemas.microsoft.com/office/drawing/2014/main" id="{29B7138F-BF2E-8A42-8437-17811A6B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51" y="1874753"/>
            <a:ext cx="61722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C6958D-17A8-254C-97C2-6BCF13C0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(Normally)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434779-40A3-FA42-86E5-871F8623EDEE}"/>
              </a:ext>
            </a:extLst>
          </p:cNvPr>
          <p:cNvSpPr/>
          <p:nvPr/>
        </p:nvSpPr>
        <p:spPr>
          <a:xfrm>
            <a:off x="1260619" y="5961757"/>
            <a:ext cx="4650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AS36561 (YouTube) advertises 208.65.152.0/22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518563-023B-CB46-9BE5-BCAA81C2065F}"/>
              </a:ext>
            </a:extLst>
          </p:cNvPr>
          <p:cNvGrpSpPr/>
          <p:nvPr/>
        </p:nvGrpSpPr>
        <p:grpSpPr>
          <a:xfrm>
            <a:off x="5211706" y="4736391"/>
            <a:ext cx="621720" cy="1156320"/>
            <a:chOff x="5211706" y="4736391"/>
            <a:chExt cx="621720" cy="11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F395DA3-3140-E646-A7DD-F1F5CE9E6CE6}"/>
                    </a:ext>
                  </a:extLst>
                </p14:cNvPr>
                <p14:cNvContentPartPr/>
                <p14:nvPr/>
              </p14:nvContentPartPr>
              <p14:xfrm>
                <a:off x="5211706" y="4736391"/>
                <a:ext cx="620280" cy="1156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F395DA3-3140-E646-A7DD-F1F5CE9E6C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93706" y="4718391"/>
                  <a:ext cx="65592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8213CA-5C7B-2649-A4FB-74A0351A0CB2}"/>
                    </a:ext>
                  </a:extLst>
                </p14:cNvPr>
                <p14:cNvContentPartPr/>
                <p14:nvPr/>
              </p14:nvContentPartPr>
              <p14:xfrm>
                <a:off x="5821906" y="4781391"/>
                <a:ext cx="11520" cy="296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8213CA-5C7B-2649-A4FB-74A0351A0C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04266" y="4763391"/>
                  <a:ext cx="47160" cy="33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056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Picture 7" descr="pakistan.jpg">
            <a:extLst>
              <a:ext uri="{FF2B5EF4-FFF2-40B4-BE49-F238E27FC236}">
                <a16:creationId xmlns:a16="http://schemas.microsoft.com/office/drawing/2014/main" id="{24DD9A44-8367-234D-88F0-250CC4168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14194"/>
            <a:ext cx="4419600" cy="413385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AF5C5C-0C23-DD47-8109-D50EE84E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24, 2008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1F73B7-8A00-3843-9EEC-AAFFDE56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0137"/>
            <a:ext cx="2997022" cy="19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995D8-1CD2-C347-9192-A4DF1C75263F}"/>
              </a:ext>
            </a:extLst>
          </p:cNvPr>
          <p:cNvSpPr txBox="1"/>
          <p:nvPr/>
        </p:nvSpPr>
        <p:spPr>
          <a:xfrm>
            <a:off x="6033742" y="4081119"/>
            <a:ext cx="5091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Pakistan government wants to block YouTube</a:t>
            </a:r>
          </a:p>
        </p:txBody>
      </p:sp>
    </p:spTree>
    <p:extLst>
      <p:ext uri="{BB962C8B-B14F-4D97-AF65-F5344CB8AC3E}">
        <p14:creationId xmlns:p14="http://schemas.microsoft.com/office/powerpoint/2010/main" val="4095029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75" name="Straight Connector 160">
            <a:extLst>
              <a:ext uri="{FF2B5EF4-FFF2-40B4-BE49-F238E27FC236}">
                <a16:creationId xmlns:a16="http://schemas.microsoft.com/office/drawing/2014/main" id="{05FC38C3-349D-A540-BCF4-E209EBD9D32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422186" y="3944473"/>
            <a:ext cx="585788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76" name="Straight Connector 160">
            <a:extLst>
              <a:ext uri="{FF2B5EF4-FFF2-40B4-BE49-F238E27FC236}">
                <a16:creationId xmlns:a16="http://schemas.microsoft.com/office/drawing/2014/main" id="{F8DE9DAC-664F-C040-B5E2-247BDDAD582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333412" y="4669961"/>
            <a:ext cx="973137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277" name="Straight Connector 160">
            <a:extLst>
              <a:ext uri="{FF2B5EF4-FFF2-40B4-BE49-F238E27FC236}">
                <a16:creationId xmlns:a16="http://schemas.microsoft.com/office/drawing/2014/main" id="{DB7648BC-DC23-1748-8380-0B1E378ABE5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875668" y="4234192"/>
            <a:ext cx="288925" cy="571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Cloud 11">
            <a:extLst>
              <a:ext uri="{FF2B5EF4-FFF2-40B4-BE49-F238E27FC236}">
                <a16:creationId xmlns:a16="http://schemas.microsoft.com/office/drawing/2014/main" id="{7AD0C4D4-7C7B-7B4C-B1F8-2F165169CD56}"/>
              </a:ext>
            </a:extLst>
          </p:cNvPr>
          <p:cNvSpPr/>
          <p:nvPr/>
        </p:nvSpPr>
        <p:spPr bwMode="auto">
          <a:xfrm>
            <a:off x="2209800" y="1447800"/>
            <a:ext cx="6629400" cy="3429000"/>
          </a:xfrm>
          <a:prstGeom prst="cloud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 sz="2000" b="1" dirty="0">
              <a:cs typeface="Arial" charset="0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0F6DD2C2-3657-FE40-9872-9D58FB7764C8}"/>
              </a:ext>
            </a:extLst>
          </p:cNvPr>
          <p:cNvSpPr/>
          <p:nvPr/>
        </p:nvSpPr>
        <p:spPr bwMode="auto">
          <a:xfrm>
            <a:off x="1828800" y="4114800"/>
            <a:ext cx="1524000" cy="7620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YouTube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47E9A47A-B268-B042-8A4D-23E3F341B900}"/>
              </a:ext>
            </a:extLst>
          </p:cNvPr>
          <p:cNvSpPr/>
          <p:nvPr/>
        </p:nvSpPr>
        <p:spPr bwMode="auto">
          <a:xfrm>
            <a:off x="7134180" y="3308679"/>
            <a:ext cx="2057400" cy="12192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>
                <a:cs typeface="Arial" charset="0"/>
              </a:rPr>
              <a:t>Pakistan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>
                <a:cs typeface="Arial" charset="0"/>
              </a:rPr>
              <a:t>Telecom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BF10038A-F59A-DF44-98C5-CA5B9E589E2A}"/>
              </a:ext>
            </a:extLst>
          </p:cNvPr>
          <p:cNvSpPr/>
          <p:nvPr/>
        </p:nvSpPr>
        <p:spPr bwMode="auto">
          <a:xfrm>
            <a:off x="5152980" y="4908879"/>
            <a:ext cx="1676400" cy="9144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Telnor</a:t>
            </a: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 Pakistan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B21E2BA3-2632-304C-8E18-4928F61157AA}"/>
              </a:ext>
            </a:extLst>
          </p:cNvPr>
          <p:cNvSpPr/>
          <p:nvPr/>
        </p:nvSpPr>
        <p:spPr bwMode="auto">
          <a:xfrm>
            <a:off x="6448380" y="5442279"/>
            <a:ext cx="2057400" cy="9906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Aga Khan</a:t>
            </a: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University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6BF661B-7671-C546-A4F0-916742A782C6}"/>
              </a:ext>
            </a:extLst>
          </p:cNvPr>
          <p:cNvSpPr/>
          <p:nvPr/>
        </p:nvSpPr>
        <p:spPr bwMode="auto">
          <a:xfrm>
            <a:off x="8429580" y="4604079"/>
            <a:ext cx="1752600" cy="1066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Multinet</a:t>
            </a: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Pakistan</a:t>
            </a:r>
          </a:p>
        </p:txBody>
      </p:sp>
      <p:sp>
        <p:nvSpPr>
          <p:cNvPr id="18" name="AutoShape 149">
            <a:extLst>
              <a:ext uri="{FF2B5EF4-FFF2-40B4-BE49-F238E27FC236}">
                <a16:creationId xmlns:a16="http://schemas.microsoft.com/office/drawing/2014/main" id="{C3DC7FDF-50FF-4F4D-AEC2-AAA883B5A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653" y="4114800"/>
            <a:ext cx="3352800" cy="762000"/>
          </a:xfrm>
          <a:prstGeom prst="wedgeRoundRectCallout">
            <a:avLst>
              <a:gd name="adj1" fmla="val -64685"/>
              <a:gd name="adj2" fmla="val 375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/>
              <a:t>I’m YouTube: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/>
              <a:t>IP 208.65.153.0/22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87013-1E50-AD41-8070-C296F8411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7818" y="3486480"/>
            <a:ext cx="328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solidFill>
                  <a:srgbClr val="FF0000"/>
                </a:solidFill>
                <a:latin typeface="+mn-lt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A8A4D-41F4-1946-9C72-DA7A4E42A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274" y="2922918"/>
            <a:ext cx="15776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solidFill>
                  <a:srgbClr val="FF0000"/>
                </a:solidFill>
                <a:latin typeface="+mn-lt"/>
              </a:rPr>
              <a:t>drop packets</a:t>
            </a:r>
          </a:p>
        </p:txBody>
      </p:sp>
      <p:sp>
        <p:nvSpPr>
          <p:cNvPr id="54299" name="TextBox 20">
            <a:extLst>
              <a:ext uri="{FF2B5EF4-FFF2-40B4-BE49-F238E27FC236}">
                <a16:creationId xmlns:a16="http://schemas.microsoft.com/office/drawing/2014/main" id="{CBCCA98E-65E9-4347-9077-3D3DC42DA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44451"/>
            <a:ext cx="2057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kumimoji="0" lang="en-US" altLang="en-US" sz="1400" i="1">
                <a:solidFill>
                  <a:schemeClr val="bg2"/>
                </a:solidFill>
              </a:rPr>
              <a:t>Slide: Michael Schapira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C41056-120F-9245-94A3-59160F11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Should’ve Happened</a:t>
            </a:r>
          </a:p>
        </p:txBody>
      </p:sp>
    </p:spTree>
    <p:extLst>
      <p:ext uri="{BB962C8B-B14F-4D97-AF65-F5344CB8AC3E}">
        <p14:creationId xmlns:p14="http://schemas.microsoft.com/office/powerpoint/2010/main" val="99455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0223B31-BC52-7C44-A85E-CF3A4C188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IP Routing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5D061491-E44D-684C-9228-3AADE38759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559263" cy="4857262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</a:rPr>
              <a:t>Routing of IP packets is based on IP addresses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32-bit host identifiers (128-bit in IPv6)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Routers use a forwarding table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Entry = destination, next hop, network interface, metric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Table look-up for each packet to decide how to route it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Routers learn routes to hosts and networks via routing protocols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Host is identified by IP address, network by IP prefix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BGP (Border Gateway Protocol) </a:t>
            </a:r>
            <a:r>
              <a:rPr lang="en-US" altLang="en-US" sz="2400" dirty="0">
                <a:solidFill>
                  <a:srgbClr val="FFFFFF"/>
                </a:solidFill>
              </a:rPr>
              <a:t>is the core Internet protocol for establishing inter-AS routes</a:t>
            </a:r>
          </a:p>
        </p:txBody>
      </p:sp>
    </p:spTree>
    <p:extLst>
      <p:ext uri="{BB962C8B-B14F-4D97-AF65-F5344CB8AC3E}">
        <p14:creationId xmlns:p14="http://schemas.microsoft.com/office/powerpoint/2010/main" val="4014015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99" name="Straight Connector 160">
            <a:extLst>
              <a:ext uri="{FF2B5EF4-FFF2-40B4-BE49-F238E27FC236}">
                <a16:creationId xmlns:a16="http://schemas.microsoft.com/office/drawing/2014/main" id="{5E8DBC61-DEFC-5144-8128-1B7C35D45E1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430662" y="3941394"/>
            <a:ext cx="585788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0" name="Straight Connector 160">
            <a:extLst>
              <a:ext uri="{FF2B5EF4-FFF2-40B4-BE49-F238E27FC236}">
                <a16:creationId xmlns:a16="http://schemas.microsoft.com/office/drawing/2014/main" id="{7B42D60A-F3DE-6248-BF34-568E29F9BCE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341888" y="4666882"/>
            <a:ext cx="973137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301" name="Straight Connector 160">
            <a:extLst>
              <a:ext uri="{FF2B5EF4-FFF2-40B4-BE49-F238E27FC236}">
                <a16:creationId xmlns:a16="http://schemas.microsoft.com/office/drawing/2014/main" id="{2474F66A-3681-B14D-A38D-5C8E22B5DEF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884144" y="4231113"/>
            <a:ext cx="288925" cy="571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Cloud 23">
            <a:extLst>
              <a:ext uri="{FF2B5EF4-FFF2-40B4-BE49-F238E27FC236}">
                <a16:creationId xmlns:a16="http://schemas.microsoft.com/office/drawing/2014/main" id="{3CD8B810-FAD6-1348-A588-02C562BBF65D}"/>
              </a:ext>
            </a:extLst>
          </p:cNvPr>
          <p:cNvSpPr/>
          <p:nvPr/>
        </p:nvSpPr>
        <p:spPr bwMode="auto">
          <a:xfrm>
            <a:off x="2209800" y="1447800"/>
            <a:ext cx="6629400" cy="3429000"/>
          </a:xfrm>
          <a:prstGeom prst="cloud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 sz="2000" b="1" dirty="0">
              <a:cs typeface="Arial" charset="0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9FD50EB2-C43C-A049-B24B-7C560CB2DE03}"/>
              </a:ext>
            </a:extLst>
          </p:cNvPr>
          <p:cNvSpPr/>
          <p:nvPr/>
        </p:nvSpPr>
        <p:spPr bwMode="auto">
          <a:xfrm>
            <a:off x="1828800" y="4114800"/>
            <a:ext cx="1524000" cy="7620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YouTube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42452628-F453-5D4D-975A-8C1A75002B4C}"/>
              </a:ext>
            </a:extLst>
          </p:cNvPr>
          <p:cNvSpPr/>
          <p:nvPr/>
        </p:nvSpPr>
        <p:spPr bwMode="auto">
          <a:xfrm>
            <a:off x="7142656" y="3305600"/>
            <a:ext cx="2057400" cy="12192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>
                <a:cs typeface="Arial" charset="0"/>
              </a:rPr>
              <a:t>Pakistan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>
                <a:cs typeface="Arial" charset="0"/>
              </a:rPr>
              <a:t>Telecom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FDFB1DC8-E3D2-7F4C-AA99-82FFD3A2B1D4}"/>
              </a:ext>
            </a:extLst>
          </p:cNvPr>
          <p:cNvSpPr/>
          <p:nvPr/>
        </p:nvSpPr>
        <p:spPr bwMode="auto">
          <a:xfrm>
            <a:off x="5161456" y="4905800"/>
            <a:ext cx="1676400" cy="9144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Telnor</a:t>
            </a: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 Pakistan</a:t>
            </a: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BA1B5C66-43A8-EA4E-8707-D618CA28BA37}"/>
              </a:ext>
            </a:extLst>
          </p:cNvPr>
          <p:cNvSpPr/>
          <p:nvPr/>
        </p:nvSpPr>
        <p:spPr bwMode="auto">
          <a:xfrm>
            <a:off x="8438056" y="4601000"/>
            <a:ext cx="1752600" cy="10668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Multinet</a:t>
            </a: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Pakistan</a:t>
            </a:r>
          </a:p>
        </p:txBody>
      </p:sp>
      <p:grpSp>
        <p:nvGrpSpPr>
          <p:cNvPr id="30" name="Group 136">
            <a:extLst>
              <a:ext uri="{FF2B5EF4-FFF2-40B4-BE49-F238E27FC236}">
                <a16:creationId xmlns:a16="http://schemas.microsoft.com/office/drawing/2014/main" id="{5788FF0C-4514-1D4C-A937-4EEADAFD7318}"/>
              </a:ext>
            </a:extLst>
          </p:cNvPr>
          <p:cNvGrpSpPr>
            <a:grpSpLocks/>
          </p:cNvGrpSpPr>
          <p:nvPr/>
        </p:nvGrpSpPr>
        <p:grpSpPr bwMode="auto">
          <a:xfrm>
            <a:off x="7142656" y="3000800"/>
            <a:ext cx="2057400" cy="1524000"/>
            <a:chOff x="788441" y="1738864"/>
            <a:chExt cx="1447800" cy="1249301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59F1D3A-E1B5-A545-B2C6-6B8EE34296B2}"/>
                </a:ext>
              </a:extLst>
            </p:cNvPr>
            <p:cNvSpPr/>
            <p:nvPr/>
          </p:nvSpPr>
          <p:spPr bwMode="auto">
            <a:xfrm>
              <a:off x="1803402" y="1738864"/>
              <a:ext cx="379217" cy="582131"/>
            </a:xfrm>
            <a:prstGeom prst="triangl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endParaRPr lang="en-US" sz="2000">
                <a:cs typeface="Arial" charset="0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69AB788A-9BF2-424F-B262-6604C06D1159}"/>
                </a:ext>
              </a:extLst>
            </p:cNvPr>
            <p:cNvSpPr/>
            <p:nvPr/>
          </p:nvSpPr>
          <p:spPr bwMode="auto">
            <a:xfrm flipH="1">
              <a:off x="889001" y="1876120"/>
              <a:ext cx="304800" cy="507340"/>
            </a:xfrm>
            <a:prstGeom prst="triangle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ContrastingRightFacing"/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endParaRPr lang="en-US" sz="2000">
                <a:cs typeface="Arial" charset="0"/>
              </a:endParaRPr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CA8B5566-51B8-FA49-B50C-7AECE240C2CD}"/>
                </a:ext>
              </a:extLst>
            </p:cNvPr>
            <p:cNvSpPr/>
            <p:nvPr/>
          </p:nvSpPr>
          <p:spPr bwMode="auto">
            <a:xfrm>
              <a:off x="788441" y="1988725"/>
              <a:ext cx="1447800" cy="999440"/>
            </a:xfrm>
            <a:prstGeom prst="cloud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sz="2000" b="1">
                  <a:latin typeface="+mn-lt"/>
                </a:rPr>
                <a:t>Pakistan</a:t>
              </a:r>
            </a:p>
            <a:p>
              <a:pPr algn="ctr" eaLnBrk="1" hangingPunct="1">
                <a:spcBef>
                  <a:spcPct val="20000"/>
                </a:spcBef>
                <a:buClr>
                  <a:schemeClr val="accent2"/>
                </a:buClr>
                <a:defRPr/>
              </a:pPr>
              <a:r>
                <a:rPr lang="en-US" sz="2000" b="1">
                  <a:latin typeface="+mn-lt"/>
                </a:rPr>
                <a:t>Telecom</a:t>
              </a:r>
            </a:p>
          </p:txBody>
        </p:sp>
      </p:grpSp>
      <p:grpSp>
        <p:nvGrpSpPr>
          <p:cNvPr id="35" name="Group 31">
            <a:extLst>
              <a:ext uri="{FF2B5EF4-FFF2-40B4-BE49-F238E27FC236}">
                <a16:creationId xmlns:a16="http://schemas.microsoft.com/office/drawing/2014/main" id="{8E1B8028-F0D8-3B49-991D-3AB864192A8C}"/>
              </a:ext>
            </a:extLst>
          </p:cNvPr>
          <p:cNvGrpSpPr>
            <a:grpSpLocks/>
          </p:cNvGrpSpPr>
          <p:nvPr/>
        </p:nvGrpSpPr>
        <p:grpSpPr bwMode="auto">
          <a:xfrm>
            <a:off x="3152228" y="1638725"/>
            <a:ext cx="6362700" cy="3943350"/>
            <a:chOff x="1371600" y="1905000"/>
            <a:chExt cx="6362702" cy="3942838"/>
          </a:xfrm>
        </p:grpSpPr>
        <p:cxnSp>
          <p:nvCxnSpPr>
            <p:cNvPr id="36" name="Straight Connector 160">
              <a:extLst>
                <a:ext uri="{FF2B5EF4-FFF2-40B4-BE49-F238E27FC236}">
                  <a16:creationId xmlns:a16="http://schemas.microsoft.com/office/drawing/2014/main" id="{4500354C-33C7-0647-A778-77C2B989EF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4888745" y="4254890"/>
              <a:ext cx="585712" cy="1524000"/>
            </a:xfrm>
            <a:prstGeom prst="line">
              <a:avLst/>
            </a:prstGeom>
            <a:noFill/>
            <a:ln w="57150" algn="ctr">
              <a:solidFill>
                <a:schemeClr val="tx2">
                  <a:lumMod val="75000"/>
                </a:schemeClr>
              </a:solidFill>
              <a:round/>
              <a:headEnd/>
              <a:tailEnd type="stealth"/>
            </a:ln>
          </p:spPr>
        </p:cxnSp>
        <p:cxnSp>
          <p:nvCxnSpPr>
            <p:cNvPr id="37" name="Straight Connector 160">
              <a:extLst>
                <a:ext uri="{FF2B5EF4-FFF2-40B4-BE49-F238E27FC236}">
                  <a16:creationId xmlns:a16="http://schemas.microsoft.com/office/drawing/2014/main" id="{B36E8466-1D73-D24B-B5D3-50BF0BE4E1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5761896" y="5018433"/>
              <a:ext cx="973011" cy="685800"/>
            </a:xfrm>
            <a:prstGeom prst="line">
              <a:avLst/>
            </a:prstGeom>
            <a:noFill/>
            <a:ln w="57150" algn="ctr">
              <a:solidFill>
                <a:schemeClr val="tx2">
                  <a:lumMod val="75000"/>
                </a:schemeClr>
              </a:solidFill>
              <a:round/>
              <a:headEnd/>
              <a:tailEnd type="stealth"/>
            </a:ln>
          </p:spPr>
        </p:cxnSp>
        <p:cxnSp>
          <p:nvCxnSpPr>
            <p:cNvPr id="38" name="Straight Connector 160">
              <a:extLst>
                <a:ext uri="{FF2B5EF4-FFF2-40B4-BE49-F238E27FC236}">
                  <a16:creationId xmlns:a16="http://schemas.microsoft.com/office/drawing/2014/main" id="{BA376F9E-AB74-2344-9347-AADB29DC68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162802" y="4724034"/>
              <a:ext cx="571500" cy="290475"/>
            </a:xfrm>
            <a:prstGeom prst="line">
              <a:avLst/>
            </a:prstGeom>
            <a:noFill/>
            <a:ln w="57150" algn="ctr">
              <a:solidFill>
                <a:schemeClr val="tx2">
                  <a:lumMod val="75000"/>
                </a:schemeClr>
              </a:solidFill>
              <a:round/>
              <a:headEnd/>
              <a:tailEnd type="stealth"/>
            </a:ln>
          </p:spPr>
        </p:cxn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645502E-0085-2E4F-A92D-5C72599F28BB}"/>
                </a:ext>
              </a:extLst>
            </p:cNvPr>
            <p:cNvSpPr/>
            <p:nvPr/>
          </p:nvSpPr>
          <p:spPr bwMode="auto">
            <a:xfrm>
              <a:off x="2209800" y="2133570"/>
              <a:ext cx="4389439" cy="1599992"/>
            </a:xfrm>
            <a:custGeom>
              <a:avLst/>
              <a:gdLst>
                <a:gd name="connsiteX0" fmla="*/ 0 w 6017491"/>
                <a:gd name="connsiteY0" fmla="*/ 0 h 2050473"/>
                <a:gd name="connsiteX1" fmla="*/ 1690254 w 6017491"/>
                <a:gd name="connsiteY1" fmla="*/ 928255 h 2050473"/>
                <a:gd name="connsiteX2" fmla="*/ 4100945 w 6017491"/>
                <a:gd name="connsiteY2" fmla="*/ 886691 h 2050473"/>
                <a:gd name="connsiteX3" fmla="*/ 5708073 w 6017491"/>
                <a:gd name="connsiteY3" fmla="*/ 1524000 h 2050473"/>
                <a:gd name="connsiteX4" fmla="*/ 5957454 w 6017491"/>
                <a:gd name="connsiteY4" fmla="*/ 2050473 h 205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7491" h="2050473">
                  <a:moveTo>
                    <a:pt x="0" y="0"/>
                  </a:moveTo>
                  <a:cubicBezTo>
                    <a:pt x="503381" y="390236"/>
                    <a:pt x="1006763" y="780473"/>
                    <a:pt x="1690254" y="928255"/>
                  </a:cubicBezTo>
                  <a:cubicBezTo>
                    <a:pt x="2373745" y="1076037"/>
                    <a:pt x="3431309" y="787400"/>
                    <a:pt x="4100945" y="886691"/>
                  </a:cubicBezTo>
                  <a:cubicBezTo>
                    <a:pt x="4770581" y="985982"/>
                    <a:pt x="5398655" y="1330036"/>
                    <a:pt x="5708073" y="1524000"/>
                  </a:cubicBezTo>
                  <a:cubicBezTo>
                    <a:pt x="6017491" y="1717964"/>
                    <a:pt x="5987472" y="1884218"/>
                    <a:pt x="5957454" y="2050473"/>
                  </a:cubicBezTo>
                </a:path>
              </a:pathLst>
            </a:custGeom>
            <a:noFill/>
            <a:ln w="12700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endParaRPr lang="en-US" sz="2000">
                <a:cs typeface="Arial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D70F497-E520-D946-A45A-EBB3C89DDA4D}"/>
                </a:ext>
              </a:extLst>
            </p:cNvPr>
            <p:cNvSpPr/>
            <p:nvPr/>
          </p:nvSpPr>
          <p:spPr bwMode="auto">
            <a:xfrm>
              <a:off x="1371600" y="2819281"/>
              <a:ext cx="1981201" cy="990471"/>
            </a:xfrm>
            <a:custGeom>
              <a:avLst/>
              <a:gdLst>
                <a:gd name="connsiteX0" fmla="*/ 0 w 2964873"/>
                <a:gd name="connsiteY0" fmla="*/ 318654 h 653472"/>
                <a:gd name="connsiteX1" fmla="*/ 1177637 w 2964873"/>
                <a:gd name="connsiteY1" fmla="*/ 623454 h 653472"/>
                <a:gd name="connsiteX2" fmla="*/ 2022764 w 2964873"/>
                <a:gd name="connsiteY2" fmla="*/ 498763 h 653472"/>
                <a:gd name="connsiteX3" fmla="*/ 2964873 w 2964873"/>
                <a:gd name="connsiteY3" fmla="*/ 0 h 65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4873" h="653472">
                  <a:moveTo>
                    <a:pt x="0" y="318654"/>
                  </a:moveTo>
                  <a:cubicBezTo>
                    <a:pt x="420255" y="456045"/>
                    <a:pt x="840510" y="593436"/>
                    <a:pt x="1177637" y="623454"/>
                  </a:cubicBezTo>
                  <a:cubicBezTo>
                    <a:pt x="1514764" y="653472"/>
                    <a:pt x="1724891" y="602672"/>
                    <a:pt x="2022764" y="498763"/>
                  </a:cubicBezTo>
                  <a:cubicBezTo>
                    <a:pt x="2320637" y="394854"/>
                    <a:pt x="2642755" y="197427"/>
                    <a:pt x="2964873" y="0"/>
                  </a:cubicBezTo>
                </a:path>
              </a:pathLst>
            </a:custGeom>
            <a:noFill/>
            <a:ln w="12700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endParaRPr lang="en-US" sz="2000">
                <a:cs typeface="Arial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568A814-2380-EB49-A243-E3C8C7769B0E}"/>
                </a:ext>
              </a:extLst>
            </p:cNvPr>
            <p:cNvSpPr/>
            <p:nvPr/>
          </p:nvSpPr>
          <p:spPr bwMode="auto">
            <a:xfrm>
              <a:off x="3429001" y="2819281"/>
              <a:ext cx="1233488" cy="1295232"/>
            </a:xfrm>
            <a:custGeom>
              <a:avLst/>
              <a:gdLst>
                <a:gd name="connsiteX0" fmla="*/ 0 w 1233055"/>
                <a:gd name="connsiteY0" fmla="*/ 1454727 h 1454727"/>
                <a:gd name="connsiteX1" fmla="*/ 277091 w 1233055"/>
                <a:gd name="connsiteY1" fmla="*/ 706581 h 1454727"/>
                <a:gd name="connsiteX2" fmla="*/ 692728 w 1233055"/>
                <a:gd name="connsiteY2" fmla="*/ 387927 h 1454727"/>
                <a:gd name="connsiteX3" fmla="*/ 1233055 w 1233055"/>
                <a:gd name="connsiteY3" fmla="*/ 0 h 145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3055" h="1454727">
                  <a:moveTo>
                    <a:pt x="0" y="1454727"/>
                  </a:moveTo>
                  <a:cubicBezTo>
                    <a:pt x="80818" y="1169554"/>
                    <a:pt x="161636" y="884381"/>
                    <a:pt x="277091" y="706581"/>
                  </a:cubicBezTo>
                  <a:cubicBezTo>
                    <a:pt x="392546" y="528781"/>
                    <a:pt x="533401" y="505690"/>
                    <a:pt x="692728" y="387927"/>
                  </a:cubicBezTo>
                  <a:cubicBezTo>
                    <a:pt x="852055" y="270164"/>
                    <a:pt x="1042555" y="135082"/>
                    <a:pt x="1233055" y="0"/>
                  </a:cubicBezTo>
                </a:path>
              </a:pathLst>
            </a:custGeom>
            <a:noFill/>
            <a:ln w="12700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endParaRPr lang="en-US" sz="2000">
                <a:cs typeface="Arial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CA9AC84-0FC9-534A-94A1-DF09740C83F0}"/>
                </a:ext>
              </a:extLst>
            </p:cNvPr>
            <p:cNvSpPr/>
            <p:nvPr/>
          </p:nvSpPr>
          <p:spPr bwMode="auto">
            <a:xfrm>
              <a:off x="3276601" y="1905000"/>
              <a:ext cx="2444751" cy="1066661"/>
            </a:xfrm>
            <a:custGeom>
              <a:avLst/>
              <a:gdLst>
                <a:gd name="connsiteX0" fmla="*/ 0 w 2826327"/>
                <a:gd name="connsiteY0" fmla="*/ 0 h 1371600"/>
                <a:gd name="connsiteX1" fmla="*/ 1108363 w 2826327"/>
                <a:gd name="connsiteY1" fmla="*/ 665018 h 1371600"/>
                <a:gd name="connsiteX2" fmla="*/ 2105891 w 2826327"/>
                <a:gd name="connsiteY2" fmla="*/ 775855 h 1371600"/>
                <a:gd name="connsiteX3" fmla="*/ 2826327 w 2826327"/>
                <a:gd name="connsiteY3" fmla="*/ 1371600 h 1371600"/>
                <a:gd name="connsiteX4" fmla="*/ 2826327 w 2826327"/>
                <a:gd name="connsiteY4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6327" h="1371600">
                  <a:moveTo>
                    <a:pt x="0" y="0"/>
                  </a:moveTo>
                  <a:cubicBezTo>
                    <a:pt x="378690" y="267854"/>
                    <a:pt x="757381" y="535709"/>
                    <a:pt x="1108363" y="665018"/>
                  </a:cubicBezTo>
                  <a:cubicBezTo>
                    <a:pt x="1459345" y="794327"/>
                    <a:pt x="1819564" y="658091"/>
                    <a:pt x="2105891" y="775855"/>
                  </a:cubicBezTo>
                  <a:cubicBezTo>
                    <a:pt x="2392218" y="893619"/>
                    <a:pt x="2826327" y="1371600"/>
                    <a:pt x="2826327" y="1371600"/>
                  </a:cubicBezTo>
                  <a:lnTo>
                    <a:pt x="2826327" y="1371600"/>
                  </a:lnTo>
                </a:path>
              </a:pathLst>
            </a:custGeom>
            <a:noFill/>
            <a:ln w="12700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defRPr/>
              </a:pPr>
              <a:endParaRPr lang="en-US" sz="2000">
                <a:cs typeface="Arial" charset="0"/>
              </a:endParaRPr>
            </a:p>
          </p:txBody>
        </p:sp>
      </p:grpSp>
      <p:sp>
        <p:nvSpPr>
          <p:cNvPr id="34" name="AutoShape 149">
            <a:extLst>
              <a:ext uri="{FF2B5EF4-FFF2-40B4-BE49-F238E27FC236}">
                <a16:creationId xmlns:a16="http://schemas.microsoft.com/office/drawing/2014/main" id="{BA99E807-5D92-444B-80FC-7C998AF14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5656" y="2848400"/>
            <a:ext cx="2667000" cy="762000"/>
          </a:xfrm>
          <a:prstGeom prst="wedgeRoundRectCallout">
            <a:avLst>
              <a:gd name="adj1" fmla="val 57471"/>
              <a:gd name="adj2" fmla="val 7271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/>
              <a:t>No, I’m YouTube!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/>
              <a:t>IP 208.65.153.0/24</a:t>
            </a:r>
          </a:p>
        </p:txBody>
      </p:sp>
      <p:sp>
        <p:nvSpPr>
          <p:cNvPr id="43" name="Right Arrow 12">
            <a:extLst>
              <a:ext uri="{FF2B5EF4-FFF2-40B4-BE49-F238E27FC236}">
                <a16:creationId xmlns:a16="http://schemas.microsoft.com/office/drawing/2014/main" id="{3AE02813-A6A8-B14C-9974-E10DA5DCEFEF}"/>
              </a:ext>
            </a:extLst>
          </p:cNvPr>
          <p:cNvSpPr>
            <a:spLocks noChangeArrowheads="1"/>
          </p:cNvSpPr>
          <p:nvPr/>
        </p:nvSpPr>
        <p:spPr bwMode="auto">
          <a:xfrm rot="9380856">
            <a:off x="6860082" y="2615038"/>
            <a:ext cx="822325" cy="412750"/>
          </a:xfrm>
          <a:prstGeom prst="rightArrow">
            <a:avLst>
              <a:gd name="adj1" fmla="val 50000"/>
              <a:gd name="adj2" fmla="val 49964"/>
            </a:avLst>
          </a:prstGeom>
          <a:solidFill>
            <a:srgbClr val="FF0000"/>
          </a:solidFill>
          <a:ln w="28575">
            <a:solidFill>
              <a:schemeClr val="bg1"/>
            </a:solidFill>
            <a:round/>
            <a:headEnd type="none" w="lg" len="lg"/>
            <a:tailEnd type="stealth" w="lg" len="lg"/>
          </a:ln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0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4" name="TextBox 8">
            <a:extLst>
              <a:ext uri="{FF2B5EF4-FFF2-40B4-BE49-F238E27FC236}">
                <a16:creationId xmlns:a16="http://schemas.microsoft.com/office/drawing/2014/main" id="{A5C29B73-C6E6-474A-B712-400C9CB56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8389" y="1725862"/>
            <a:ext cx="2768600" cy="10156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+mn-lt"/>
              </a:rPr>
              <a:t>More specific than the /22 prefix advertised by YouTube itself</a:t>
            </a:r>
          </a:p>
        </p:txBody>
      </p:sp>
      <p:sp>
        <p:nvSpPr>
          <p:cNvPr id="55323" name="TextBox 44">
            <a:extLst>
              <a:ext uri="{FF2B5EF4-FFF2-40B4-BE49-F238E27FC236}">
                <a16:creationId xmlns:a16="http://schemas.microsoft.com/office/drawing/2014/main" id="{9616238A-A5F6-1D4C-9D91-515A19901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44451"/>
            <a:ext cx="2057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kumimoji="0" lang="en-US" altLang="en-US" sz="1400" i="1">
                <a:solidFill>
                  <a:schemeClr val="bg2"/>
                </a:solidFill>
              </a:rPr>
              <a:t>Slide: Michael Schapira</a:t>
            </a:r>
          </a:p>
        </p:txBody>
      </p:sp>
      <p:sp>
        <p:nvSpPr>
          <p:cNvPr id="45" name="Cloud 44">
            <a:extLst>
              <a:ext uri="{FF2B5EF4-FFF2-40B4-BE49-F238E27FC236}">
                <a16:creationId xmlns:a16="http://schemas.microsoft.com/office/drawing/2014/main" id="{85F5528B-C0C2-794A-8D4A-DF9045554FC4}"/>
              </a:ext>
            </a:extLst>
          </p:cNvPr>
          <p:cNvSpPr/>
          <p:nvPr/>
        </p:nvSpPr>
        <p:spPr bwMode="auto">
          <a:xfrm>
            <a:off x="6456856" y="5439200"/>
            <a:ext cx="2057400" cy="990600"/>
          </a:xfrm>
          <a:prstGeom prst="cloud">
            <a:avLst/>
          </a:prstGeom>
          <a:solidFill>
            <a:srgbClr val="CC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Aga Khan</a:t>
            </a:r>
          </a:p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>
                <a:latin typeface="+mn-lt"/>
              </a:rPr>
              <a:t>University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34321-F0DA-FB4D-97C8-3FC3C848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Happen</a:t>
            </a:r>
          </a:p>
        </p:txBody>
      </p:sp>
      <p:sp>
        <p:nvSpPr>
          <p:cNvPr id="46" name="AutoShape 149">
            <a:extLst>
              <a:ext uri="{FF2B5EF4-FFF2-40B4-BE49-F238E27FC236}">
                <a16:creationId xmlns:a16="http://schemas.microsoft.com/office/drawing/2014/main" id="{7705DD83-03DD-C04B-BE50-121A9C4F2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653" y="4114800"/>
            <a:ext cx="3352800" cy="762000"/>
          </a:xfrm>
          <a:prstGeom prst="wedgeRoundRectCallout">
            <a:avLst>
              <a:gd name="adj1" fmla="val -64685"/>
              <a:gd name="adj2" fmla="val 375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/>
              <a:t>I’m YouTube: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b="1" dirty="0"/>
              <a:t>IP 208.65.153.0/22</a:t>
            </a:r>
          </a:p>
        </p:txBody>
      </p:sp>
    </p:spTree>
    <p:extLst>
      <p:ext uri="{BB962C8B-B14F-4D97-AF65-F5344CB8AC3E}">
        <p14:creationId xmlns:p14="http://schemas.microsoft.com/office/powerpoint/2010/main" val="17826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">
            <a:extLst>
              <a:ext uri="{FF2B5EF4-FFF2-40B4-BE49-F238E27FC236}">
                <a16:creationId xmlns:a16="http://schemas.microsoft.com/office/drawing/2014/main" id="{4BA74836-CD06-5542-9049-FD4ED16D2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1828800"/>
            <a:ext cx="67421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19B9A6-2AF2-1244-B30A-FD7131DF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Two-Hour YouTube Outage</a:t>
            </a:r>
          </a:p>
        </p:txBody>
      </p:sp>
    </p:spTree>
    <p:extLst>
      <p:ext uri="{BB962C8B-B14F-4D97-AF65-F5344CB8AC3E}">
        <p14:creationId xmlns:p14="http://schemas.microsoft.com/office/powerpoint/2010/main" val="925839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602E-F727-3A42-BB6E-C5A22223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7F4F0-4350-A34C-98C3-A2AA5AA5CDB0}"/>
              </a:ext>
            </a:extLst>
          </p:cNvPr>
          <p:cNvSpPr txBox="1"/>
          <p:nvPr/>
        </p:nvSpPr>
        <p:spPr>
          <a:xfrm>
            <a:off x="1828800" y="5863547"/>
            <a:ext cx="9988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https://slate.com/technology/2019/06/verizon-dqe-outage-internet-cloudflare-reddit-aws.html</a:t>
            </a:r>
          </a:p>
          <a:p>
            <a:r>
              <a:rPr lang="en-US" sz="1600" i="1" dirty="0"/>
              <a:t>https://blog.cloudflare.com/how-verizon-and-a-bgp-optimizer-knocked-large-parts-of-the-internet-offline-today/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3C76F-7837-BA40-BCEE-F18D8CD1C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488011"/>
            <a:ext cx="6553200" cy="179799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66487F4-7532-494D-8D65-BCC68FBCF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436474"/>
            <a:ext cx="5943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  <a:sym typeface="Symbol" pitchFamily="2" charset="2"/>
              </a:rPr>
              <a:t>DQE Communications advertised (“originated”) route to 2400 networks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000" kern="0" dirty="0">
                <a:solidFill>
                  <a:schemeClr val="tx1"/>
                </a:solidFill>
                <a:ea typeface="ＭＳ Ｐゴシック" panose="020B0600070205080204" pitchFamily="34" charset="-128"/>
                <a:sym typeface="Symbol" pitchFamily="2" charset="2"/>
              </a:rPr>
              <a:t>Tiny ISP serving 2000 buildings in Pittsburgh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  <a:sym typeface="Symbol" pitchFamily="2" charset="2"/>
              </a:rPr>
              <a:t>Verizon propagated these routes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  <a:sym typeface="Symbol" pitchFamily="2" charset="2"/>
              </a:rPr>
              <a:t>Result: multi-hour outage at Cloudflare (approx. 1.5 million websites), AWS, Reddit, Overcast, Discord, Twitch…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7FC05-6E00-5E47-A942-B3BF1995A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85179"/>
            <a:ext cx="5066581" cy="297028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E30C4E9-AFB0-8A49-B4EC-45F52C00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54" y="4545116"/>
            <a:ext cx="6307246" cy="11065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B5B36E-188E-354F-B188-7F1FBBC86A93}"/>
              </a:ext>
            </a:extLst>
          </p:cNvPr>
          <p:cNvCxnSpPr>
            <a:cxnSpLocks/>
          </p:cNvCxnSpPr>
          <p:nvPr/>
        </p:nvCxnSpPr>
        <p:spPr bwMode="auto">
          <a:xfrm>
            <a:off x="5571908" y="5355566"/>
            <a:ext cx="6112092" cy="0"/>
          </a:xfrm>
          <a:prstGeom prst="line">
            <a:avLst/>
          </a:prstGeom>
          <a:ln w="34925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B6B5BA-F5C3-4C45-9A19-13C7105FBFA4}"/>
              </a:ext>
            </a:extLst>
          </p:cNvPr>
          <p:cNvSpPr txBox="1"/>
          <p:nvPr/>
        </p:nvSpPr>
        <p:spPr>
          <a:xfrm>
            <a:off x="10559974" y="488011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2019</a:t>
            </a:r>
          </a:p>
        </p:txBody>
      </p:sp>
    </p:spTree>
    <p:extLst>
      <p:ext uri="{BB962C8B-B14F-4D97-AF65-F5344CB8AC3E}">
        <p14:creationId xmlns:p14="http://schemas.microsoft.com/office/powerpoint/2010/main" val="65843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75045-0358-8F4A-A0BD-B4F412AA5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23" y="1633766"/>
            <a:ext cx="5860838" cy="46749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60D9DD-37F3-1542-B9C0-613A2F9F3194}"/>
              </a:ext>
            </a:extLst>
          </p:cNvPr>
          <p:cNvCxnSpPr>
            <a:cxnSpLocks/>
          </p:cNvCxnSpPr>
          <p:nvPr/>
        </p:nvCxnSpPr>
        <p:spPr bwMode="auto">
          <a:xfrm>
            <a:off x="4916246" y="2014194"/>
            <a:ext cx="1752600" cy="0"/>
          </a:xfrm>
          <a:prstGeom prst="line">
            <a:avLst/>
          </a:prstGeom>
          <a:ln w="7620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E3A0669-0D48-EE4F-8CB7-6DAE2DAB8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97" y="3130249"/>
            <a:ext cx="7191077" cy="2614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44EAD2-1AF5-6C4A-8D7A-B6D701AC46B6}"/>
              </a:ext>
            </a:extLst>
          </p:cNvPr>
          <p:cNvSpPr txBox="1"/>
          <p:nvPr/>
        </p:nvSpPr>
        <p:spPr>
          <a:xfrm>
            <a:off x="5451894" y="418479"/>
            <a:ext cx="6245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arstechnica.com</a:t>
            </a:r>
            <a:r>
              <a:rPr lang="en-US" sz="1600" i="1" dirty="0"/>
              <a:t>/information-technology/2018/11/strange-snafu-misroutes-domestic-us-internet-traffic-through-china-telecom/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A467E-C799-774D-B53B-286E77F1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China Telecom Incidents</a:t>
            </a:r>
          </a:p>
        </p:txBody>
      </p:sp>
    </p:spTree>
    <p:extLst>
      <p:ext uri="{BB962C8B-B14F-4D97-AF65-F5344CB8AC3E}">
        <p14:creationId xmlns:p14="http://schemas.microsoft.com/office/powerpoint/2010/main" val="47686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C19DEA82-A02C-454E-A768-EE99EF42F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3" y="1944217"/>
            <a:ext cx="7084575" cy="43893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3E8C98-CCE6-3241-9D3F-0B4ECD4CCF87}"/>
              </a:ext>
            </a:extLst>
          </p:cNvPr>
          <p:cNvSpPr txBox="1"/>
          <p:nvPr/>
        </p:nvSpPr>
        <p:spPr>
          <a:xfrm>
            <a:off x="8294622" y="4138895"/>
            <a:ext cx="2925801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36 networks affected,</a:t>
            </a:r>
          </a:p>
          <a:p>
            <a:r>
              <a:rPr lang="en-US" sz="2400" dirty="0"/>
              <a:t>incl. Symantec, EMC,</a:t>
            </a:r>
          </a:p>
          <a:p>
            <a:r>
              <a:rPr lang="en-US" sz="2400" dirty="0"/>
              <a:t>many banks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223E29-E80B-144D-B5D3-AC465956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Rostelecom</a:t>
            </a:r>
            <a:r>
              <a:rPr lang="en-US" dirty="0"/>
              <a:t> Incident</a:t>
            </a:r>
          </a:p>
        </p:txBody>
      </p:sp>
    </p:spTree>
    <p:extLst>
      <p:ext uri="{BB962C8B-B14F-4D97-AF65-F5344CB8AC3E}">
        <p14:creationId xmlns:p14="http://schemas.microsoft.com/office/powerpoint/2010/main" val="2988436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3C710E0C-C39F-1A4A-8431-160052A95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ea typeface="ＭＳ Ｐゴシック" panose="020B0600070205080204" pitchFamily="34" charset="-128"/>
              </a:rPr>
              <a:t>IP Address Ownership and Hijacking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60421" name="Rectangle 3">
            <a:extLst>
              <a:ext uri="{FF2B5EF4-FFF2-40B4-BE49-F238E27FC236}">
                <a16:creationId xmlns:a16="http://schemas.microsoft.com/office/drawing/2014/main" id="{4DAAC9D4-685A-4027-8932-DF8022993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53120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073339A-EBE6-BE47-9FA9-40D51D064743}"/>
              </a:ext>
            </a:extLst>
          </p:cNvPr>
          <p:cNvGrpSpPr/>
          <p:nvPr/>
        </p:nvGrpSpPr>
        <p:grpSpPr>
          <a:xfrm>
            <a:off x="5358946" y="5006751"/>
            <a:ext cx="453600" cy="353520"/>
            <a:chOff x="5358946" y="5006751"/>
            <a:chExt cx="453600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6A35CEE-90AF-7040-8A65-0E603D9676DD}"/>
                    </a:ext>
                  </a:extLst>
                </p14:cNvPr>
                <p14:cNvContentPartPr/>
                <p14:nvPr/>
              </p14:nvContentPartPr>
              <p14:xfrm>
                <a:off x="5358946" y="5006751"/>
                <a:ext cx="442440" cy="353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6A35CEE-90AF-7040-8A65-0E603D9676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23306" y="4971111"/>
                  <a:ext cx="51408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373AAB8-E617-4A49-9BAA-519630B2CED3}"/>
                    </a:ext>
                  </a:extLst>
                </p14:cNvPr>
                <p14:cNvContentPartPr/>
                <p14:nvPr/>
              </p14:nvContentPartPr>
              <p14:xfrm>
                <a:off x="5796346" y="5037711"/>
                <a:ext cx="16200" cy="173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373AAB8-E617-4A49-9BAA-519630B2CE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60706" y="5002071"/>
                  <a:ext cx="87840" cy="24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98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FB58BBF7-0023-CD49-B197-1A4273978F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altLang="en-US" sz="4400">
                <a:solidFill>
                  <a:schemeClr val="tx1"/>
                </a:solidFill>
                <a:ea typeface="ＭＳ Ｐゴシック" panose="020B0600070205080204" pitchFamily="34" charset="-128"/>
              </a:rPr>
              <a:t>Hijacking is Hard to Debug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62CED583-5DAD-7D46-A627-C8022EAD37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53837" y="684302"/>
            <a:ext cx="6037636" cy="5475563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The victim AS doesn’t see the problem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Picks its own route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Might not even learn the bogus route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May not cause loss of connectivity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E.g., if the bogus AS snoops and redirects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… may only cause performance degradation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Or, loss of connectivity is isolated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E.g., only for sources in parts of the Internet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Diagnosing prefix hijacking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Analyzing updates from many vantage points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Launching traceroute from many vantage points</a:t>
            </a:r>
          </a:p>
          <a:p>
            <a:pPr lvl="1">
              <a:buFont typeface="Wingdings" pitchFamily="2" charset="2"/>
              <a:buChar char="u"/>
            </a:pPr>
            <a:endParaRPr lang="en-US" altLang="en-US" sz="2400" dirty="0">
              <a:ea typeface="ＭＳ Ｐゴシック" panose="020B0600070205080204" pitchFamily="34" charset="-128"/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93791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602E-F727-3A42-BB6E-C5A22223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7F4F0-4350-A34C-98C3-A2AA5AA5CDB0}"/>
              </a:ext>
            </a:extLst>
          </p:cNvPr>
          <p:cNvSpPr txBox="1"/>
          <p:nvPr/>
        </p:nvSpPr>
        <p:spPr>
          <a:xfrm>
            <a:off x="1479694" y="6200360"/>
            <a:ext cx="10448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arstechnica.com</a:t>
            </a:r>
            <a:r>
              <a:rPr lang="en-US" sz="1600" i="1" dirty="0"/>
              <a:t>/information-technology/2018/12/how-3ves-bgp-hijackers-eluded-the-internet-and-made-29m/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66487F4-7532-494D-8D65-BCC68FBCF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2254248"/>
            <a:ext cx="91166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  <a:sym typeface="Symbol" pitchFamily="2" charset="2"/>
              </a:rPr>
              <a:t>Eastern European cybercriminals set up several legitimate-looking ISPs + defunct ISPs to advertise routes to unused IP addresses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kern="0" dirty="0">
                <a:solidFill>
                  <a:schemeClr val="tx1"/>
                </a:solidFill>
                <a:ea typeface="ＭＳ Ｐゴシック" panose="020B0600070205080204" pitchFamily="34" charset="-128"/>
                <a:sym typeface="Symbol" pitchFamily="2" charset="2"/>
              </a:rPr>
              <a:t>Later started impersonating legitimate ISPs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  <a:sym typeface="Symbol" pitchFamily="2" charset="2"/>
              </a:rPr>
              <a:t>1 million compromised IP addresses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kern="0" dirty="0">
                <a:ea typeface="ＭＳ Ｐゴシック" panose="020B0600070205080204" pitchFamily="34" charset="-128"/>
                <a:sym typeface="Symbol" pitchFamily="2" charset="2"/>
              </a:rPr>
              <a:t>IP addresses used for ad fraud: host fake sites impersonating premium websites, send bots to “view” ads on these websites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kern="0" dirty="0">
                <a:solidFill>
                  <a:schemeClr val="tx1"/>
                </a:solidFill>
                <a:ea typeface="ＭＳ Ｐゴシック" panose="020B0600070205080204" pitchFamily="34" charset="-128"/>
                <a:sym typeface="Symbol" pitchFamily="2" charset="2"/>
              </a:rPr>
              <a:t>700K bots / compromised Windows machines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kern="0" dirty="0">
                <a:solidFill>
                  <a:schemeClr val="tx1"/>
                </a:solidFill>
                <a:ea typeface="ＭＳ Ｐゴシック" panose="020B0600070205080204" pitchFamily="34" charset="-128"/>
                <a:sym typeface="Symbol" pitchFamily="2" charset="2"/>
              </a:rPr>
              <a:t>3B+ daily ad bid requests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557FAA-877E-CF4F-BD1B-08B1E98AA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5" y="531002"/>
            <a:ext cx="8102850" cy="160259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566F8-6FA6-9643-9957-B9CE38A31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318" y="977043"/>
            <a:ext cx="3047509" cy="124783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556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>
            <a:extLst>
              <a:ext uri="{FF2B5EF4-FFF2-40B4-BE49-F238E27FC236}">
                <a16:creationId xmlns:a16="http://schemas.microsoft.com/office/drawing/2014/main" id="{249D57FC-66F9-7D4A-87E6-84E6E22D0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1"/>
            <a:ext cx="8077200" cy="12192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IRR (Internet Route Registry) system records which AS can originate/announce which routes… but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B08E0DB-39B9-0E4D-BAC3-D8D9B0DCE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68600"/>
            <a:ext cx="7722704" cy="13716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D66E74C-6CA9-2943-8C1B-DEA623683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460" y="4384259"/>
            <a:ext cx="7702061" cy="1371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0949A5-B73E-9D40-9A13-B5AD07D4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Advertise Routes?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91005-35DF-1F47-897B-C57A24855417}"/>
              </a:ext>
            </a:extLst>
          </p:cNvPr>
          <p:cNvSpPr txBox="1"/>
          <p:nvPr/>
        </p:nvSpPr>
        <p:spPr>
          <a:xfrm>
            <a:off x="1479694" y="6200360"/>
            <a:ext cx="10448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arstechnica.com</a:t>
            </a:r>
            <a:r>
              <a:rPr lang="en-US" sz="1600" i="1" dirty="0"/>
              <a:t>/information-technology/2018/12/how-3ves-bgp-hijackers-eluded-the-internet-and-made-29m/</a:t>
            </a:r>
          </a:p>
        </p:txBody>
      </p:sp>
    </p:spTree>
    <p:extLst>
      <p:ext uri="{BB962C8B-B14F-4D97-AF65-F5344CB8AC3E}">
        <p14:creationId xmlns:p14="http://schemas.microsoft.com/office/powerpoint/2010/main" val="72641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602E-F727-3A42-BB6E-C5A22223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00B76C8-2DAE-7145-900A-3C196F935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58" y="1244360"/>
            <a:ext cx="10395363" cy="4569843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sx="101816" sy="101816" algn="tl" rotWithShape="0">
              <a:srgbClr val="FF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17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3DDD5043-D956-CC4D-8D9D-0183C2AA57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>
            <a:normAutofit/>
          </a:bodyPr>
          <a:lstStyle/>
          <a:p>
            <a:pPr algn="r"/>
            <a:r>
              <a:rPr lang="en-US" altLang="en-US">
                <a:ea typeface="ＭＳ Ｐゴシック" panose="020B0600070205080204" pitchFamily="34" charset="-128"/>
              </a:rPr>
              <a:t>Distance-Vector Routing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B280AA2-E83D-0242-A8CA-E305F9A0CE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0811" y="891241"/>
            <a:ext cx="6299507" cy="5075519"/>
          </a:xfrm>
        </p:spPr>
        <p:txBody>
          <a:bodyPr anchor="ctr">
            <a:noAutofit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Each node keeps vector with distances to all nodes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Periodically sends distance vector to all neighbors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Neighbors send their distance vectors, too; node updates its vector based on received information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Bellman-Ford algorithm: for each destination, router picks the neighbor advertising the cheapest route, adds his entry into its own routing table and re-advertises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Used in RIP (routing information protocol)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Split-horizon update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Do not advertise a route on an interface from which you learned the route in the first place!</a:t>
            </a:r>
          </a:p>
        </p:txBody>
      </p:sp>
    </p:spTree>
    <p:extLst>
      <p:ext uri="{BB962C8B-B14F-4D97-AF65-F5344CB8AC3E}">
        <p14:creationId xmlns:p14="http://schemas.microsoft.com/office/powerpoint/2010/main" val="3713467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3AF7-0417-A747-B9A2-C602B60D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E6357-CEB0-E647-85FD-F7496C90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A854B1-A199-5947-B93A-6D793644B009}"/>
              </a:ext>
            </a:extLst>
          </p:cNvPr>
          <p:cNvSpPr txBox="1">
            <a:spLocks/>
          </p:cNvSpPr>
          <p:nvPr/>
        </p:nvSpPr>
        <p:spPr bwMode="auto">
          <a:xfrm>
            <a:off x="1965234" y="2209800"/>
            <a:ext cx="8407400" cy="76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Char char="u"/>
              <a:defRPr kumimoji="1"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3200" kern="0" dirty="0"/>
              <a:t>How would you prevent IP hijacking?</a:t>
            </a:r>
          </a:p>
        </p:txBody>
      </p:sp>
    </p:spTree>
    <p:extLst>
      <p:ext uri="{BB962C8B-B14F-4D97-AF65-F5344CB8AC3E}">
        <p14:creationId xmlns:p14="http://schemas.microsoft.com/office/powerpoint/2010/main" val="889554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6A6F8F74-C6EF-B549-AD72-CDD5A0A6B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  <a:ea typeface="ＭＳ Ｐゴシック" panose="020B0600070205080204" pitchFamily="34" charset="-128"/>
              </a:rPr>
              <a:t>Preventing Prefix Hijacking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EC57DD4-BEFD-2940-BC7E-61B158928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66170" y="1172899"/>
            <a:ext cx="6754321" cy="4857262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Origin authorization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Secure database lists which AS owns which IP prefix</a:t>
            </a:r>
          </a:p>
          <a:p>
            <a:r>
              <a:rPr lang="en-US" altLang="en-US" sz="2400" dirty="0" err="1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soBGP</a:t>
            </a:r>
            <a:endParaRPr lang="en-US" altLang="en-US" sz="2400" dirty="0">
              <a:solidFill>
                <a:srgbClr val="FFFFFF"/>
              </a:solidFill>
              <a:ea typeface="ＭＳ Ｐゴシック" panose="020B0600070205080204" pitchFamily="34" charset="-128"/>
              <a:sym typeface="Symbol" pitchFamily="2" charset="2"/>
            </a:endParaRP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Digitally signed certificates of prefix ownership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Prefix hijacking is not the only threat… in general, BGP allows </a:t>
            </a:r>
            <a:r>
              <a:rPr lang="en-US" altLang="en-US" sz="2400" dirty="0" err="1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ASes</a:t>
            </a:r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 to advertise bogus paths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Remove another AS from a path to make it look shorter, more attractive, get paid for routing traffic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Add another AS to a path to trigger loop detection, make your connectivity look better </a:t>
            </a:r>
          </a:p>
          <a:p>
            <a:pPr lvl="1">
              <a:buFont typeface="Wingdings" pitchFamily="2" charset="2"/>
              <a:buChar char="u"/>
            </a:pPr>
            <a:endParaRPr lang="en-US" altLang="en-US" sz="2000" dirty="0">
              <a:solidFill>
                <a:srgbClr val="FFFFFF"/>
              </a:solidFill>
              <a:ea typeface="ＭＳ Ｐゴシック" panose="020B0600070205080204" pitchFamily="34" charset="-128"/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05292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0ACD-9E64-424B-9E3B-979B437C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Bogus AS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15612-3209-7F49-A008-08121625F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Remove an AS from the path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55E21-9507-F64F-A6F2-AFF4E092B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7" y="2792472"/>
            <a:ext cx="5021865" cy="3556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For example, advertise 701 88 for this path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Possible motivations:</a:t>
            </a:r>
          </a:p>
          <a:p>
            <a:r>
              <a:rPr lang="en-US" sz="2000" dirty="0"/>
              <a:t>Make AS path look shorter than it is</a:t>
            </a:r>
          </a:p>
          <a:p>
            <a:r>
              <a:rPr lang="en-US" sz="2000" dirty="0"/>
              <a:t>Attract sources that try to avoid 3715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18FE8-C6A0-8741-9E22-2DF71FB5A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182" y="2074334"/>
            <a:ext cx="4663440" cy="640080"/>
          </a:xfrm>
        </p:spPr>
        <p:txBody>
          <a:bodyPr>
            <a:normAutofit/>
          </a:bodyPr>
          <a:lstStyle/>
          <a:p>
            <a:r>
              <a:rPr lang="en-US" sz="2000" dirty="0"/>
              <a:t>Add an AS to the path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BBB6A-DD34-CD44-B6F4-ECF193386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7179" y="2792471"/>
            <a:ext cx="5562816" cy="3556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For example, advertise 701 3715 88 for this path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Possible motivations:</a:t>
            </a:r>
          </a:p>
          <a:p>
            <a:r>
              <a:rPr lang="en-US" sz="2000" dirty="0"/>
              <a:t>Trigger loop detection in AS 3715</a:t>
            </a:r>
          </a:p>
          <a:p>
            <a:r>
              <a:rPr lang="en-US" sz="2000" dirty="0"/>
              <a:t>Make your AS look like is has richer connectivity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172DC892-4DE9-AB4B-A28E-EE305142CE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359785"/>
              </p:ext>
            </p:extLst>
          </p:nvPr>
        </p:nvGraphicFramePr>
        <p:xfrm>
          <a:off x="392005" y="3235325"/>
          <a:ext cx="190500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2" name="Photo Editor Photo" r:id="rId3" imgW="1270000" imgH="927100" progId="">
                  <p:embed/>
                </p:oleObj>
              </mc:Choice>
              <mc:Fallback>
                <p:oleObj name="Photo Editor Photo" r:id="rId3" imgW="1270000" imgH="927100" progId="">
                  <p:embed/>
                  <p:pic>
                    <p:nvPicPr>
                      <p:cNvPr id="63492" name="Object 2">
                        <a:extLst>
                          <a:ext uri="{FF2B5EF4-FFF2-40B4-BE49-F238E27FC236}">
                            <a16:creationId xmlns:a16="http://schemas.microsoft.com/office/drawing/2014/main" id="{33B9562A-63DF-C343-A160-193133DB35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05" y="3235325"/>
                        <a:ext cx="190500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6AF102C0-77D9-F944-A2D4-F17F570B9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576002"/>
              </p:ext>
            </p:extLst>
          </p:nvPr>
        </p:nvGraphicFramePr>
        <p:xfrm>
          <a:off x="5154506" y="3613150"/>
          <a:ext cx="11144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" name="Photo Editor Photo" r:id="rId5" imgW="1270000" imgH="927100" progId="">
                  <p:embed/>
                </p:oleObj>
              </mc:Choice>
              <mc:Fallback>
                <p:oleObj name="Photo Editor Photo" r:id="rId5" imgW="1270000" imgH="927100" progId="">
                  <p:embed/>
                  <p:pic>
                    <p:nvPicPr>
                      <p:cNvPr id="63493" name="Object 3">
                        <a:extLst>
                          <a:ext uri="{FF2B5EF4-FFF2-40B4-BE49-F238E27FC236}">
                            <a16:creationId xmlns:a16="http://schemas.microsoft.com/office/drawing/2014/main" id="{10C1BB4F-F257-3A48-981D-146B6FEC7D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506" y="3613150"/>
                        <a:ext cx="111442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6">
            <a:extLst>
              <a:ext uri="{FF2B5EF4-FFF2-40B4-BE49-F238E27FC236}">
                <a16:creationId xmlns:a16="http://schemas.microsoft.com/office/drawing/2014/main" id="{390EF5DF-C3B9-4942-AFFE-215D530CB3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1855" y="4003675"/>
            <a:ext cx="99853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88DC21C7-9750-DE4C-8713-08723D182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059" y="3697288"/>
            <a:ext cx="500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solidFill>
                  <a:schemeClr val="tx1"/>
                </a:solidFill>
                <a:latin typeface="+mn-lt"/>
              </a:rPr>
              <a:t>701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18CCC1AE-1656-CD46-A1C2-F74805FA5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4887" y="3805238"/>
            <a:ext cx="4219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solidFill>
                  <a:schemeClr val="tx1"/>
                </a:solidFill>
                <a:latin typeface="+mn-lt"/>
              </a:rPr>
              <a:t>88</a:t>
            </a:r>
          </a:p>
        </p:txBody>
      </p:sp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5A502024-D2F7-6644-A1A1-0AABD4E46D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830215"/>
              </p:ext>
            </p:extLst>
          </p:nvPr>
        </p:nvGraphicFramePr>
        <p:xfrm>
          <a:off x="3003443" y="3429000"/>
          <a:ext cx="1420812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" name="Photo Editor Photo" r:id="rId6" imgW="1270000" imgH="927100" progId="">
                  <p:embed/>
                </p:oleObj>
              </mc:Choice>
              <mc:Fallback>
                <p:oleObj name="Photo Editor Photo" r:id="rId6" imgW="1270000" imgH="927100" progId="">
                  <p:embed/>
                  <p:pic>
                    <p:nvPicPr>
                      <p:cNvPr id="63497" name="Object 4">
                        <a:extLst>
                          <a:ext uri="{FF2B5EF4-FFF2-40B4-BE49-F238E27FC236}">
                            <a16:creationId xmlns:a16="http://schemas.microsoft.com/office/drawing/2014/main" id="{419D08BF-A188-6B4C-BFDC-43D123A15F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443" y="3429000"/>
                        <a:ext cx="1420812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0">
            <a:extLst>
              <a:ext uri="{FF2B5EF4-FFF2-40B4-BE49-F238E27FC236}">
                <a16:creationId xmlns:a16="http://schemas.microsoft.com/office/drawing/2014/main" id="{688553DC-8895-2A4E-BC4C-0DD0A75D1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665" y="3730625"/>
            <a:ext cx="6190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>
                <a:solidFill>
                  <a:schemeClr val="tx1"/>
                </a:solidFill>
                <a:latin typeface="+mn-lt"/>
              </a:rPr>
              <a:t>3715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5AE3EA1F-B264-3843-BCB9-6418DD08E6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58894" y="3965575"/>
            <a:ext cx="99853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8A0B5981-D33E-B745-8E6B-85F0FB8BD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219564"/>
              </p:ext>
            </p:extLst>
          </p:nvPr>
        </p:nvGraphicFramePr>
        <p:xfrm>
          <a:off x="6677853" y="3324225"/>
          <a:ext cx="190500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5" name="Photo Editor Photo" r:id="rId7" imgW="1270000" imgH="927100" progId="">
                  <p:embed/>
                </p:oleObj>
              </mc:Choice>
              <mc:Fallback>
                <p:oleObj name="Photo Editor Photo" r:id="rId7" imgW="1270000" imgH="927100" progId="">
                  <p:embed/>
                  <p:pic>
                    <p:nvPicPr>
                      <p:cNvPr id="64516" name="Object 2">
                        <a:extLst>
                          <a:ext uri="{FF2B5EF4-FFF2-40B4-BE49-F238E27FC236}">
                            <a16:creationId xmlns:a16="http://schemas.microsoft.com/office/drawing/2014/main" id="{E290AB45-533A-6D41-8C4C-304E1C1210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853" y="3324225"/>
                        <a:ext cx="190500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3CB0110D-2A93-9C4B-A772-8BD62AFFC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641515"/>
              </p:ext>
            </p:extLst>
          </p:nvPr>
        </p:nvGraphicFramePr>
        <p:xfrm>
          <a:off x="9475893" y="3613150"/>
          <a:ext cx="111442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6" name="Photo Editor Photo" r:id="rId8" imgW="1270000" imgH="927100" progId="">
                  <p:embed/>
                </p:oleObj>
              </mc:Choice>
              <mc:Fallback>
                <p:oleObj name="Photo Editor Photo" r:id="rId8" imgW="1270000" imgH="927100" progId="">
                  <p:embed/>
                  <p:pic>
                    <p:nvPicPr>
                      <p:cNvPr id="64517" name="Object 3">
                        <a:extLst>
                          <a:ext uri="{FF2B5EF4-FFF2-40B4-BE49-F238E27FC236}">
                            <a16:creationId xmlns:a16="http://schemas.microsoft.com/office/drawing/2014/main" id="{D2DBCF15-3F46-F74C-A605-61AE4F1791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5893" y="3613150"/>
                        <a:ext cx="111442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8">
            <a:extLst>
              <a:ext uri="{FF2B5EF4-FFF2-40B4-BE49-F238E27FC236}">
                <a16:creationId xmlns:a16="http://schemas.microsoft.com/office/drawing/2014/main" id="{AFC83C07-5A34-D64F-9B96-BB90B94595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20422" y="3965576"/>
            <a:ext cx="1020393" cy="166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/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6C248F99-808A-604C-908D-43212C1D3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423" y="3759071"/>
            <a:ext cx="6078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701</a:t>
            </a:r>
          </a:p>
        </p:txBody>
      </p:sp>
      <p:sp>
        <p:nvSpPr>
          <p:cNvPr id="19" name="Text Box 10">
            <a:extLst>
              <a:ext uri="{FF2B5EF4-FFF2-40B4-BE49-F238E27FC236}">
                <a16:creationId xmlns:a16="http://schemas.microsoft.com/office/drawing/2014/main" id="{1D19845D-5BF2-1644-B19D-1A2471AF8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4468" y="3805238"/>
            <a:ext cx="502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b="1">
                <a:solidFill>
                  <a:schemeClr val="tx1"/>
                </a:solidFill>
                <a:latin typeface="+mn-lt"/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3463323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968C451A-5A57-3542-A628-AE3CCE64B1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RPKI			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249D57FC-66F9-7D4A-87E6-84E6E22D0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85404" y="1000370"/>
            <a:ext cx="7659626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IRR (Internet Route Registry) system records which AS can originate/announce which routes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Unauthenticated, contains invalid data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RPKI cryptographically signs ROA (“Route Origin Authorization”) records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Verifies that an owner of IP address block authorized a particular AS to originate routes to those addresses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Who has the authority to sign these records?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TAs (“trust anchors”): currently RIRs (Regional Internet Registries)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Somewhat similar to Web certificates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BCA3B-2367-F54F-AE91-7230C43070B6}"/>
              </a:ext>
            </a:extLst>
          </p:cNvPr>
          <p:cNvSpPr/>
          <p:nvPr/>
        </p:nvSpPr>
        <p:spPr>
          <a:xfrm>
            <a:off x="8672741" y="6080841"/>
            <a:ext cx="2972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/>
              <a:t>https://</a:t>
            </a:r>
            <a:r>
              <a:rPr lang="en-US" sz="1600" i="1" dirty="0" err="1"/>
              <a:t>blog.cloudflare.com</a:t>
            </a:r>
            <a:r>
              <a:rPr lang="en-US" sz="1600" i="1" dirty="0"/>
              <a:t>/</a:t>
            </a:r>
            <a:r>
              <a:rPr lang="en-US" sz="1600" i="1" dirty="0" err="1"/>
              <a:t>rpki</a:t>
            </a:r>
            <a:r>
              <a:rPr lang="en-US" sz="160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682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B6F93B8-555C-D34F-91D8-1AF9A7E25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55920"/>
            <a:ext cx="9144000" cy="434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02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6C92C660-7EB7-F24F-A0EB-F3B90F95B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>
                <a:solidFill>
                  <a:srgbClr val="FFFFFF"/>
                </a:solidFill>
                <a:ea typeface="ＭＳ Ｐゴシック" panose="020B0600070205080204" pitchFamily="34" charset="-128"/>
              </a:rPr>
              <a:t>Protecting BGP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0802B016-A2F9-4448-B279-869CDBE310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Simple authentication of packet sources and packet integrity is not enough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Before AS advertises a set of IP addresses, the owner of these addresses must authorize it</a:t>
            </a:r>
          </a:p>
          <a:p>
            <a:pPr lvl="1"/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Goal: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  <a:sym typeface="Symbol" pitchFamily="2" charset="2"/>
              </a:rPr>
              <a:t>verify path origin</a:t>
            </a:r>
          </a:p>
          <a:p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Each AS along the path must be authorized by the preceding AS to advertise the prefixes contained in the UPDATE message</a:t>
            </a:r>
          </a:p>
          <a:p>
            <a:pPr lvl="1"/>
            <a:r>
              <a:rPr lang="en-US" altLang="en-US" sz="2400" dirty="0">
                <a:solidFill>
                  <a:srgbClr val="FFFFFF"/>
                </a:solidFill>
                <a:ea typeface="ＭＳ Ｐゴシック" panose="020B0600070205080204" pitchFamily="34" charset="-128"/>
                <a:sym typeface="Symbol" pitchFamily="2" charset="2"/>
              </a:rPr>
              <a:t>Goal: 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  <a:sym typeface="Symbol" pitchFamily="2" charset="2"/>
              </a:rPr>
              <a:t>verify propagation of the path vector</a:t>
            </a:r>
          </a:p>
        </p:txBody>
      </p:sp>
    </p:spTree>
    <p:extLst>
      <p:ext uri="{BB962C8B-B14F-4D97-AF65-F5344CB8AC3E}">
        <p14:creationId xmlns:p14="http://schemas.microsoft.com/office/powerpoint/2010/main" val="2436032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968C451A-5A57-3542-A628-AE3CCE64B1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S-BGP Protocol			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66566" name="Rectangle 3">
            <a:extLst>
              <a:ext uri="{FF2B5EF4-FFF2-40B4-BE49-F238E27FC236}">
                <a16:creationId xmlns:a16="http://schemas.microsoft.com/office/drawing/2014/main" id="{25691CA8-A567-47C8-B75B-0C6CB0CC43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578697"/>
              </p:ext>
            </p:extLst>
          </p:nvPr>
        </p:nvGraphicFramePr>
        <p:xfrm>
          <a:off x="5121438" y="813640"/>
          <a:ext cx="6835866" cy="5568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793687-EF30-5A45-9DDA-687D55656F7C}"/>
              </a:ext>
            </a:extLst>
          </p:cNvPr>
          <p:cNvSpPr txBox="1"/>
          <p:nvPr/>
        </p:nvSpPr>
        <p:spPr>
          <a:xfrm>
            <a:off x="10319412" y="6450979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Kent, Lynn, </a:t>
            </a:r>
            <a:r>
              <a:rPr lang="en-US" sz="1600" i="1" dirty="0" err="1"/>
              <a:t>Seo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98499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 Box 3">
            <a:extLst>
              <a:ext uri="{FF2B5EF4-FFF2-40B4-BE49-F238E27FC236}">
                <a16:creationId xmlns:a16="http://schemas.microsoft.com/office/drawing/2014/main" id="{3038BF65-93DA-9645-8ACB-060F19517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4416" y="3598805"/>
            <a:ext cx="4796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R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6</a:t>
            </a:r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25C3EDCB-25CB-0C4E-BC6D-5F3BE043C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1344" y="3598805"/>
            <a:ext cx="476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R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7</a:t>
            </a:r>
          </a:p>
        </p:txBody>
      </p:sp>
      <p:sp>
        <p:nvSpPr>
          <p:cNvPr id="67589" name="Text Box 5">
            <a:extLst>
              <a:ext uri="{FF2B5EF4-FFF2-40B4-BE49-F238E27FC236}">
                <a16:creationId xmlns:a16="http://schemas.microsoft.com/office/drawing/2014/main" id="{2D70974C-C618-6948-8E1C-D596E11C0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2741" y="3598805"/>
            <a:ext cx="4796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R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8</a:t>
            </a:r>
          </a:p>
        </p:txBody>
      </p:sp>
      <p:sp>
        <p:nvSpPr>
          <p:cNvPr id="67590" name="Text Box 6">
            <a:extLst>
              <a:ext uri="{FF2B5EF4-FFF2-40B4-BE49-F238E27FC236}">
                <a16:creationId xmlns:a16="http://schemas.microsoft.com/office/drawing/2014/main" id="{8FA085D6-0F19-9347-A98A-184A3F958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5643" y="2565343"/>
            <a:ext cx="46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4</a:t>
            </a:r>
          </a:p>
        </p:txBody>
      </p:sp>
      <p:sp>
        <p:nvSpPr>
          <p:cNvPr id="67591" name="Text Box 7">
            <a:extLst>
              <a:ext uri="{FF2B5EF4-FFF2-40B4-BE49-F238E27FC236}">
                <a16:creationId xmlns:a16="http://schemas.microsoft.com/office/drawing/2014/main" id="{6C720710-919E-F842-B883-C26D03E81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809" y="2565343"/>
            <a:ext cx="460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5</a:t>
            </a:r>
          </a:p>
        </p:txBody>
      </p:sp>
      <p:sp>
        <p:nvSpPr>
          <p:cNvPr id="67592" name="Text Box 8">
            <a:extLst>
              <a:ext uri="{FF2B5EF4-FFF2-40B4-BE49-F238E27FC236}">
                <a16:creationId xmlns:a16="http://schemas.microsoft.com/office/drawing/2014/main" id="{715DCB37-D7D7-7C41-8FFC-EBC5745AF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4795" y="2565343"/>
            <a:ext cx="421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1</a:t>
            </a:r>
          </a:p>
        </p:txBody>
      </p:sp>
      <p:sp>
        <p:nvSpPr>
          <p:cNvPr id="67593" name="Text Box 9">
            <a:extLst>
              <a:ext uri="{FF2B5EF4-FFF2-40B4-BE49-F238E27FC236}">
                <a16:creationId xmlns:a16="http://schemas.microsoft.com/office/drawing/2014/main" id="{CF40ED3E-70B2-B347-A859-B114C0746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6121" y="2565343"/>
            <a:ext cx="460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2</a:t>
            </a:r>
          </a:p>
        </p:txBody>
      </p:sp>
      <p:sp>
        <p:nvSpPr>
          <p:cNvPr id="67594" name="Text Box 10">
            <a:extLst>
              <a:ext uri="{FF2B5EF4-FFF2-40B4-BE49-F238E27FC236}">
                <a16:creationId xmlns:a16="http://schemas.microsoft.com/office/drawing/2014/main" id="{41E40A87-D1C6-7A44-B85F-CABF2669B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684" y="2565343"/>
            <a:ext cx="460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67595" name="Text Box 11">
            <a:extLst>
              <a:ext uri="{FF2B5EF4-FFF2-40B4-BE49-F238E27FC236}">
                <a16:creationId xmlns:a16="http://schemas.microsoft.com/office/drawing/2014/main" id="{A3948089-1904-7544-AF01-18AD9DDB8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6366" y="4589405"/>
            <a:ext cx="4796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R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9</a:t>
            </a:r>
          </a:p>
        </p:txBody>
      </p:sp>
      <p:sp>
        <p:nvSpPr>
          <p:cNvPr id="67596" name="Text Box 12">
            <a:extLst>
              <a:ext uri="{FF2B5EF4-FFF2-40B4-BE49-F238E27FC236}">
                <a16:creationId xmlns:a16="http://schemas.microsoft.com/office/drawing/2014/main" id="{E947E573-ED4E-084B-BD2F-809562007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6567" y="4589405"/>
            <a:ext cx="5645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R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10</a:t>
            </a:r>
          </a:p>
        </p:txBody>
      </p:sp>
      <p:sp>
        <p:nvSpPr>
          <p:cNvPr id="67597" name="Text Box 13">
            <a:extLst>
              <a:ext uri="{FF2B5EF4-FFF2-40B4-BE49-F238E27FC236}">
                <a16:creationId xmlns:a16="http://schemas.microsoft.com/office/drawing/2014/main" id="{3CEAAFEB-7E17-A14D-8FD5-A017FDFF0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6967" y="5580005"/>
            <a:ext cx="5645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R</a:t>
            </a:r>
            <a:r>
              <a:rPr lang="en-US" altLang="en-US" sz="2800" baseline="-25000">
                <a:solidFill>
                  <a:schemeClr val="tx1"/>
                </a:solidFill>
                <a:latin typeface="+mn-lt"/>
              </a:rPr>
              <a:t>12</a:t>
            </a:r>
          </a:p>
        </p:txBody>
      </p:sp>
      <p:sp>
        <p:nvSpPr>
          <p:cNvPr id="67598" name="Line 14">
            <a:extLst>
              <a:ext uri="{FF2B5EF4-FFF2-40B4-BE49-F238E27FC236}">
                <a16:creationId xmlns:a16="http://schemas.microsoft.com/office/drawing/2014/main" id="{5878FBC3-F412-DA46-A0A3-9BB1BA62A8D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0363" y="31416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599" name="Line 15">
            <a:extLst>
              <a:ext uri="{FF2B5EF4-FFF2-40B4-BE49-F238E27FC236}">
                <a16:creationId xmlns:a16="http://schemas.microsoft.com/office/drawing/2014/main" id="{55D11D2A-F37F-D141-B9A5-9586D0A9B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97275" y="31416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0" name="Line 16">
            <a:extLst>
              <a:ext uri="{FF2B5EF4-FFF2-40B4-BE49-F238E27FC236}">
                <a16:creationId xmlns:a16="http://schemas.microsoft.com/office/drawing/2014/main" id="{CEF18FE0-6415-1B40-BD30-77C9B3BDB4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246538" y="31416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1" name="Line 17">
            <a:extLst>
              <a:ext uri="{FF2B5EF4-FFF2-40B4-BE49-F238E27FC236}">
                <a16:creationId xmlns:a16="http://schemas.microsoft.com/office/drawing/2014/main" id="{BBA193FE-CEA8-F243-93B4-1AC48A5B60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5338" y="31416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2" name="Line 18">
            <a:extLst>
              <a:ext uri="{FF2B5EF4-FFF2-40B4-BE49-F238E27FC236}">
                <a16:creationId xmlns:a16="http://schemas.microsoft.com/office/drawing/2014/main" id="{88A70DFF-0BBF-C640-A2F4-2D27618E3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7563" y="41322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3" name="Line 19">
            <a:extLst>
              <a:ext uri="{FF2B5EF4-FFF2-40B4-BE49-F238E27FC236}">
                <a16:creationId xmlns:a16="http://schemas.microsoft.com/office/drawing/2014/main" id="{4228968E-79C6-6342-9979-31B0F753F8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722538" y="41322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4" name="Line 20">
            <a:extLst>
              <a:ext uri="{FF2B5EF4-FFF2-40B4-BE49-F238E27FC236}">
                <a16:creationId xmlns:a16="http://schemas.microsoft.com/office/drawing/2014/main" id="{B5A21098-9FD4-724B-B428-B6FEDC3467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897163" y="31416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5" name="Line 21">
            <a:extLst>
              <a:ext uri="{FF2B5EF4-FFF2-40B4-BE49-F238E27FC236}">
                <a16:creationId xmlns:a16="http://schemas.microsoft.com/office/drawing/2014/main" id="{61F0CFE9-6856-E443-BB2B-C176E03E1B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865538" y="41322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6" name="Line 22">
            <a:extLst>
              <a:ext uri="{FF2B5EF4-FFF2-40B4-BE49-F238E27FC236}">
                <a16:creationId xmlns:a16="http://schemas.microsoft.com/office/drawing/2014/main" id="{D0D06712-8144-8B41-B8ED-9833CC3A3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4763" y="51228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7" name="Line 23">
            <a:extLst>
              <a:ext uri="{FF2B5EF4-FFF2-40B4-BE49-F238E27FC236}">
                <a16:creationId xmlns:a16="http://schemas.microsoft.com/office/drawing/2014/main" id="{72F3D12B-2DF4-D74B-824E-7BE2CDEC57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179738" y="5122805"/>
            <a:ext cx="174625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74552" name="Freeform 24">
            <a:extLst>
              <a:ext uri="{FF2B5EF4-FFF2-40B4-BE49-F238E27FC236}">
                <a16:creationId xmlns:a16="http://schemas.microsoft.com/office/drawing/2014/main" id="{D5DF3EE6-2136-0748-8E7C-08A43619457B}"/>
              </a:ext>
            </a:extLst>
          </p:cNvPr>
          <p:cNvSpPr>
            <a:spLocks/>
          </p:cNvSpPr>
          <p:nvPr/>
        </p:nvSpPr>
        <p:spPr bwMode="auto">
          <a:xfrm>
            <a:off x="8631924" y="3352744"/>
            <a:ext cx="2609850" cy="2058987"/>
          </a:xfrm>
          <a:custGeom>
            <a:avLst/>
            <a:gdLst>
              <a:gd name="T0" fmla="*/ 185738 w 1644"/>
              <a:gd name="T1" fmla="*/ 360362 h 1297"/>
              <a:gd name="T2" fmla="*/ 1652588 w 1644"/>
              <a:gd name="T3" fmla="*/ 1617662 h 1297"/>
              <a:gd name="T4" fmla="*/ 2490788 w 1644"/>
              <a:gd name="T5" fmla="*/ 1979612 h 1297"/>
              <a:gd name="T6" fmla="*/ 2366963 w 1644"/>
              <a:gd name="T7" fmla="*/ 1141412 h 1297"/>
              <a:gd name="T8" fmla="*/ 1509713 w 1644"/>
              <a:gd name="T9" fmla="*/ 255587 h 1297"/>
              <a:gd name="T10" fmla="*/ 538163 w 1644"/>
              <a:gd name="T11" fmla="*/ 17462 h 1297"/>
              <a:gd name="T12" fmla="*/ 185738 w 1644"/>
              <a:gd name="T13" fmla="*/ 360362 h 12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644" h="1297">
                <a:moveTo>
                  <a:pt x="117" y="227"/>
                </a:moveTo>
                <a:cubicBezTo>
                  <a:pt x="234" y="395"/>
                  <a:pt x="799" y="849"/>
                  <a:pt x="1041" y="1019"/>
                </a:cubicBezTo>
                <a:cubicBezTo>
                  <a:pt x="1283" y="1189"/>
                  <a:pt x="1494" y="1297"/>
                  <a:pt x="1569" y="1247"/>
                </a:cubicBezTo>
                <a:cubicBezTo>
                  <a:pt x="1644" y="1197"/>
                  <a:pt x="1594" y="900"/>
                  <a:pt x="1491" y="719"/>
                </a:cubicBezTo>
                <a:cubicBezTo>
                  <a:pt x="1388" y="538"/>
                  <a:pt x="1143" y="279"/>
                  <a:pt x="951" y="161"/>
                </a:cubicBezTo>
                <a:cubicBezTo>
                  <a:pt x="759" y="43"/>
                  <a:pt x="478" y="0"/>
                  <a:pt x="339" y="11"/>
                </a:cubicBezTo>
                <a:cubicBezTo>
                  <a:pt x="200" y="22"/>
                  <a:pt x="0" y="59"/>
                  <a:pt x="117" y="227"/>
                </a:cubicBezTo>
                <a:close/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Tx/>
              <a:buChar char="•"/>
              <a:defRPr/>
            </a:pPr>
            <a:endParaRPr lang="en-US"/>
          </a:p>
        </p:txBody>
      </p:sp>
      <p:sp>
        <p:nvSpPr>
          <p:cNvPr id="67609" name="Text Box 25">
            <a:extLst>
              <a:ext uri="{FF2B5EF4-FFF2-40B4-BE49-F238E27FC236}">
                <a16:creationId xmlns:a16="http://schemas.microsoft.com/office/drawing/2014/main" id="{606D1357-039C-F844-8FCC-AA8ED5AD0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347" y="3903605"/>
            <a:ext cx="6046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AS</a:t>
            </a:r>
            <a:r>
              <a:rPr lang="en-US" altLang="en-US" baseline="-25000">
                <a:solidFill>
                  <a:schemeClr val="tx1"/>
                </a:solidFill>
                <a:latin typeface="+mn-lt"/>
              </a:rPr>
              <a:t>1</a:t>
            </a:r>
          </a:p>
        </p:txBody>
      </p:sp>
      <p:sp>
        <p:nvSpPr>
          <p:cNvPr id="1174554" name="Freeform 26">
            <a:extLst>
              <a:ext uri="{FF2B5EF4-FFF2-40B4-BE49-F238E27FC236}">
                <a16:creationId xmlns:a16="http://schemas.microsoft.com/office/drawing/2014/main" id="{22B04385-5A59-9F47-827E-7C336D173E15}"/>
              </a:ext>
            </a:extLst>
          </p:cNvPr>
          <p:cNvSpPr>
            <a:spLocks/>
          </p:cNvSpPr>
          <p:nvPr/>
        </p:nvSpPr>
        <p:spPr bwMode="auto">
          <a:xfrm>
            <a:off x="9093887" y="4533843"/>
            <a:ext cx="850900" cy="647700"/>
          </a:xfrm>
          <a:custGeom>
            <a:avLst/>
            <a:gdLst>
              <a:gd name="T0" fmla="*/ 50800 w 536"/>
              <a:gd name="T1" fmla="*/ 334963 h 408"/>
              <a:gd name="T2" fmla="*/ 523875 w 536"/>
              <a:gd name="T3" fmla="*/ 617538 h 408"/>
              <a:gd name="T4" fmla="*/ 847725 w 536"/>
              <a:gd name="T5" fmla="*/ 512763 h 408"/>
              <a:gd name="T6" fmla="*/ 508000 w 536"/>
              <a:gd name="T7" fmla="*/ 30163 h 408"/>
              <a:gd name="T8" fmla="*/ 50800 w 536"/>
              <a:gd name="T9" fmla="*/ 334963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6" h="408">
                <a:moveTo>
                  <a:pt x="32" y="211"/>
                </a:moveTo>
                <a:cubicBezTo>
                  <a:pt x="34" y="273"/>
                  <a:pt x="246" y="370"/>
                  <a:pt x="330" y="389"/>
                </a:cubicBezTo>
                <a:cubicBezTo>
                  <a:pt x="414" y="408"/>
                  <a:pt x="536" y="385"/>
                  <a:pt x="534" y="323"/>
                </a:cubicBezTo>
                <a:cubicBezTo>
                  <a:pt x="532" y="261"/>
                  <a:pt x="404" y="38"/>
                  <a:pt x="320" y="19"/>
                </a:cubicBezTo>
                <a:cubicBezTo>
                  <a:pt x="236" y="0"/>
                  <a:pt x="0" y="27"/>
                  <a:pt x="32" y="211"/>
                </a:cubicBezTo>
                <a:close/>
              </a:path>
            </a:pathLst>
          </a:custGeom>
          <a:noFill/>
          <a:ln w="28575" cap="flat" cmpd="sng">
            <a:solidFill>
              <a:srgbClr val="FF9900"/>
            </a:solidFill>
            <a:prstDash val="solid"/>
            <a:round/>
            <a:headEnd type="none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Tx/>
              <a:buChar char="•"/>
              <a:defRPr/>
            </a:pPr>
            <a:endParaRPr lang="en-US"/>
          </a:p>
        </p:txBody>
      </p:sp>
      <p:sp>
        <p:nvSpPr>
          <p:cNvPr id="67611" name="Text Box 27">
            <a:extLst>
              <a:ext uri="{FF2B5EF4-FFF2-40B4-BE49-F238E27FC236}">
                <a16:creationId xmlns:a16="http://schemas.microsoft.com/office/drawing/2014/main" id="{26B7B8AF-18A8-914D-9999-A54FFA6C1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4787" y="4970405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AS</a:t>
            </a:r>
            <a:r>
              <a:rPr lang="en-US" altLang="en-US" baseline="-25000">
                <a:solidFill>
                  <a:schemeClr val="tx1"/>
                </a:solidFill>
                <a:latin typeface="+mn-lt"/>
              </a:rPr>
              <a:t>2</a:t>
            </a:r>
          </a:p>
        </p:txBody>
      </p:sp>
      <p:sp>
        <p:nvSpPr>
          <p:cNvPr id="1174556" name="Freeform 28">
            <a:extLst>
              <a:ext uri="{FF2B5EF4-FFF2-40B4-BE49-F238E27FC236}">
                <a16:creationId xmlns:a16="http://schemas.microsoft.com/office/drawing/2014/main" id="{A98534B9-4CE5-2E4A-9CA3-79F707DECEEC}"/>
              </a:ext>
            </a:extLst>
          </p:cNvPr>
          <p:cNvSpPr>
            <a:spLocks/>
          </p:cNvSpPr>
          <p:nvPr/>
        </p:nvSpPr>
        <p:spPr bwMode="auto">
          <a:xfrm>
            <a:off x="8941487" y="3141605"/>
            <a:ext cx="1230312" cy="2419350"/>
          </a:xfrm>
          <a:custGeom>
            <a:avLst/>
            <a:gdLst>
              <a:gd name="T0" fmla="*/ 0 w 775"/>
              <a:gd name="T1" fmla="*/ 0 h 1524"/>
              <a:gd name="T2" fmla="*/ 533400 w 775"/>
              <a:gd name="T3" fmla="*/ 657225 h 1524"/>
              <a:gd name="T4" fmla="*/ 1123950 w 775"/>
              <a:gd name="T5" fmla="*/ 2000250 h 1524"/>
              <a:gd name="T6" fmla="*/ 1171575 w 775"/>
              <a:gd name="T7" fmla="*/ 2419350 h 15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5" h="1524">
                <a:moveTo>
                  <a:pt x="0" y="0"/>
                </a:moveTo>
                <a:cubicBezTo>
                  <a:pt x="56" y="69"/>
                  <a:pt x="218" y="204"/>
                  <a:pt x="336" y="414"/>
                </a:cubicBezTo>
                <a:cubicBezTo>
                  <a:pt x="454" y="624"/>
                  <a:pt x="641" y="1075"/>
                  <a:pt x="708" y="1260"/>
                </a:cubicBezTo>
                <a:cubicBezTo>
                  <a:pt x="775" y="1445"/>
                  <a:pt x="732" y="1469"/>
                  <a:pt x="738" y="152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Tx/>
              <a:buChar char="•"/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933A59-569C-244E-95F7-BC333E93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S-BGP Update Message</a:t>
            </a:r>
          </a:p>
        </p:txBody>
      </p:sp>
      <p:sp>
        <p:nvSpPr>
          <p:cNvPr id="1174557" name="Rectangle 29">
            <a:extLst>
              <a:ext uri="{FF2B5EF4-FFF2-40B4-BE49-F238E27FC236}">
                <a16:creationId xmlns:a16="http://schemas.microsoft.com/office/drawing/2014/main" id="{77DC655D-9621-3D4C-8D97-922255F2E2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7353945" cy="4112286"/>
          </a:xfrm>
          <a:noFill/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An update message from R</a:t>
            </a:r>
            <a:r>
              <a:rPr lang="en-US" altLang="en-US" sz="2400" baseline="-25000" dirty="0">
                <a:ea typeface="ＭＳ Ｐゴシック" panose="020B0600070205080204" pitchFamily="34" charset="-128"/>
                <a:sym typeface="Symbol" pitchFamily="2" charset="2"/>
              </a:rPr>
              <a:t>9</a:t>
            </a:r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 advertising this route must contain: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Ownership certificate certifying that some X owns IP address S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1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Signed statement from X that AS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is authorized to advertise S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1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Ownership certificate certifying that AS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owns router R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6</a:t>
            </a:r>
          </a:p>
          <a:p>
            <a:pPr lvl="2"/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If AS is represented by a router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Signed statement from R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6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that AS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is authorized to propagate AS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1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’s</a:t>
            </a:r>
            <a:r>
              <a:rPr lang="en-US" altLang="ja-JP" sz="2000" dirty="0">
                <a:ea typeface="ＭＳ Ｐゴシック" panose="020B0600070205080204" pitchFamily="34" charset="-128"/>
                <a:sym typeface="Symbol" pitchFamily="2" charset="2"/>
              </a:rPr>
              <a:t> routes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Ownership certificate certifying that AS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 owns router R</a:t>
            </a:r>
            <a:r>
              <a:rPr lang="en-US" altLang="en-US" sz="2000" baseline="-25000" dirty="0">
                <a:ea typeface="ＭＳ Ｐゴシック" panose="020B0600070205080204" pitchFamily="34" charset="-128"/>
                <a:sym typeface="Symbol" pitchFamily="2" charset="2"/>
              </a:rPr>
              <a:t>9</a:t>
            </a:r>
          </a:p>
          <a:p>
            <a:pPr lvl="1"/>
            <a:r>
              <a:rPr lang="en-US" altLang="en-US" sz="2000" dirty="0">
                <a:solidFill>
                  <a:schemeClr val="hlink"/>
                </a:solidFill>
                <a:ea typeface="ＭＳ Ｐゴシック" panose="020B0600070205080204" pitchFamily="34" charset="-128"/>
                <a:sym typeface="Symbol" pitchFamily="2" charset="2"/>
              </a:rPr>
              <a:t>Lots of public-key operations!</a:t>
            </a:r>
          </a:p>
        </p:txBody>
      </p:sp>
    </p:spTree>
    <p:extLst>
      <p:ext uri="{BB962C8B-B14F-4D97-AF65-F5344CB8AC3E}">
        <p14:creationId xmlns:p14="http://schemas.microsoft.com/office/powerpoint/2010/main" val="196148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5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5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5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973AFEEF-ED5B-994D-9F2E-DD5D3060A4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Securing BGP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970AFAE2-5208-444D-88C3-ABBCE984BE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28776" y="2103120"/>
            <a:ext cx="6438181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Dozens of proposals, various combinations of cryptographic protocols and anomaly detection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Example: Secure BGP (S-BGP)</a:t>
            </a:r>
          </a:p>
          <a:p>
            <a:pPr lvl="2">
              <a:buFont typeface="Lucida Grande" panose="020B0600040502020204" pitchFamily="34" charset="0"/>
              <a:buChar char="-"/>
            </a:pPr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Origin authentication + entire AS path digitally signed</a:t>
            </a:r>
          </a:p>
          <a:p>
            <a:pPr lvl="2">
              <a:buFont typeface="Lucida Grande" panose="020B0600040502020204" pitchFamily="34" charset="0"/>
              <a:buChar char="-"/>
            </a:pPr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Can verify that the route is recent, no </a:t>
            </a:r>
            <a:r>
              <a:rPr lang="en-US" altLang="en-US" sz="1800" dirty="0" err="1">
                <a:ea typeface="ＭＳ Ｐゴシック" panose="020B0600070205080204" pitchFamily="34" charset="-128"/>
                <a:sym typeface="Symbol" pitchFamily="2" charset="2"/>
              </a:rPr>
              <a:t>ASes</a:t>
            </a:r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 have been added or removed, the order of </a:t>
            </a:r>
            <a:r>
              <a:rPr lang="en-US" altLang="en-US" sz="1800" dirty="0" err="1">
                <a:ea typeface="ＭＳ Ｐゴシック" panose="020B0600070205080204" pitchFamily="34" charset="-128"/>
                <a:sym typeface="Symbol" pitchFamily="2" charset="2"/>
              </a:rPr>
              <a:t>ASes</a:t>
            </a:r>
            <a:r>
              <a:rPr lang="en-US" altLang="en-US" sz="1800" dirty="0">
                <a:ea typeface="ＭＳ Ｐゴシック" panose="020B0600070205080204" pitchFamily="34" charset="-128"/>
                <a:sym typeface="Symbol" pitchFamily="2" charset="2"/>
              </a:rPr>
              <a:t> is correct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Also: IRV, SPV, </a:t>
            </a:r>
            <a:r>
              <a:rPr lang="en-US" altLang="en-US" sz="2000" dirty="0" err="1">
                <a:ea typeface="ＭＳ Ｐゴシック" panose="020B0600070205080204" pitchFamily="34" charset="-128"/>
                <a:sym typeface="Symbol" pitchFamily="2" charset="2"/>
              </a:rPr>
              <a:t>psBGP</a:t>
            </a:r>
            <a:r>
              <a:rPr lang="en-US" altLang="en-US" sz="2000" dirty="0">
                <a:ea typeface="ＭＳ Ｐゴシック" panose="020B0600070205080204" pitchFamily="34" charset="-128"/>
                <a:sym typeface="Symbol" pitchFamily="2" charset="2"/>
              </a:rPr>
              <a:t>, PGBGP, PHAS, Whisper…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How many of these have been deployed?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	</a:t>
            </a:r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  <a:sym typeface="Symbol" pitchFamily="2" charset="2"/>
              </a:rPr>
              <a:t>None</a:t>
            </a:r>
            <a:endParaRPr lang="en-US" altLang="en-US" sz="2400" dirty="0">
              <a:ea typeface="ＭＳ Ｐゴシック" panose="020B0600070205080204" pitchFamily="34" charset="-128"/>
              <a:sym typeface="Symbol" pitchFamily="2" charset="2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898F16D9-60EB-6E48-B279-5BC91D721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981" y="2134289"/>
            <a:ext cx="4175185" cy="371178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chemeClr val="bg1"/>
              </a:buClr>
              <a:buNone/>
            </a:pPr>
            <a:r>
              <a:rPr kumimoji="0" lang="en-US" altLang="en-US" sz="2400" dirty="0">
                <a:solidFill>
                  <a:schemeClr val="bg1"/>
                </a:solidFill>
                <a:latin typeface="+mn-lt"/>
              </a:rPr>
              <a:t>- No complete, accurate registry of prefix ownership</a:t>
            </a:r>
          </a:p>
          <a:p>
            <a:pPr>
              <a:buClr>
                <a:schemeClr val="bg1"/>
              </a:buClr>
              <a:buNone/>
            </a:pPr>
            <a:r>
              <a:rPr kumimoji="0" lang="en-US" altLang="en-US" sz="2400" dirty="0">
                <a:solidFill>
                  <a:schemeClr val="bg1"/>
                </a:solidFill>
                <a:latin typeface="+mn-lt"/>
              </a:rPr>
              <a:t>- Need a public-key infrastructure</a:t>
            </a:r>
          </a:p>
          <a:p>
            <a:pPr>
              <a:buClr>
                <a:schemeClr val="bg1"/>
              </a:buClr>
              <a:buNone/>
            </a:pPr>
            <a:r>
              <a:rPr kumimoji="0" lang="en-US" altLang="en-US" sz="2400" dirty="0">
                <a:solidFill>
                  <a:schemeClr val="bg1"/>
                </a:solidFill>
                <a:latin typeface="+mn-lt"/>
              </a:rPr>
              <a:t>- Cannot react rapidly to changes in connectivity </a:t>
            </a:r>
          </a:p>
          <a:p>
            <a:pPr>
              <a:buClr>
                <a:schemeClr val="bg1"/>
              </a:buClr>
              <a:buNone/>
            </a:pPr>
            <a:r>
              <a:rPr kumimoji="0" lang="en-US" altLang="en-US" sz="2400" dirty="0">
                <a:solidFill>
                  <a:schemeClr val="bg1"/>
                </a:solidFill>
                <a:latin typeface="+mn-lt"/>
              </a:rPr>
              <a:t>- Cost of cryptographic operations</a:t>
            </a:r>
          </a:p>
          <a:p>
            <a:pPr>
              <a:buClr>
                <a:schemeClr val="bg1"/>
              </a:buClr>
              <a:buNone/>
            </a:pPr>
            <a:r>
              <a:rPr kumimoji="0" lang="en-US" altLang="en-US" sz="2400" dirty="0">
                <a:solidFill>
                  <a:schemeClr val="bg1"/>
                </a:solidFill>
                <a:latin typeface="+mn-lt"/>
              </a:rPr>
              <a:t>- Not deployable incrementally</a:t>
            </a:r>
          </a:p>
        </p:txBody>
      </p:sp>
    </p:spTree>
    <p:extLst>
      <p:ext uri="{BB962C8B-B14F-4D97-AF65-F5344CB8AC3E}">
        <p14:creationId xmlns:p14="http://schemas.microsoft.com/office/powerpoint/2010/main" val="32111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D7F3DE-CB82-8B4F-A767-239E71D91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350" y="275323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B9DC232-5057-844A-8427-2E9D0AA8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150" y="275323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FA64DC19-F29D-384E-8048-DD49F84A1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7950" y="275323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C8AF43E0-D797-8D4B-9907-E7D1E9FE7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0" y="275323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8937B817-B996-7D42-AF7D-0F1EBBA59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3550" y="275323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CC342148-907F-5342-8914-13F6EEBE8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1350" y="275323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4584" name="Line 8">
            <a:extLst>
              <a:ext uri="{FF2B5EF4-FFF2-40B4-BE49-F238E27FC236}">
                <a16:creationId xmlns:a16="http://schemas.microsoft.com/office/drawing/2014/main" id="{00BFFBB6-4E3A-B843-84F2-B3DFF0F17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97548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>
            <a:extLst>
              <a:ext uri="{FF2B5EF4-FFF2-40B4-BE49-F238E27FC236}">
                <a16:creationId xmlns:a16="http://schemas.microsoft.com/office/drawing/2014/main" id="{49339591-2DF4-394C-9C9F-B48E63777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191" y="2273809"/>
            <a:ext cx="69249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0</a:t>
            </a:r>
          </a:p>
        </p:txBody>
      </p:sp>
      <p:sp>
        <p:nvSpPr>
          <p:cNvPr id="24586" name="Rectangle 10">
            <a:extLst>
              <a:ext uri="{FF2B5EF4-FFF2-40B4-BE49-F238E27FC236}">
                <a16:creationId xmlns:a16="http://schemas.microsoft.com/office/drawing/2014/main" id="{3BEF4AE0-DE64-F542-B778-C3F49E820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037" y="2273809"/>
            <a:ext cx="64280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1</a:t>
            </a:r>
          </a:p>
        </p:txBody>
      </p:sp>
      <p:sp>
        <p:nvSpPr>
          <p:cNvPr id="24587" name="Rectangle 11">
            <a:extLst>
              <a:ext uri="{FF2B5EF4-FFF2-40B4-BE49-F238E27FC236}">
                <a16:creationId xmlns:a16="http://schemas.microsoft.com/office/drawing/2014/main" id="{69634026-FAD6-984E-A2E3-241D1C57B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991" y="2273809"/>
            <a:ext cx="69249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2</a:t>
            </a:r>
          </a:p>
        </p:txBody>
      </p:sp>
      <p:sp>
        <p:nvSpPr>
          <p:cNvPr id="24588" name="Rectangle 12">
            <a:extLst>
              <a:ext uri="{FF2B5EF4-FFF2-40B4-BE49-F238E27FC236}">
                <a16:creationId xmlns:a16="http://schemas.microsoft.com/office/drawing/2014/main" id="{882BE20A-8DF7-B44D-B883-20790DEF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591" y="2273809"/>
            <a:ext cx="69249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3</a:t>
            </a:r>
          </a:p>
        </p:txBody>
      </p:sp>
      <p:sp>
        <p:nvSpPr>
          <p:cNvPr id="24589" name="Rectangle 13">
            <a:extLst>
              <a:ext uri="{FF2B5EF4-FFF2-40B4-BE49-F238E27FC236}">
                <a16:creationId xmlns:a16="http://schemas.microsoft.com/office/drawing/2014/main" id="{01CF5020-1C15-DA41-A25E-E2373D40B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986" y="2273809"/>
            <a:ext cx="69730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4</a:t>
            </a:r>
          </a:p>
        </p:txBody>
      </p:sp>
      <p:sp>
        <p:nvSpPr>
          <p:cNvPr id="24590" name="Rectangle 14">
            <a:extLst>
              <a:ext uri="{FF2B5EF4-FFF2-40B4-BE49-F238E27FC236}">
                <a16:creationId xmlns:a16="http://schemas.microsoft.com/office/drawing/2014/main" id="{B1316E08-C68C-194D-8A15-A990552F5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7191" y="2273809"/>
            <a:ext cx="69249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5</a:t>
            </a:r>
          </a:p>
        </p:txBody>
      </p:sp>
      <p:sp>
        <p:nvSpPr>
          <p:cNvPr id="24591" name="Line 15">
            <a:extLst>
              <a:ext uri="{FF2B5EF4-FFF2-40B4-BE49-F238E27FC236}">
                <a16:creationId xmlns:a16="http://schemas.microsoft.com/office/drawing/2014/main" id="{81D0C7A0-6C90-6F43-A4C7-093B321C5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97548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Line 16">
            <a:extLst>
              <a:ext uri="{FF2B5EF4-FFF2-40B4-BE49-F238E27FC236}">
                <a16:creationId xmlns:a16="http://schemas.microsoft.com/office/drawing/2014/main" id="{AB49EE61-7F4B-1841-87F7-C6F5A9111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548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17">
            <a:extLst>
              <a:ext uri="{FF2B5EF4-FFF2-40B4-BE49-F238E27FC236}">
                <a16:creationId xmlns:a16="http://schemas.microsoft.com/office/drawing/2014/main" id="{0A907E2D-EF0A-A540-8DDB-6F6B56CF7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548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Line 18">
            <a:extLst>
              <a:ext uri="{FF2B5EF4-FFF2-40B4-BE49-F238E27FC236}">
                <a16:creationId xmlns:a16="http://schemas.microsoft.com/office/drawing/2014/main" id="{B220BFF4-F791-E14F-8A93-5931B5036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297548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Rectangle 19">
            <a:extLst>
              <a:ext uri="{FF2B5EF4-FFF2-40B4-BE49-F238E27FC236}">
                <a16:creationId xmlns:a16="http://schemas.microsoft.com/office/drawing/2014/main" id="{A56BAE6F-47A2-8C4B-BC3C-418DE15F0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680" y="2502409"/>
            <a:ext cx="29495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4596" name="Rectangle 20">
            <a:extLst>
              <a:ext uri="{FF2B5EF4-FFF2-40B4-BE49-F238E27FC236}">
                <a16:creationId xmlns:a16="http://schemas.microsoft.com/office/drawing/2014/main" id="{AE7E3FD1-19AF-7744-A61C-2620063CA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2480" y="2502409"/>
            <a:ext cx="29495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4597" name="Rectangle 21">
            <a:extLst>
              <a:ext uri="{FF2B5EF4-FFF2-40B4-BE49-F238E27FC236}">
                <a16:creationId xmlns:a16="http://schemas.microsoft.com/office/drawing/2014/main" id="{B31C5E47-C4A8-CF48-AA5A-5604482C3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080" y="2502409"/>
            <a:ext cx="29495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4598" name="Rectangle 22">
            <a:extLst>
              <a:ext uri="{FF2B5EF4-FFF2-40B4-BE49-F238E27FC236}">
                <a16:creationId xmlns:a16="http://schemas.microsoft.com/office/drawing/2014/main" id="{0ED00CF9-A34F-F844-8340-C5E7633B4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1880" y="2502409"/>
            <a:ext cx="29495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4599" name="Rectangle 23">
            <a:extLst>
              <a:ext uri="{FF2B5EF4-FFF2-40B4-BE49-F238E27FC236}">
                <a16:creationId xmlns:a16="http://schemas.microsoft.com/office/drawing/2014/main" id="{7FF4E758-601A-0F4C-A7BA-6C99CB1C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5880" y="2502409"/>
            <a:ext cx="29495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4600" name="Text Box 24">
            <a:extLst>
              <a:ext uri="{FF2B5EF4-FFF2-40B4-BE49-F238E27FC236}">
                <a16:creationId xmlns:a16="http://schemas.microsoft.com/office/drawing/2014/main" id="{8E1CB3F3-B366-6949-8280-2A2A121B5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516" y="3356483"/>
            <a:ext cx="498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G1</a:t>
            </a:r>
          </a:p>
        </p:txBody>
      </p:sp>
      <p:sp>
        <p:nvSpPr>
          <p:cNvPr id="24601" name="Text Box 25">
            <a:extLst>
              <a:ext uri="{FF2B5EF4-FFF2-40B4-BE49-F238E27FC236}">
                <a16:creationId xmlns:a16="http://schemas.microsoft.com/office/drawing/2014/main" id="{D5A5554A-EC97-134C-98EE-255992315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3356483"/>
            <a:ext cx="554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G2</a:t>
            </a:r>
          </a:p>
        </p:txBody>
      </p:sp>
      <p:sp>
        <p:nvSpPr>
          <p:cNvPr id="24602" name="Text Box 26">
            <a:extLst>
              <a:ext uri="{FF2B5EF4-FFF2-40B4-BE49-F238E27FC236}">
                <a16:creationId xmlns:a16="http://schemas.microsoft.com/office/drawing/2014/main" id="{804EB252-FBAA-D74E-AD5C-96AD78D22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3356483"/>
            <a:ext cx="554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G3</a:t>
            </a:r>
          </a:p>
        </p:txBody>
      </p:sp>
      <p:sp>
        <p:nvSpPr>
          <p:cNvPr id="24603" name="Text Box 27">
            <a:extLst>
              <a:ext uri="{FF2B5EF4-FFF2-40B4-BE49-F238E27FC236}">
                <a16:creationId xmlns:a16="http://schemas.microsoft.com/office/drawing/2014/main" id="{E867179E-34F8-D842-A8A8-FB5E904ED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175" y="3356483"/>
            <a:ext cx="554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G4</a:t>
            </a:r>
          </a:p>
        </p:txBody>
      </p:sp>
      <p:sp>
        <p:nvSpPr>
          <p:cNvPr id="24604" name="Text Box 28">
            <a:extLst>
              <a:ext uri="{FF2B5EF4-FFF2-40B4-BE49-F238E27FC236}">
                <a16:creationId xmlns:a16="http://schemas.microsoft.com/office/drawing/2014/main" id="{E779876F-901E-1441-BFAE-9653ECFEB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364" y="3356483"/>
            <a:ext cx="55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G5</a:t>
            </a:r>
          </a:p>
        </p:txBody>
      </p:sp>
      <p:sp>
        <p:nvSpPr>
          <p:cNvPr id="24605" name="Rectangle 29">
            <a:extLst>
              <a:ext uri="{FF2B5EF4-FFF2-40B4-BE49-F238E27FC236}">
                <a16:creationId xmlns:a16="http://schemas.microsoft.com/office/drawing/2014/main" id="{E840C08B-06A3-B44F-8671-13D596932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Good News Travels Fast</a:t>
            </a:r>
          </a:p>
        </p:txBody>
      </p:sp>
      <p:sp>
        <p:nvSpPr>
          <p:cNvPr id="24606" name="Rectangle 30">
            <a:extLst>
              <a:ext uri="{FF2B5EF4-FFF2-40B4-BE49-F238E27FC236}">
                <a16:creationId xmlns:a16="http://schemas.microsoft.com/office/drawing/2014/main" id="{AB98E98F-9299-9843-AF2B-7F8D5BC61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4102608"/>
            <a:ext cx="7702550" cy="198120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ea typeface="宋体" panose="02010600030101010101" pitchFamily="2" charset="-122"/>
              </a:rPr>
              <a:t>G1 advertises route to network A with distance 1</a:t>
            </a:r>
          </a:p>
          <a:p>
            <a:r>
              <a:rPr lang="en-US" altLang="zh-CN" sz="2000" dirty="0">
                <a:ea typeface="宋体" panose="02010600030101010101" pitchFamily="2" charset="-122"/>
              </a:rPr>
              <a:t>G2-G5 quickly learn the good news and install the routes to A via G1 in their local routing tables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01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EA61DBC-E766-5B45-A956-7E83FB20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350" y="274749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latin typeface="+mn-lt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C41A5F6-657E-6446-94C4-9C23AB605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150" y="274749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latin typeface="+mn-lt"/>
            </a:endParaRP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5672F3E8-51FE-634C-BC1F-CD86E4357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7950" y="274749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latin typeface="+mn-lt"/>
            </a:endParaRP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FB6F6E85-4D5C-8245-B415-A3BC6AF09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5750" y="274749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latin typeface="+mn-lt"/>
            </a:endParaRP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965417B1-B9BA-8649-B238-1182158AA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3550" y="274749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latin typeface="+mn-lt"/>
            </a:endParaRPr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82B9C651-974C-4E44-B38B-98C7F5F46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1350" y="2747493"/>
            <a:ext cx="444500" cy="4445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latin typeface="+mn-lt"/>
            </a:endParaRPr>
          </a:p>
        </p:txBody>
      </p:sp>
      <p:sp>
        <p:nvSpPr>
          <p:cNvPr id="25608" name="Line 8">
            <a:extLst>
              <a:ext uri="{FF2B5EF4-FFF2-40B4-BE49-F238E27FC236}">
                <a16:creationId xmlns:a16="http://schemas.microsoft.com/office/drawing/2014/main" id="{20378020-49B3-2047-938A-275457704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96974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8806EE8-1406-D347-B5A3-E251E3E9F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191" y="2268069"/>
            <a:ext cx="69249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0</a:t>
            </a:r>
          </a:p>
        </p:txBody>
      </p:sp>
      <p:sp>
        <p:nvSpPr>
          <p:cNvPr id="25610" name="Rectangle 10">
            <a:extLst>
              <a:ext uri="{FF2B5EF4-FFF2-40B4-BE49-F238E27FC236}">
                <a16:creationId xmlns:a16="http://schemas.microsoft.com/office/drawing/2014/main" id="{F5B6824E-0DBF-1348-8642-359F12273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037" y="2268069"/>
            <a:ext cx="64280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1</a:t>
            </a: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F493B679-A5CF-FA43-9EA3-01ED30FE7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991" y="2268069"/>
            <a:ext cx="69249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2</a:t>
            </a:r>
          </a:p>
        </p:txBody>
      </p:sp>
      <p:sp>
        <p:nvSpPr>
          <p:cNvPr id="25612" name="Rectangle 12">
            <a:extLst>
              <a:ext uri="{FF2B5EF4-FFF2-40B4-BE49-F238E27FC236}">
                <a16:creationId xmlns:a16="http://schemas.microsoft.com/office/drawing/2014/main" id="{9D960774-9CAC-9045-B8B6-CAD5AFF62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591" y="2268069"/>
            <a:ext cx="69249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3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F4C80389-6D35-8C41-8815-3A7149A46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986" y="2268069"/>
            <a:ext cx="69730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4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84BED113-9345-8F4C-B9B9-5EBEB0EE2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7191" y="2268069"/>
            <a:ext cx="692497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A: 5</a:t>
            </a:r>
          </a:p>
        </p:txBody>
      </p:sp>
      <p:sp>
        <p:nvSpPr>
          <p:cNvPr id="25615" name="Line 15">
            <a:extLst>
              <a:ext uri="{FF2B5EF4-FFF2-40B4-BE49-F238E27FC236}">
                <a16:creationId xmlns:a16="http://schemas.microsoft.com/office/drawing/2014/main" id="{15AAC8F8-F4AF-114F-9650-63B2550881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96974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Line 16">
            <a:extLst>
              <a:ext uri="{FF2B5EF4-FFF2-40B4-BE49-F238E27FC236}">
                <a16:creationId xmlns:a16="http://schemas.microsoft.com/office/drawing/2014/main" id="{5EBA01AF-9C0E-C341-A013-801EA0554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6974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Line 17">
            <a:extLst>
              <a:ext uri="{FF2B5EF4-FFF2-40B4-BE49-F238E27FC236}">
                <a16:creationId xmlns:a16="http://schemas.microsoft.com/office/drawing/2014/main" id="{ABD872DF-0CC0-E14B-818E-35C970D4E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6974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Line 18">
            <a:extLst>
              <a:ext uri="{FF2B5EF4-FFF2-40B4-BE49-F238E27FC236}">
                <a16:creationId xmlns:a16="http://schemas.microsoft.com/office/drawing/2014/main" id="{C3877429-3EBC-1242-A774-FB14137E1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2969743"/>
            <a:ext cx="9906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09B65AE4-8F42-7147-93D0-58B0F04C5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2480" y="2496669"/>
            <a:ext cx="29495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54F47829-204F-9746-BF70-6535A5870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080" y="2496669"/>
            <a:ext cx="29495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4AA6A93D-70CC-F748-932B-5E68C503D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1880" y="2496669"/>
            <a:ext cx="29495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6331B6F-C310-D74C-8177-722D5CA23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5880" y="2496669"/>
            <a:ext cx="294953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287C5495-64FF-F543-8B96-8A3A85024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516" y="3350743"/>
            <a:ext cx="4988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G1</a:t>
            </a:r>
          </a:p>
        </p:txBody>
      </p:sp>
      <p:sp>
        <p:nvSpPr>
          <p:cNvPr id="25624" name="Text Box 24">
            <a:extLst>
              <a:ext uri="{FF2B5EF4-FFF2-40B4-BE49-F238E27FC236}">
                <a16:creationId xmlns:a16="http://schemas.microsoft.com/office/drawing/2014/main" id="{BAF71F2E-65E0-EF4D-90D6-F28B42DDD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3350743"/>
            <a:ext cx="554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G2</a:t>
            </a:r>
          </a:p>
        </p:txBody>
      </p:sp>
      <p:sp>
        <p:nvSpPr>
          <p:cNvPr id="25625" name="Text Box 25">
            <a:extLst>
              <a:ext uri="{FF2B5EF4-FFF2-40B4-BE49-F238E27FC236}">
                <a16:creationId xmlns:a16="http://schemas.microsoft.com/office/drawing/2014/main" id="{285C3F97-3DEF-D441-8929-06E4E0CD7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75" y="3350743"/>
            <a:ext cx="554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G3</a:t>
            </a:r>
          </a:p>
        </p:txBody>
      </p:sp>
      <p:sp>
        <p:nvSpPr>
          <p:cNvPr id="25626" name="Text Box 26">
            <a:extLst>
              <a:ext uri="{FF2B5EF4-FFF2-40B4-BE49-F238E27FC236}">
                <a16:creationId xmlns:a16="http://schemas.microsoft.com/office/drawing/2014/main" id="{DB667D09-48EB-6641-9DCB-29AE63922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175" y="3350743"/>
            <a:ext cx="554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G4</a:t>
            </a:r>
          </a:p>
        </p:txBody>
      </p:sp>
      <p:sp>
        <p:nvSpPr>
          <p:cNvPr id="25627" name="Text Box 27">
            <a:extLst>
              <a:ext uri="{FF2B5EF4-FFF2-40B4-BE49-F238E27FC236}">
                <a16:creationId xmlns:a16="http://schemas.microsoft.com/office/drawing/2014/main" id="{902EF00A-3F7B-4A41-B364-E48786BDF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364" y="3350743"/>
            <a:ext cx="55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+mn-lt"/>
                <a:ea typeface="宋体" panose="02010600030101010101" pitchFamily="2" charset="-122"/>
              </a:rPr>
              <a:t>G5</a:t>
            </a:r>
          </a:p>
        </p:txBody>
      </p:sp>
      <p:sp>
        <p:nvSpPr>
          <p:cNvPr id="25628" name="Rectangle 28">
            <a:extLst>
              <a:ext uri="{FF2B5EF4-FFF2-40B4-BE49-F238E27FC236}">
                <a16:creationId xmlns:a16="http://schemas.microsoft.com/office/drawing/2014/main" id="{7983DCB7-C020-0743-A390-A05D786EA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Bad News Travels Slowly</a:t>
            </a:r>
          </a:p>
        </p:txBody>
      </p:sp>
      <p:sp>
        <p:nvSpPr>
          <p:cNvPr id="25629" name="AutoShape 29">
            <a:extLst>
              <a:ext uri="{FF2B5EF4-FFF2-40B4-BE49-F238E27FC236}">
                <a16:creationId xmlns:a16="http://schemas.microsoft.com/office/drawing/2014/main" id="{B354CCA4-BF92-3A4F-9C81-B962BFD0A6E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71800" y="2556994"/>
            <a:ext cx="592138" cy="854075"/>
          </a:xfrm>
          <a:prstGeom prst="lightningBol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FontTx/>
              <a:buChar char="•"/>
            </a:pPr>
            <a:endParaRPr kumimoji="0" lang="en-US" altLang="en-US" sz="2400">
              <a:latin typeface="+mn-lt"/>
            </a:endParaRPr>
          </a:p>
        </p:txBody>
      </p:sp>
      <p:sp>
        <p:nvSpPr>
          <p:cNvPr id="25631" name="Freeform 31">
            <a:extLst>
              <a:ext uri="{FF2B5EF4-FFF2-40B4-BE49-F238E27FC236}">
                <a16:creationId xmlns:a16="http://schemas.microsoft.com/office/drawing/2014/main" id="{B474E428-B6E1-E94D-811C-F51C8C4155BF}"/>
              </a:ext>
            </a:extLst>
          </p:cNvPr>
          <p:cNvSpPr>
            <a:spLocks/>
          </p:cNvSpPr>
          <p:nvPr/>
        </p:nvSpPr>
        <p:spPr bwMode="auto">
          <a:xfrm>
            <a:off x="4038600" y="1810868"/>
            <a:ext cx="1447800" cy="457200"/>
          </a:xfrm>
          <a:custGeom>
            <a:avLst/>
            <a:gdLst>
              <a:gd name="T0" fmla="*/ 0 w 912"/>
              <a:gd name="T1" fmla="*/ 2147483646 h 288"/>
              <a:gd name="T2" fmla="*/ 2147483646 w 912"/>
              <a:gd name="T3" fmla="*/ 0 h 288"/>
              <a:gd name="T4" fmla="*/ 2147483646 w 912"/>
              <a:gd name="T5" fmla="*/ 2147483646 h 288"/>
              <a:gd name="T6" fmla="*/ 0 60000 65536"/>
              <a:gd name="T7" fmla="*/ 0 60000 65536"/>
              <a:gd name="T8" fmla="*/ 0 60000 65536"/>
              <a:gd name="T9" fmla="*/ 0 w 912"/>
              <a:gd name="T10" fmla="*/ 0 h 288"/>
              <a:gd name="T11" fmla="*/ 912 w 91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288">
                <a:moveTo>
                  <a:pt x="0" y="288"/>
                </a:moveTo>
                <a:cubicBezTo>
                  <a:pt x="164" y="144"/>
                  <a:pt x="328" y="0"/>
                  <a:pt x="480" y="0"/>
                </a:cubicBezTo>
                <a:cubicBezTo>
                  <a:pt x="632" y="0"/>
                  <a:pt x="840" y="240"/>
                  <a:pt x="912" y="288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5632" name="Text Box 32">
            <a:extLst>
              <a:ext uri="{FF2B5EF4-FFF2-40B4-BE49-F238E27FC236}">
                <a16:creationId xmlns:a16="http://schemas.microsoft.com/office/drawing/2014/main" id="{2FFC4227-677E-564E-B014-6BA191479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1758481"/>
            <a:ext cx="1260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dash"/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u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kumimoji="1" sz="2400">
                <a:solidFill>
                  <a:schemeClr val="bg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accent2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kumimoji="0" lang="en-US" altLang="en-US" sz="1400" dirty="0">
                <a:latin typeface="+mn-lt"/>
              </a:rPr>
              <a:t>Exchange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kumimoji="0" lang="en-US" altLang="en-US" sz="1400" dirty="0">
                <a:latin typeface="+mn-lt"/>
              </a:rPr>
              <a:t>routing tables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012E39A1-52CE-BF4A-BC39-ECC4C107884F}"/>
              </a:ext>
            </a:extLst>
          </p:cNvPr>
          <p:cNvSpPr txBox="1">
            <a:spLocks noChangeArrowheads="1"/>
          </p:cNvSpPr>
          <p:nvPr/>
        </p:nvSpPr>
        <p:spPr>
          <a:xfrm>
            <a:off x="1828800" y="4102608"/>
            <a:ext cx="9296400" cy="211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G1’s link to A goes down</a:t>
            </a:r>
          </a:p>
          <a:p>
            <a:r>
              <a:rPr lang="en-US" altLang="zh-CN" sz="2000" dirty="0"/>
              <a:t>G2 is advertising a pretty good route to G1 (cost=2)</a:t>
            </a:r>
          </a:p>
          <a:p>
            <a:r>
              <a:rPr lang="en-US" altLang="zh-CN" sz="2000" dirty="0"/>
              <a:t>G1’s packets to A are forever looping between G2 and G1</a:t>
            </a:r>
          </a:p>
          <a:p>
            <a:r>
              <a:rPr lang="en-US" altLang="zh-CN" sz="2000" dirty="0"/>
              <a:t>G1 is now advertising a route to A with cost=3, so G2 updates its own route to A via G1 to have cost=4, and so on… slowly counting to infinity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C0FA28-3461-2148-9382-E075F9CE9E13}"/>
              </a:ext>
            </a:extLst>
          </p:cNvPr>
          <p:cNvSpPr txBox="1"/>
          <p:nvPr/>
        </p:nvSpPr>
        <p:spPr>
          <a:xfrm>
            <a:off x="8083550" y="482966"/>
            <a:ext cx="3443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altLang="zh-CN" sz="1800" dirty="0"/>
              <a:t>Split-horizon update only prevent two-node loops</a:t>
            </a:r>
          </a:p>
        </p:txBody>
      </p:sp>
    </p:spTree>
    <p:extLst>
      <p:ext uri="{BB962C8B-B14F-4D97-AF65-F5344CB8AC3E}">
        <p14:creationId xmlns:p14="http://schemas.microsoft.com/office/powerpoint/2010/main" val="5457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9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85588B5F-B63E-DC48-AAC1-2A5B4E864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Interdomain Routing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0724" name="Picture 5" descr="f04-03-9780123850591 copy">
            <a:extLst>
              <a:ext uri="{FF2B5EF4-FFF2-40B4-BE49-F238E27FC236}">
                <a16:creationId xmlns:a16="http://schemas.microsoft.com/office/drawing/2014/main" id="{94697C57-F68D-864F-BFCA-76B9AFCA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4411" y="1206900"/>
            <a:ext cx="4016128" cy="446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>
            <a:extLst>
              <a:ext uri="{FF2B5EF4-FFF2-40B4-BE49-F238E27FC236}">
                <a16:creationId xmlns:a16="http://schemas.microsoft.com/office/drawing/2014/main" id="{5BED307F-FE07-8E44-A553-F63E17605E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74644" y="2018966"/>
            <a:ext cx="5367164" cy="3970339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Internet is organized as autonomous systems (AS), each under the control of a single administrative entity</a:t>
            </a:r>
          </a:p>
          <a:p>
            <a:r>
              <a:rPr lang="en-US" altLang="en-US" sz="2400" dirty="0">
                <a:solidFill>
                  <a:srgbClr val="C00000"/>
                </a:solidFill>
                <a:ea typeface="ＭＳ Ｐゴシック" panose="020B0600070205080204" pitchFamily="34" charset="-128"/>
                <a:sym typeface="Symbol" pitchFamily="2" charset="2"/>
              </a:rPr>
              <a:t>Autonomous System (AS) </a:t>
            </a:r>
            <a:r>
              <a:rPr lang="en-US" altLang="en-US" sz="2400" dirty="0">
                <a:ea typeface="ＭＳ Ｐゴシック" panose="020B0600070205080204" pitchFamily="34" charset="-128"/>
                <a:sym typeface="Symbol" pitchFamily="2" charset="2"/>
              </a:rPr>
              <a:t>corresponds to an administrative domain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Examples: university network, corporate internal network, backbone network, network of a single 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382160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5">
            <a:extLst>
              <a:ext uri="{FF2B5EF4-FFF2-40B4-BE49-F238E27FC236}">
                <a16:creationId xmlns:a16="http://schemas.microsoft.com/office/drawing/2014/main" id="{C8E31513-8D68-8445-A696-343C709C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389981" y="1944757"/>
            <a:ext cx="7412038" cy="388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BE2D5F-2B8E-4A4F-9DB9-038FF721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of Global Internet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5D2012-CAEB-4B4B-945D-FBA2A2C0724F}"/>
              </a:ext>
            </a:extLst>
          </p:cNvPr>
          <p:cNvSpPr/>
          <p:nvPr/>
        </p:nvSpPr>
        <p:spPr>
          <a:xfrm>
            <a:off x="4051878" y="5384409"/>
            <a:ext cx="4350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ea typeface="ＭＳ Ｐゴシック" panose="020B0600070205080204" pitchFamily="34" charset="-128"/>
                <a:sym typeface="Symbol" pitchFamily="2" charset="2"/>
              </a:rPr>
              <a:t>Some large corporations connect directly to one or more of the backbones, while others connect to smaller, non-backbone service providers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E6AEC-8386-104C-BAF1-963A0A09AAB9}"/>
              </a:ext>
            </a:extLst>
          </p:cNvPr>
          <p:cNvSpPr txBox="1"/>
          <p:nvPr/>
        </p:nvSpPr>
        <p:spPr>
          <a:xfrm>
            <a:off x="8745114" y="4182038"/>
            <a:ext cx="27188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ea typeface="ＭＳ Ｐゴシック" panose="020B0600070205080204" pitchFamily="34" charset="-128"/>
                <a:sym typeface="Symbol" pitchFamily="2" charset="2"/>
              </a:rPr>
              <a:t>Many service providers exist mainly to provide service to “consumers” (individuals with computers and devices), and these providers must connect to the backbone providers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8A2A5-E0D4-A841-8D9D-03FAEDCF021A}"/>
              </a:ext>
            </a:extLst>
          </p:cNvPr>
          <p:cNvSpPr txBox="1"/>
          <p:nvPr/>
        </p:nvSpPr>
        <p:spPr>
          <a:xfrm>
            <a:off x="451111" y="2088203"/>
            <a:ext cx="2311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ea typeface="ＭＳ Ｐゴシック" panose="020B0600070205080204" pitchFamily="34" charset="-128"/>
                <a:sym typeface="Symbol" pitchFamily="2" charset="2"/>
              </a:rPr>
              <a:t>Often many providers arrange to interconnect with each other at a single “peering point”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5">
            <a:extLst>
              <a:ext uri="{FF2B5EF4-FFF2-40B4-BE49-F238E27FC236}">
                <a16:creationId xmlns:a16="http://schemas.microsoft.com/office/drawing/2014/main" id="{C8E31513-8D68-8445-A696-343C709C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389981" y="1944757"/>
            <a:ext cx="7412038" cy="388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BE2D5F-2B8E-4A4F-9DB9-038FF721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Side Note About Peering Points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EBB08-E5C7-274D-8A74-4BB34C981C69}"/>
              </a:ext>
            </a:extLst>
          </p:cNvPr>
          <p:cNvGrpSpPr/>
          <p:nvPr/>
        </p:nvGrpSpPr>
        <p:grpSpPr>
          <a:xfrm>
            <a:off x="8636746" y="3666831"/>
            <a:ext cx="482400" cy="705600"/>
            <a:chOff x="8636746" y="3666831"/>
            <a:chExt cx="482400" cy="7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DD51F2-61BA-9A40-B6A0-19A4015498DB}"/>
                    </a:ext>
                  </a:extLst>
                </p14:cNvPr>
                <p14:cNvContentPartPr/>
                <p14:nvPr/>
              </p14:nvContentPartPr>
              <p14:xfrm>
                <a:off x="8664466" y="3688431"/>
                <a:ext cx="454680" cy="684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DD51F2-61BA-9A40-B6A0-19A4015498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28466" y="3652791"/>
                  <a:ext cx="52632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EF113B-44CA-B54E-AC0E-AFBC5B21F3CB}"/>
                    </a:ext>
                  </a:extLst>
                </p14:cNvPr>
                <p14:cNvContentPartPr/>
                <p14:nvPr/>
              </p14:nvContentPartPr>
              <p14:xfrm>
                <a:off x="8636746" y="3703911"/>
                <a:ext cx="13320" cy="11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EF113B-44CA-B54E-AC0E-AFBC5B21F3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01106" y="3667911"/>
                  <a:ext cx="84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DD731D-DD83-2044-B78E-D459E9CAB678}"/>
                    </a:ext>
                  </a:extLst>
                </p14:cNvPr>
                <p14:cNvContentPartPr/>
                <p14:nvPr/>
              </p14:nvContentPartPr>
              <p14:xfrm>
                <a:off x="8693626" y="3666831"/>
                <a:ext cx="245160" cy="7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DD731D-DD83-2044-B78E-D459E9CAB67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57986" y="3631191"/>
                  <a:ext cx="316800" cy="146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Picture 13" descr="A tall building in a city&#10;&#10;Description automatically generated with low confidence">
            <a:extLst>
              <a:ext uri="{FF2B5EF4-FFF2-40B4-BE49-F238E27FC236}">
                <a16:creationId xmlns:a16="http://schemas.microsoft.com/office/drawing/2014/main" id="{690E0B53-07EC-7C40-9B6A-F1EF888CE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8306" y="2260496"/>
            <a:ext cx="2339543" cy="31193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06AEB3-F7A6-0C49-BE07-F7335B02EBE3}"/>
              </a:ext>
            </a:extLst>
          </p:cNvPr>
          <p:cNvSpPr txBox="1"/>
          <p:nvPr/>
        </p:nvSpPr>
        <p:spPr>
          <a:xfrm>
            <a:off x="9092271" y="5510760"/>
            <a:ext cx="203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 peering facility</a:t>
            </a:r>
          </a:p>
          <a:p>
            <a:r>
              <a:rPr lang="en-US" dirty="0"/>
              <a:t>811 10</a:t>
            </a:r>
            <a:r>
              <a:rPr lang="en-US" baseline="30000" dirty="0"/>
              <a:t>th</a:t>
            </a:r>
            <a:r>
              <a:rPr lang="en-US" dirty="0"/>
              <a:t> Avenue</a:t>
            </a:r>
          </a:p>
        </p:txBody>
      </p:sp>
    </p:spTree>
    <p:extLst>
      <p:ext uri="{BB962C8B-B14F-4D97-AF65-F5344CB8AC3E}">
        <p14:creationId xmlns:p14="http://schemas.microsoft.com/office/powerpoint/2010/main" val="2952643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3673</TotalTime>
  <Words>2405</Words>
  <Application>Microsoft Macintosh PowerPoint</Application>
  <PresentationFormat>Widescreen</PresentationFormat>
  <Paragraphs>416</Paragraphs>
  <Slides>48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Garamond</vt:lpstr>
      <vt:lpstr>Lucida Grande</vt:lpstr>
      <vt:lpstr>Monotype Sorts</vt:lpstr>
      <vt:lpstr>Selawik Light</vt:lpstr>
      <vt:lpstr>Speak Pro</vt:lpstr>
      <vt:lpstr>Tahoma</vt:lpstr>
      <vt:lpstr>Wingdings</vt:lpstr>
      <vt:lpstr>SavonVTI</vt:lpstr>
      <vt:lpstr>Photo Editor Photo</vt:lpstr>
      <vt:lpstr>BGP Security  Vitaly Shmatikov</vt:lpstr>
      <vt:lpstr>Remember Last Week?</vt:lpstr>
      <vt:lpstr>IP Routing</vt:lpstr>
      <vt:lpstr>Distance-Vector Routing</vt:lpstr>
      <vt:lpstr>Good News Travels Fast</vt:lpstr>
      <vt:lpstr>Bad News Travels Slowly</vt:lpstr>
      <vt:lpstr>Interdomain Routing</vt:lpstr>
      <vt:lpstr>Simple Model of Global Internet</vt:lpstr>
      <vt:lpstr>A Little Side Note About Peering Points</vt:lpstr>
      <vt:lpstr>PowerPoint Presentation</vt:lpstr>
      <vt:lpstr>PowerPoint Presentation</vt:lpstr>
      <vt:lpstr>PowerPoint Presentation</vt:lpstr>
      <vt:lpstr>Goals of BGP</vt:lpstr>
      <vt:lpstr>BGP Challenges</vt:lpstr>
      <vt:lpstr>Overview of BGP</vt:lpstr>
      <vt:lpstr>BGP Example</vt:lpstr>
      <vt:lpstr>Some (Old) BGP Statistics</vt:lpstr>
      <vt:lpstr>BGP Illustration</vt:lpstr>
      <vt:lpstr>Routing with BGP</vt:lpstr>
      <vt:lpstr>Routing with BGP</vt:lpstr>
      <vt:lpstr>BGP Issues</vt:lpstr>
      <vt:lpstr>Evidence: Asymmetric Routes</vt:lpstr>
      <vt:lpstr>BGP Misconfiguration (Route Leak)</vt:lpstr>
      <vt:lpstr>PowerPoint Presentation</vt:lpstr>
      <vt:lpstr>BGP Has No Security Model</vt:lpstr>
      <vt:lpstr>In-Class Exercise </vt:lpstr>
      <vt:lpstr>YouTube (Normally)</vt:lpstr>
      <vt:lpstr>February 24, 2008</vt:lpstr>
      <vt:lpstr>What Should’ve Happened</vt:lpstr>
      <vt:lpstr>What Did Happen</vt:lpstr>
      <vt:lpstr>Two-Hour YouTube Outage</vt:lpstr>
      <vt:lpstr>PowerPoint Presentation</vt:lpstr>
      <vt:lpstr>China Telecom Incidents</vt:lpstr>
      <vt:lpstr>Rostelecom Incident</vt:lpstr>
      <vt:lpstr>IP Address Ownership and Hijacking</vt:lpstr>
      <vt:lpstr>Hijacking is Hard to Debug</vt:lpstr>
      <vt:lpstr>PowerPoint Presentation</vt:lpstr>
      <vt:lpstr>Who Can Advertise Routes?</vt:lpstr>
      <vt:lpstr>PowerPoint Presentation</vt:lpstr>
      <vt:lpstr>In-Class Exercise </vt:lpstr>
      <vt:lpstr>Preventing Prefix Hijacking</vt:lpstr>
      <vt:lpstr>Bogus AS Paths</vt:lpstr>
      <vt:lpstr>RPKI   </vt:lpstr>
      <vt:lpstr>PowerPoint Presentation</vt:lpstr>
      <vt:lpstr>Protecting BGP</vt:lpstr>
      <vt:lpstr>S-BGP Protocol   </vt:lpstr>
      <vt:lpstr>S-BGP Update Message</vt:lpstr>
      <vt:lpstr>Securing BGP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BGP security</dc:title>
  <dc:subject/>
  <dc:creator>Vitaly Shmatikov</dc:creator>
  <cp:keywords/>
  <dc:description/>
  <cp:lastModifiedBy>Vitaly Shmatikov</cp:lastModifiedBy>
  <cp:revision>410</cp:revision>
  <dcterms:created xsi:type="dcterms:W3CDTF">2020-11-13T21:02:23Z</dcterms:created>
  <dcterms:modified xsi:type="dcterms:W3CDTF">2021-10-13T23:18:28Z</dcterms:modified>
  <cp:category/>
</cp:coreProperties>
</file>